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2" r:id="rId6"/>
    <p:sldId id="260" r:id="rId7"/>
    <p:sldId id="264"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CBE85-1F3E-49F3-97FB-BEDA3AFF5858}" type="datetimeFigureOut">
              <a:rPr lang="zh-CN" altLang="en-US" smtClean="0"/>
              <a:t>16/02/28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9C83A-A6CF-434E-9E62-6B69335DF54E}" type="slidenum">
              <a:rPr lang="zh-CN" altLang="en-US" smtClean="0"/>
              <a:t>‹#›</a:t>
            </a:fld>
            <a:endParaRPr lang="zh-CN" altLang="en-US"/>
          </a:p>
        </p:txBody>
      </p:sp>
    </p:spTree>
    <p:extLst>
      <p:ext uri="{BB962C8B-B14F-4D97-AF65-F5344CB8AC3E}">
        <p14:creationId xmlns:p14="http://schemas.microsoft.com/office/powerpoint/2010/main" val="40704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2/28/2016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err="1"/>
              <a:t>FreyaLib</a:t>
            </a:r>
            <a:endParaRPr lang="zh-CN" altLang="en-US"/>
          </a:p>
        </p:txBody>
      </p:sp>
      <p:sp>
        <p:nvSpPr>
          <p:cNvPr id="3" name="副标题 2"/>
          <p:cNvSpPr>
            <a:spLocks noGrp="1"/>
          </p:cNvSpPr>
          <p:nvPr>
            <p:ph type="subTitle" idx="1"/>
          </p:nvPr>
        </p:nvSpPr>
        <p:spPr/>
        <p:txBody>
          <a:bodyPr>
            <a:normAutofit lnSpcReduction="10000"/>
          </a:bodyPr>
          <a:lstStyle/>
          <a:p>
            <a:r>
              <a:rPr lang="zh-CN" altLang="en-US"/>
              <a:t>一个基于</a:t>
            </a:r>
            <a:r>
              <a:rPr lang="en-US" altLang="zh-CN" err="1"/>
              <a:t>Qt</a:t>
            </a:r>
            <a:r>
              <a:rPr lang="en-US" altLang="zh-CN"/>
              <a:t>/C++</a:t>
            </a:r>
            <a:r>
              <a:rPr lang="zh-CN" altLang="en-US"/>
              <a:t>的泛用分层框架</a:t>
            </a:r>
            <a:endParaRPr lang="en-US" altLang="zh-CN"/>
          </a:p>
          <a:p>
            <a:endParaRPr lang="en-US" altLang="zh-CN"/>
          </a:p>
          <a:p>
            <a:r>
              <a:rPr lang="en-US" altLang="zh-CN"/>
              <a:t>--</a:t>
            </a:r>
            <a:r>
              <a:rPr lang="zh-CN" altLang="en-US"/>
              <a:t>任聃</a:t>
            </a:r>
          </a:p>
        </p:txBody>
      </p:sp>
    </p:spTree>
    <p:extLst>
      <p:ext uri="{BB962C8B-B14F-4D97-AF65-F5344CB8AC3E}">
        <p14:creationId xmlns:p14="http://schemas.microsoft.com/office/powerpoint/2010/main" val="282190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的技术背景</a:t>
            </a:r>
          </a:p>
        </p:txBody>
      </p:sp>
      <p:sp>
        <p:nvSpPr>
          <p:cNvPr id="3" name="内容占位符 2"/>
          <p:cNvSpPr>
            <a:spLocks noGrp="1"/>
          </p:cNvSpPr>
          <p:nvPr>
            <p:ph idx="1"/>
          </p:nvPr>
        </p:nvSpPr>
        <p:spPr/>
        <p:txBody>
          <a:bodyPr/>
          <a:lstStyle/>
          <a:p>
            <a:r>
              <a:rPr lang="en-US" altLang="zh-CN"/>
              <a:t>FreyaLib</a:t>
            </a:r>
            <a:r>
              <a:rPr lang="zh-CN" altLang="en-US"/>
              <a:t>是一个基于</a:t>
            </a:r>
            <a:r>
              <a:rPr lang="en-US" altLang="zh-CN"/>
              <a:t>Qt</a:t>
            </a:r>
            <a:r>
              <a:rPr lang="zh-CN" altLang="en-US"/>
              <a:t>应用开发技术的可泛用框架；</a:t>
            </a:r>
            <a:endParaRPr lang="en-US" altLang="zh-CN"/>
          </a:p>
          <a:p>
            <a:r>
              <a:rPr lang="zh-CN" altLang="en-US"/>
              <a:t>使用了成熟的设计模式，对模块进行解耦；</a:t>
            </a:r>
            <a:endParaRPr lang="en-US" altLang="zh-CN"/>
          </a:p>
          <a:p>
            <a:r>
              <a:rPr lang="zh-CN" altLang="en-US"/>
              <a:t>可以帮助程序员进行</a:t>
            </a:r>
            <a:r>
              <a:rPr lang="en-US" altLang="zh-CN">
                <a:solidFill>
                  <a:srgbClr val="00B050"/>
                </a:solidFill>
              </a:rPr>
              <a:t>C/S</a:t>
            </a:r>
            <a:r>
              <a:rPr lang="zh-CN" altLang="en-US">
                <a:solidFill>
                  <a:srgbClr val="00B050"/>
                </a:solidFill>
              </a:rPr>
              <a:t>架构（客户端）</a:t>
            </a:r>
            <a:r>
              <a:rPr lang="zh-CN" altLang="en-US"/>
              <a:t>和</a:t>
            </a:r>
            <a:r>
              <a:rPr lang="zh-CN" altLang="en-US">
                <a:solidFill>
                  <a:srgbClr val="00B050"/>
                </a:solidFill>
              </a:rPr>
              <a:t>多层分布应用架构</a:t>
            </a:r>
            <a:r>
              <a:rPr lang="zh-CN" altLang="en-US"/>
              <a:t>的设计。</a:t>
            </a:r>
          </a:p>
        </p:txBody>
      </p:sp>
    </p:spTree>
    <p:extLst>
      <p:ext uri="{BB962C8B-B14F-4D97-AF65-F5344CB8AC3E}">
        <p14:creationId xmlns:p14="http://schemas.microsoft.com/office/powerpoint/2010/main" val="141136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的大致模型</a:t>
            </a:r>
          </a:p>
        </p:txBody>
      </p:sp>
      <p:sp>
        <p:nvSpPr>
          <p:cNvPr id="4" name="圆角矩形 3"/>
          <p:cNvSpPr/>
          <p:nvPr/>
        </p:nvSpPr>
        <p:spPr>
          <a:xfrm>
            <a:off x="784337" y="5052250"/>
            <a:ext cx="4896615" cy="502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FreyaBaseControl</a:t>
            </a:r>
          </a:p>
        </p:txBody>
      </p:sp>
      <p:sp>
        <p:nvSpPr>
          <p:cNvPr id="5" name="圆角矩形 4"/>
          <p:cNvSpPr/>
          <p:nvPr/>
        </p:nvSpPr>
        <p:spPr>
          <a:xfrm>
            <a:off x="784338" y="2434348"/>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sp>
        <p:nvSpPr>
          <p:cNvPr id="6" name="圆角矩形 5"/>
          <p:cNvSpPr/>
          <p:nvPr/>
        </p:nvSpPr>
        <p:spPr>
          <a:xfrm>
            <a:off x="1519316" y="2434347"/>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cxnSp>
        <p:nvCxnSpPr>
          <p:cNvPr id="8" name="直接箭头连接符 7"/>
          <p:cNvCxnSpPr>
            <a:stCxn id="5" idx="2"/>
          </p:cNvCxnSpPr>
          <p:nvPr/>
        </p:nvCxnSpPr>
        <p:spPr>
          <a:xfrm>
            <a:off x="1029331" y="4709943"/>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764308"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2321624" y="3225996"/>
            <a:ext cx="1695136" cy="50793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a:ln w="0"/>
                <a:solidFill>
                  <a:schemeClr val="accent1"/>
                </a:solidFill>
                <a:effectLst>
                  <a:outerShdw blurRad="38100" dist="25400" dir="5400000" algn="ctr" rotWithShape="0">
                    <a:srgbClr val="6E747A">
                      <a:alpha val="43000"/>
                    </a:srgbClr>
                  </a:outerShdw>
                </a:effectLst>
              </a:rPr>
              <a:t>… …</a:t>
            </a:r>
            <a:endParaRPr lang="zh-CN" altLang="en-US" sz="4800">
              <a:ln w="0"/>
              <a:solidFill>
                <a:schemeClr val="accent1"/>
              </a:solidFill>
              <a:effectLst>
                <a:outerShdw blurRad="38100" dist="25400" dir="5400000" algn="ctr" rotWithShape="0">
                  <a:srgbClr val="6E747A">
                    <a:alpha val="43000"/>
                  </a:srgbClr>
                </a:outerShdw>
              </a:effectLst>
            </a:endParaRPr>
          </a:p>
        </p:txBody>
      </p:sp>
      <p:sp>
        <p:nvSpPr>
          <p:cNvPr id="14" name="圆角矩形 13"/>
          <p:cNvSpPr/>
          <p:nvPr/>
        </p:nvSpPr>
        <p:spPr>
          <a:xfrm>
            <a:off x="4201438" y="2434347"/>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cxnSp>
        <p:nvCxnSpPr>
          <p:cNvPr id="15" name="直接箭头连接符 14"/>
          <p:cNvCxnSpPr/>
          <p:nvPr/>
        </p:nvCxnSpPr>
        <p:spPr>
          <a:xfrm>
            <a:off x="4446430"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936415" y="2434346"/>
            <a:ext cx="627806"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FreyaExtension</a:t>
            </a:r>
          </a:p>
          <a:p>
            <a:pPr algn="ctr"/>
            <a:r>
              <a:rPr lang="en-US" altLang="zh-CN"/>
              <a:t>(Server)</a:t>
            </a:r>
            <a:endParaRPr lang="zh-CN" altLang="en-US"/>
          </a:p>
        </p:txBody>
      </p:sp>
      <p:cxnSp>
        <p:nvCxnSpPr>
          <p:cNvPr id="17" name="直接箭头连接符 16"/>
          <p:cNvCxnSpPr/>
          <p:nvPr/>
        </p:nvCxnSpPr>
        <p:spPr>
          <a:xfrm>
            <a:off x="5240664"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883560" y="2827858"/>
            <a:ext cx="2106412" cy="1488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FreyaExtension</a:t>
            </a:r>
          </a:p>
          <a:p>
            <a:pPr algn="ctr"/>
            <a:r>
              <a:rPr lang="en-US" altLang="zh-CN"/>
              <a:t>(Client)</a:t>
            </a:r>
            <a:endParaRPr lang="zh-CN" altLang="en-US"/>
          </a:p>
        </p:txBody>
      </p:sp>
      <p:cxnSp>
        <p:nvCxnSpPr>
          <p:cNvPr id="20" name="直接箭头连接符 19"/>
          <p:cNvCxnSpPr>
            <a:stCxn id="16" idx="3"/>
            <a:endCxn id="18" idx="1"/>
          </p:cNvCxnSpPr>
          <p:nvPr/>
        </p:nvCxnSpPr>
        <p:spPr>
          <a:xfrm flipV="1">
            <a:off x="5564221" y="3572143"/>
            <a:ext cx="131933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701616" y="3202811"/>
            <a:ext cx="1088760" cy="369332"/>
          </a:xfrm>
          <a:prstGeom prst="rect">
            <a:avLst/>
          </a:prstGeom>
        </p:spPr>
        <p:txBody>
          <a:bodyPr wrap="none">
            <a:spAutoFit/>
          </a:bodyPr>
          <a:lstStyle/>
          <a:p>
            <a:r>
              <a:rPr lang="en-US" altLang="zh-CN">
                <a:solidFill>
                  <a:srgbClr val="92D050"/>
                </a:solidFill>
              </a:rPr>
              <a:t>FreyaExt</a:t>
            </a:r>
            <a:endParaRPr lang="zh-CN" altLang="en-US">
              <a:solidFill>
                <a:srgbClr val="92D050"/>
              </a:solidFill>
            </a:endParaRPr>
          </a:p>
        </p:txBody>
      </p:sp>
    </p:spTree>
    <p:extLst>
      <p:ext uri="{BB962C8B-B14F-4D97-AF65-F5344CB8AC3E}">
        <p14:creationId xmlns:p14="http://schemas.microsoft.com/office/powerpoint/2010/main" val="122571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的工作原理（之一）</a:t>
            </a:r>
          </a:p>
        </p:txBody>
      </p:sp>
      <p:sp>
        <p:nvSpPr>
          <p:cNvPr id="3" name="内容占位符 2"/>
          <p:cNvSpPr>
            <a:spLocks noGrp="1"/>
          </p:cNvSpPr>
          <p:nvPr>
            <p:ph idx="1"/>
          </p:nvPr>
        </p:nvSpPr>
        <p:spPr/>
        <p:txBody>
          <a:bodyPr/>
          <a:lstStyle/>
          <a:p>
            <a:r>
              <a:rPr lang="zh-CN" altLang="en-US" u="sng"/>
              <a:t>主体部分：</a:t>
            </a:r>
            <a:endParaRPr lang="en-US" altLang="zh-CN" u="sng"/>
          </a:p>
          <a:p>
            <a:r>
              <a:rPr lang="zh-CN" altLang="en-US"/>
              <a:t>基于抽象工厂设计模式；</a:t>
            </a:r>
            <a:endParaRPr lang="en-US" altLang="zh-CN"/>
          </a:p>
          <a:p>
            <a:r>
              <a:rPr lang="zh-CN" altLang="en-US"/>
              <a:t>在基类</a:t>
            </a:r>
            <a:r>
              <a:rPr lang="en-US" altLang="zh-CN">
                <a:solidFill>
                  <a:srgbClr val="00B050"/>
                </a:solidFill>
              </a:rPr>
              <a:t>FreyaBaseAction</a:t>
            </a:r>
            <a:r>
              <a:rPr lang="zh-CN" altLang="en-US"/>
              <a:t>中定义统一接收消息的接口（ </a:t>
            </a:r>
            <a:r>
              <a:rPr lang="en-US" altLang="zh-CN" i="1"/>
              <a:t>Execute() </a:t>
            </a:r>
            <a:r>
              <a:rPr lang="zh-CN" altLang="en-US"/>
              <a:t>）；</a:t>
            </a:r>
            <a:endParaRPr lang="en-US" altLang="zh-CN"/>
          </a:p>
          <a:p>
            <a:r>
              <a:rPr lang="zh-CN" altLang="en-US"/>
              <a:t>在控制类</a:t>
            </a:r>
            <a:r>
              <a:rPr lang="en-US" altLang="zh-CN">
                <a:solidFill>
                  <a:srgbClr val="00B050"/>
                </a:solidFill>
              </a:rPr>
              <a:t>FreyaBaseControl</a:t>
            </a:r>
            <a:r>
              <a:rPr lang="zh-CN" altLang="en-US">
                <a:solidFill>
                  <a:schemeClr val="tx1"/>
                </a:solidFill>
              </a:rPr>
              <a:t>（单例）中定义分发消息的方法</a:t>
            </a:r>
            <a:endParaRPr lang="en-US" altLang="zh-CN">
              <a:solidFill>
                <a:schemeClr val="tx1"/>
              </a:solidFill>
            </a:endParaRPr>
          </a:p>
          <a:p>
            <a:pPr marL="0" indent="0" algn="r">
              <a:buNone/>
            </a:pPr>
            <a:r>
              <a:rPr lang="zh-CN" altLang="en-US">
                <a:solidFill>
                  <a:schemeClr val="tx1"/>
                </a:solidFill>
              </a:rPr>
              <a:t>（ </a:t>
            </a:r>
            <a:r>
              <a:rPr lang="en-US" altLang="zh-CN" i="1"/>
              <a:t>RequestExecution()</a:t>
            </a:r>
            <a:r>
              <a:rPr lang="zh-CN" altLang="en-US" i="1"/>
              <a:t> </a:t>
            </a:r>
            <a:r>
              <a:rPr lang="zh-CN" altLang="en-US">
                <a:solidFill>
                  <a:schemeClr val="tx1"/>
                </a:solidFill>
              </a:rPr>
              <a:t>）；</a:t>
            </a:r>
            <a:endParaRPr lang="en-US" altLang="zh-CN">
              <a:solidFill>
                <a:schemeClr val="tx1"/>
              </a:solidFill>
            </a:endParaRPr>
          </a:p>
          <a:p>
            <a:r>
              <a:rPr lang="zh-CN" altLang="en-US">
                <a:solidFill>
                  <a:schemeClr val="tx1"/>
                </a:solidFill>
              </a:rPr>
              <a:t>各模块通过</a:t>
            </a:r>
            <a:r>
              <a:rPr lang="en-US" altLang="zh-CN" i="1"/>
              <a:t>RequestExecution()</a:t>
            </a:r>
            <a:r>
              <a:rPr lang="zh-CN" altLang="en-US"/>
              <a:t>向其他模块发送消息；</a:t>
            </a:r>
            <a:endParaRPr lang="en-US" altLang="zh-CN"/>
          </a:p>
          <a:p>
            <a:r>
              <a:rPr lang="zh-CN" altLang="en-US">
                <a:solidFill>
                  <a:schemeClr val="tx1"/>
                </a:solidFill>
              </a:rPr>
              <a:t>通过</a:t>
            </a:r>
            <a:r>
              <a:rPr lang="en-US" altLang="zh-CN" i="1"/>
              <a:t>Execute()</a:t>
            </a:r>
            <a:r>
              <a:rPr lang="zh-CN" altLang="en-US"/>
              <a:t>来接收，筛选和处理收到的消息。</a:t>
            </a:r>
            <a:endParaRPr lang="en-US" altLang="zh-CN"/>
          </a:p>
          <a:p>
            <a:r>
              <a:rPr lang="zh-CN" altLang="en-US" u="sng"/>
              <a:t>优势：</a:t>
            </a:r>
            <a:endParaRPr lang="en-US" altLang="zh-CN" u="sng"/>
          </a:p>
          <a:p>
            <a:r>
              <a:rPr lang="zh-CN" altLang="en-US"/>
              <a:t>架构设计将拜托模块间的耦合问题。便于软件产品的迭代升级和定制化等。</a:t>
            </a:r>
            <a:endParaRPr lang="en-US" altLang="zh-CN"/>
          </a:p>
          <a:p>
            <a:endParaRPr lang="zh-CN" altLang="en-US">
              <a:solidFill>
                <a:schemeClr val="tx1"/>
              </a:solidFill>
            </a:endParaRPr>
          </a:p>
        </p:txBody>
      </p:sp>
    </p:spTree>
    <p:extLst>
      <p:ext uri="{BB962C8B-B14F-4D97-AF65-F5344CB8AC3E}">
        <p14:creationId xmlns:p14="http://schemas.microsoft.com/office/powerpoint/2010/main" val="296012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的工作原理（之二）</a:t>
            </a:r>
          </a:p>
        </p:txBody>
      </p:sp>
      <p:sp>
        <p:nvSpPr>
          <p:cNvPr id="3" name="内容占位符 2"/>
          <p:cNvSpPr>
            <a:spLocks noGrp="1"/>
          </p:cNvSpPr>
          <p:nvPr>
            <p:ph idx="1"/>
          </p:nvPr>
        </p:nvSpPr>
        <p:spPr/>
        <p:txBody>
          <a:bodyPr/>
          <a:lstStyle/>
          <a:p>
            <a:r>
              <a:rPr lang="zh-CN" altLang="en-US" u="sng"/>
              <a:t>插件平台：</a:t>
            </a:r>
            <a:endParaRPr lang="en-US" altLang="zh-CN" u="sng"/>
          </a:p>
          <a:p>
            <a:r>
              <a:rPr lang="zh-CN" altLang="en-US"/>
              <a:t>基于监听者模式设计；</a:t>
            </a:r>
            <a:endParaRPr lang="en-US" altLang="zh-CN"/>
          </a:p>
          <a:p>
            <a:r>
              <a:rPr lang="zh-CN" altLang="en-US"/>
              <a:t>在同一操作系统环境下，两个进程可以通过</a:t>
            </a:r>
            <a:r>
              <a:rPr lang="en-US" altLang="zh-CN">
                <a:solidFill>
                  <a:srgbClr val="00B050"/>
                </a:solidFill>
              </a:rPr>
              <a:t>FreyaExt</a:t>
            </a:r>
            <a:r>
              <a:rPr lang="zh-CN" altLang="en-US"/>
              <a:t>协议进行管道通信。</a:t>
            </a:r>
            <a:endParaRPr lang="en-US" altLang="zh-CN"/>
          </a:p>
          <a:p>
            <a:r>
              <a:rPr lang="en-US" altLang="zh-CN">
                <a:solidFill>
                  <a:srgbClr val="00B050"/>
                </a:solidFill>
              </a:rPr>
              <a:t>FreyaExt</a:t>
            </a:r>
            <a:r>
              <a:rPr lang="zh-CN" altLang="en-US"/>
              <a:t>协议中对消息的接收和发送都分为</a:t>
            </a:r>
            <a:r>
              <a:rPr lang="en-US" altLang="zh-CN">
                <a:solidFill>
                  <a:srgbClr val="00B050"/>
                </a:solidFill>
              </a:rPr>
              <a:t>4</a:t>
            </a:r>
            <a:r>
              <a:rPr lang="zh-CN" altLang="en-US"/>
              <a:t>个等级，允许程序员通过加密的方式来控制插件进程对宿主进程的消息获取和消息上发。</a:t>
            </a:r>
            <a:endParaRPr lang="en-US" altLang="zh-CN"/>
          </a:p>
        </p:txBody>
      </p:sp>
    </p:spTree>
    <p:extLst>
      <p:ext uri="{BB962C8B-B14F-4D97-AF65-F5344CB8AC3E}">
        <p14:creationId xmlns:p14="http://schemas.microsoft.com/office/powerpoint/2010/main" val="247115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的工作原理（之三）</a:t>
            </a:r>
          </a:p>
        </p:txBody>
      </p:sp>
      <p:sp>
        <p:nvSpPr>
          <p:cNvPr id="3" name="内容占位符 2"/>
          <p:cNvSpPr>
            <a:spLocks noGrp="1"/>
          </p:cNvSpPr>
          <p:nvPr>
            <p:ph idx="1"/>
          </p:nvPr>
        </p:nvSpPr>
        <p:spPr/>
        <p:txBody>
          <a:bodyPr/>
          <a:lstStyle/>
          <a:p>
            <a:r>
              <a:rPr lang="zh-CN" altLang="en-US" u="sng"/>
              <a:t>其他说明：</a:t>
            </a:r>
            <a:endParaRPr lang="en-US" altLang="zh-CN" u="sng"/>
          </a:p>
          <a:p>
            <a:r>
              <a:rPr lang="en-US" altLang="zh-CN"/>
              <a:t>FreyaLib</a:t>
            </a:r>
            <a:r>
              <a:rPr lang="zh-CN" altLang="en-US"/>
              <a:t>中将消息定义为一个</a:t>
            </a:r>
            <a:r>
              <a:rPr lang="en-US" altLang="zh-CN" i="1">
                <a:solidFill>
                  <a:srgbClr val="00B050"/>
                </a:solidFill>
              </a:rPr>
              <a:t>unsigned __int64</a:t>
            </a:r>
            <a:r>
              <a:rPr lang="zh-CN" altLang="en-US">
                <a:solidFill>
                  <a:schemeClr val="tx1"/>
                </a:solidFill>
              </a:rPr>
              <a:t>的长整形；</a:t>
            </a:r>
            <a:endParaRPr lang="en-US" altLang="zh-CN">
              <a:solidFill>
                <a:schemeClr val="tx1"/>
              </a:solidFill>
            </a:endParaRPr>
          </a:p>
          <a:p>
            <a:r>
              <a:rPr lang="zh-CN" altLang="en-US"/>
              <a:t>形如：</a:t>
            </a:r>
            <a:r>
              <a:rPr lang="en-US" altLang="zh-CN"/>
              <a:t>0x0000 0000 0000 0000</a:t>
            </a:r>
          </a:p>
          <a:p>
            <a:r>
              <a:rPr lang="zh-CN" altLang="en-US">
                <a:solidFill>
                  <a:schemeClr val="tx1"/>
                </a:solidFill>
              </a:rPr>
              <a:t>前</a:t>
            </a:r>
            <a:r>
              <a:rPr lang="en-US" altLang="zh-CN">
                <a:solidFill>
                  <a:schemeClr val="tx1"/>
                </a:solidFill>
              </a:rPr>
              <a:t>8</a:t>
            </a:r>
            <a:r>
              <a:rPr lang="zh-CN" altLang="en-US">
                <a:solidFill>
                  <a:schemeClr val="tx1"/>
                </a:solidFill>
              </a:rPr>
              <a:t>位十六进制位（</a:t>
            </a:r>
            <a:r>
              <a:rPr lang="en-US" altLang="zh-CN"/>
              <a:t>0x</a:t>
            </a:r>
            <a:r>
              <a:rPr lang="en-US" altLang="zh-CN">
                <a:solidFill>
                  <a:srgbClr val="00B050"/>
                </a:solidFill>
              </a:rPr>
              <a:t>0000 0000</a:t>
            </a:r>
            <a:r>
              <a:rPr lang="en-US" altLang="zh-CN"/>
              <a:t> 0000 0000</a:t>
            </a:r>
            <a:r>
              <a:rPr lang="zh-CN" altLang="en-US"/>
              <a:t>）设定为“用户命令”，即基于</a:t>
            </a:r>
            <a:r>
              <a:rPr lang="en-US" altLang="zh-CN"/>
              <a:t>FreyaLib</a:t>
            </a:r>
            <a:r>
              <a:rPr lang="zh-CN" altLang="en-US"/>
              <a:t>框架的上层逻辑使用的命令位；</a:t>
            </a:r>
            <a:endParaRPr lang="en-US" altLang="zh-CN"/>
          </a:p>
          <a:p>
            <a:r>
              <a:rPr lang="zh-CN" altLang="en-US">
                <a:solidFill>
                  <a:schemeClr val="tx1"/>
                </a:solidFill>
              </a:rPr>
              <a:t>中</a:t>
            </a:r>
            <a:r>
              <a:rPr lang="en-US" altLang="zh-CN">
                <a:solidFill>
                  <a:schemeClr val="tx1"/>
                </a:solidFill>
              </a:rPr>
              <a:t>6</a:t>
            </a:r>
            <a:r>
              <a:rPr lang="zh-CN" altLang="en-US">
                <a:solidFill>
                  <a:schemeClr val="tx1"/>
                </a:solidFill>
              </a:rPr>
              <a:t>位十六进制位（</a:t>
            </a:r>
            <a:r>
              <a:rPr lang="en-US" altLang="zh-CN">
                <a:solidFill>
                  <a:schemeClr val="tx1"/>
                </a:solidFill>
              </a:rPr>
              <a:t>0x0000 0000 </a:t>
            </a:r>
            <a:r>
              <a:rPr lang="en-US" altLang="zh-CN">
                <a:solidFill>
                  <a:srgbClr val="00B050"/>
                </a:solidFill>
              </a:rPr>
              <a:t>0000 00</a:t>
            </a:r>
            <a:r>
              <a:rPr lang="en-US" altLang="zh-CN"/>
              <a:t>00</a:t>
            </a:r>
            <a:r>
              <a:rPr lang="zh-CN" altLang="en-US"/>
              <a:t>）设定为“框架命令”，即</a:t>
            </a:r>
            <a:r>
              <a:rPr lang="en-US" altLang="zh-CN"/>
              <a:t>FreyaLib</a:t>
            </a:r>
            <a:r>
              <a:rPr lang="zh-CN" altLang="en-US"/>
              <a:t>框架内部使用的命令位；</a:t>
            </a:r>
            <a:endParaRPr lang="en-US" altLang="zh-CN"/>
          </a:p>
          <a:p>
            <a:r>
              <a:rPr lang="zh-CN" altLang="en-US">
                <a:solidFill>
                  <a:schemeClr val="tx1"/>
                </a:solidFill>
              </a:rPr>
              <a:t>后</a:t>
            </a:r>
            <a:r>
              <a:rPr lang="en-US" altLang="zh-CN">
                <a:solidFill>
                  <a:schemeClr val="tx1"/>
                </a:solidFill>
              </a:rPr>
              <a:t>2</a:t>
            </a:r>
            <a:r>
              <a:rPr lang="zh-CN" altLang="en-US">
                <a:solidFill>
                  <a:schemeClr val="tx1"/>
                </a:solidFill>
              </a:rPr>
              <a:t>位十六进制位（</a:t>
            </a:r>
            <a:r>
              <a:rPr lang="en-US" altLang="zh-CN">
                <a:solidFill>
                  <a:schemeClr val="tx1"/>
                </a:solidFill>
              </a:rPr>
              <a:t>0x0000 0000 0000 </a:t>
            </a:r>
            <a:r>
              <a:rPr lang="en-US" altLang="zh-CN"/>
              <a:t>00</a:t>
            </a:r>
            <a:r>
              <a:rPr lang="en-US" altLang="zh-CN">
                <a:solidFill>
                  <a:srgbClr val="00B050"/>
                </a:solidFill>
              </a:rPr>
              <a:t>00</a:t>
            </a:r>
            <a:r>
              <a:rPr lang="zh-CN" altLang="en-US"/>
              <a:t>）设定为“命令权限”（仅在插件平台中有效），前一位定义插件上发的权限，后一位定义宿主下发的权限。通过可进行位运算的方式定义，分别限制为</a:t>
            </a:r>
            <a:r>
              <a:rPr lang="en-US" altLang="zh-CN"/>
              <a:t>4</a:t>
            </a:r>
            <a:r>
              <a:rPr lang="zh-CN" altLang="en-US"/>
              <a:t>级权限。</a:t>
            </a:r>
            <a:endParaRPr lang="zh-CN" altLang="en-US">
              <a:solidFill>
                <a:schemeClr val="tx1"/>
              </a:solidFill>
            </a:endParaRPr>
          </a:p>
        </p:txBody>
      </p:sp>
    </p:spTree>
    <p:extLst>
      <p:ext uri="{BB962C8B-B14F-4D97-AF65-F5344CB8AC3E}">
        <p14:creationId xmlns:p14="http://schemas.microsoft.com/office/powerpoint/2010/main" val="11578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的工作原理（之四）</a:t>
            </a:r>
          </a:p>
        </p:txBody>
      </p:sp>
      <p:sp>
        <p:nvSpPr>
          <p:cNvPr id="3" name="内容占位符 2"/>
          <p:cNvSpPr>
            <a:spLocks noGrp="1"/>
          </p:cNvSpPr>
          <p:nvPr>
            <p:ph idx="1"/>
          </p:nvPr>
        </p:nvSpPr>
        <p:spPr/>
        <p:txBody>
          <a:bodyPr/>
          <a:lstStyle/>
          <a:p>
            <a:r>
              <a:rPr lang="zh-CN" altLang="en-US" u="sng"/>
              <a:t>其他说明：</a:t>
            </a:r>
            <a:endParaRPr lang="en-US" altLang="zh-CN" u="sng"/>
          </a:p>
          <a:p>
            <a:r>
              <a:rPr lang="en-US" altLang="zh-CN"/>
              <a:t>FreyaLib</a:t>
            </a:r>
            <a:r>
              <a:rPr lang="zh-CN" altLang="en-US"/>
              <a:t>将框架定义的消息进行了再封装</a:t>
            </a:r>
            <a:r>
              <a:rPr lang="zh-CN" altLang="en-US">
                <a:solidFill>
                  <a:schemeClr val="tx1"/>
                </a:solidFill>
              </a:rPr>
              <a:t>；</a:t>
            </a:r>
            <a:endParaRPr lang="en-US" altLang="zh-CN">
              <a:solidFill>
                <a:schemeClr val="tx1"/>
              </a:solidFill>
            </a:endParaRPr>
          </a:p>
          <a:p>
            <a:r>
              <a:rPr lang="zh-CN" altLang="en-US">
                <a:solidFill>
                  <a:schemeClr val="tx1"/>
                </a:solidFill>
              </a:rPr>
              <a:t>结构体</a:t>
            </a:r>
            <a:r>
              <a:rPr lang="en-US" altLang="zh-CN">
                <a:solidFill>
                  <a:srgbClr val="00B050"/>
                </a:solidFill>
              </a:rPr>
              <a:t>FreyaBaseData</a:t>
            </a:r>
            <a:r>
              <a:rPr lang="zh-CN" altLang="en-US"/>
              <a:t>的</a:t>
            </a:r>
            <a:r>
              <a:rPr lang="zh-CN" altLang="en-US">
                <a:solidFill>
                  <a:schemeClr val="tx1"/>
                </a:solidFill>
              </a:rPr>
              <a:t>结构为：消息</a:t>
            </a:r>
            <a:r>
              <a:rPr lang="en-US" altLang="zh-CN">
                <a:solidFill>
                  <a:schemeClr val="tx1"/>
                </a:solidFill>
              </a:rPr>
              <a:t>ID(String)</a:t>
            </a:r>
            <a:r>
              <a:rPr lang="zh-CN" altLang="en-US">
                <a:solidFill>
                  <a:schemeClr val="tx1"/>
                </a:solidFill>
              </a:rPr>
              <a:t>、命令</a:t>
            </a:r>
            <a:r>
              <a:rPr lang="en-US" altLang="zh-CN">
                <a:solidFill>
                  <a:schemeClr val="tx1"/>
                </a:solidFill>
              </a:rPr>
              <a:t>(uint64)</a:t>
            </a:r>
            <a:r>
              <a:rPr lang="zh-CN" altLang="en-US">
                <a:solidFill>
                  <a:schemeClr val="tx1"/>
                </a:solidFill>
              </a:rPr>
              <a:t>、参数</a:t>
            </a:r>
            <a:r>
              <a:rPr lang="en-US" altLang="zh-CN">
                <a:solidFill>
                  <a:schemeClr val="tx1"/>
                </a:solidFill>
              </a:rPr>
              <a:t>(</a:t>
            </a:r>
            <a:r>
              <a:rPr lang="en-US" altLang="zh-CN"/>
              <a:t>QVariant</a:t>
            </a:r>
            <a:r>
              <a:rPr lang="en-US" altLang="zh-CN">
                <a:solidFill>
                  <a:schemeClr val="tx1"/>
                </a:solidFill>
              </a:rPr>
              <a:t>)</a:t>
            </a:r>
            <a:r>
              <a:rPr lang="zh-CN" altLang="en-US">
                <a:solidFill>
                  <a:schemeClr val="tx1"/>
                </a:solidFill>
              </a:rPr>
              <a:t>；</a:t>
            </a:r>
            <a:endParaRPr lang="en-US" altLang="zh-CN">
              <a:solidFill>
                <a:schemeClr val="tx1"/>
              </a:solidFill>
            </a:endParaRPr>
          </a:p>
          <a:p>
            <a:r>
              <a:rPr lang="en-US" altLang="zh-CN">
                <a:solidFill>
                  <a:srgbClr val="00B050"/>
                </a:solidFill>
              </a:rPr>
              <a:t>FreyaBaseData</a:t>
            </a:r>
            <a:r>
              <a:rPr lang="zh-CN" altLang="en-US">
                <a:solidFill>
                  <a:schemeClr val="tx1"/>
                </a:solidFill>
              </a:rPr>
              <a:t>提供了序列化和反序列化的方法（</a:t>
            </a:r>
            <a:r>
              <a:rPr lang="en-US" altLang="zh-CN"/>
              <a:t> Serialize (); Unserialize ()</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22485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FreyaExt</a:t>
            </a:r>
            <a:r>
              <a:rPr lang="zh-CN" altLang="en-US"/>
              <a:t>协议</a:t>
            </a:r>
          </a:p>
        </p:txBody>
      </p:sp>
      <p:sp>
        <p:nvSpPr>
          <p:cNvPr id="4" name="圆角矩形 3"/>
          <p:cNvSpPr/>
          <p:nvPr/>
        </p:nvSpPr>
        <p:spPr>
          <a:xfrm>
            <a:off x="1313234" y="1395379"/>
            <a:ext cx="632298" cy="5141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宿主进程</a:t>
            </a:r>
          </a:p>
        </p:txBody>
      </p:sp>
      <p:sp>
        <p:nvSpPr>
          <p:cNvPr id="5" name="圆角矩形 4"/>
          <p:cNvSpPr/>
          <p:nvPr/>
        </p:nvSpPr>
        <p:spPr>
          <a:xfrm>
            <a:off x="6478621" y="1395378"/>
            <a:ext cx="632298" cy="5141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插件进程</a:t>
            </a:r>
          </a:p>
        </p:txBody>
      </p:sp>
      <p:cxnSp>
        <p:nvCxnSpPr>
          <p:cNvPr id="7" name="直接箭头连接符 6"/>
          <p:cNvCxnSpPr/>
          <p:nvPr/>
        </p:nvCxnSpPr>
        <p:spPr>
          <a:xfrm>
            <a:off x="2412460" y="3674727"/>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2237362" y="1625319"/>
            <a:ext cx="3599232" cy="369332"/>
          </a:xfrm>
          <a:prstGeom prst="rect">
            <a:avLst/>
          </a:prstGeom>
        </p:spPr>
        <p:txBody>
          <a:bodyPr wrap="square">
            <a:spAutoFit/>
          </a:bodyPr>
          <a:lstStyle/>
          <a:p>
            <a:pPr algn="ctr"/>
            <a:r>
              <a:rPr lang="zh-CN" altLang="en-US">
                <a:solidFill>
                  <a:srgbClr val="92D050"/>
                </a:solidFill>
              </a:rPr>
              <a:t>监听命名管道（管道</a:t>
            </a:r>
            <a:r>
              <a:rPr lang="en-US" altLang="zh-CN">
                <a:solidFill>
                  <a:srgbClr val="92D050"/>
                </a:solidFill>
              </a:rPr>
              <a:t>ID</a:t>
            </a:r>
            <a:r>
              <a:rPr lang="zh-CN" altLang="en-US">
                <a:solidFill>
                  <a:srgbClr val="92D050"/>
                </a:solidFill>
              </a:rPr>
              <a:t>）</a:t>
            </a:r>
          </a:p>
        </p:txBody>
      </p:sp>
      <p:cxnSp>
        <p:nvCxnSpPr>
          <p:cNvPr id="24" name="直接箭头连接符 23"/>
          <p:cNvCxnSpPr/>
          <p:nvPr/>
        </p:nvCxnSpPr>
        <p:spPr>
          <a:xfrm flipH="1">
            <a:off x="2412458" y="2451365"/>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2412458" y="2082032"/>
            <a:ext cx="3599232" cy="369332"/>
          </a:xfrm>
          <a:prstGeom prst="rect">
            <a:avLst/>
          </a:prstGeom>
        </p:spPr>
        <p:txBody>
          <a:bodyPr wrap="square">
            <a:spAutoFit/>
          </a:bodyPr>
          <a:lstStyle/>
          <a:p>
            <a:pPr algn="ctr"/>
            <a:r>
              <a:rPr lang="en-US" altLang="zh-CN">
                <a:solidFill>
                  <a:srgbClr val="92D050"/>
                </a:solidFill>
              </a:rPr>
              <a:t>connect</a:t>
            </a:r>
            <a:r>
              <a:rPr lang="zh-CN" altLang="en-US">
                <a:solidFill>
                  <a:srgbClr val="92D050"/>
                </a:solidFill>
              </a:rPr>
              <a:t>（管道</a:t>
            </a:r>
            <a:r>
              <a:rPr lang="en-US" altLang="zh-CN">
                <a:solidFill>
                  <a:srgbClr val="92D050"/>
                </a:solidFill>
              </a:rPr>
              <a:t>ID</a:t>
            </a:r>
            <a:r>
              <a:rPr lang="zh-CN" altLang="en-US">
                <a:solidFill>
                  <a:srgbClr val="92D050"/>
                </a:solidFill>
              </a:rPr>
              <a:t>）</a:t>
            </a:r>
          </a:p>
        </p:txBody>
      </p:sp>
      <p:cxnSp>
        <p:nvCxnSpPr>
          <p:cNvPr id="27" name="直接箭头连接符 26"/>
          <p:cNvCxnSpPr/>
          <p:nvPr/>
        </p:nvCxnSpPr>
        <p:spPr>
          <a:xfrm flipH="1">
            <a:off x="2412458" y="2937590"/>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矩形 27"/>
          <p:cNvSpPr/>
          <p:nvPr/>
        </p:nvSpPr>
        <p:spPr>
          <a:xfrm>
            <a:off x="2412458" y="2577985"/>
            <a:ext cx="3599232" cy="646331"/>
          </a:xfrm>
          <a:prstGeom prst="rect">
            <a:avLst/>
          </a:prstGeom>
        </p:spPr>
        <p:txBody>
          <a:bodyPr wrap="square">
            <a:spAutoFit/>
          </a:bodyPr>
          <a:lstStyle/>
          <a:p>
            <a:pPr algn="ctr"/>
            <a:r>
              <a:rPr lang="en-US" altLang="zh-CN">
                <a:solidFill>
                  <a:srgbClr val="92D050"/>
                </a:solidFill>
              </a:rPr>
              <a:t>request</a:t>
            </a:r>
          </a:p>
          <a:p>
            <a:pPr algn="ctr"/>
            <a:r>
              <a:rPr lang="en-US" altLang="zh-CN">
                <a:solidFill>
                  <a:srgbClr val="92D050"/>
                </a:solidFill>
              </a:rPr>
              <a:t>(FREYALIB_CMD_PLUGINREQUEST)</a:t>
            </a:r>
            <a:endParaRPr lang="zh-CN" altLang="en-US">
              <a:solidFill>
                <a:srgbClr val="92D050"/>
              </a:solidFill>
            </a:endParaRPr>
          </a:p>
        </p:txBody>
      </p:sp>
      <p:sp>
        <p:nvSpPr>
          <p:cNvPr id="29" name="矩形 28"/>
          <p:cNvSpPr/>
          <p:nvPr/>
        </p:nvSpPr>
        <p:spPr>
          <a:xfrm>
            <a:off x="2412458" y="3321898"/>
            <a:ext cx="3599232" cy="646331"/>
          </a:xfrm>
          <a:prstGeom prst="rect">
            <a:avLst/>
          </a:prstGeom>
        </p:spPr>
        <p:txBody>
          <a:bodyPr wrap="square">
            <a:spAutoFit/>
          </a:bodyPr>
          <a:lstStyle/>
          <a:p>
            <a:pPr algn="ctr"/>
            <a:r>
              <a:rPr lang="en-US" altLang="zh-CN">
                <a:solidFill>
                  <a:srgbClr val="92D050"/>
                </a:solidFill>
              </a:rPr>
              <a:t>result</a:t>
            </a:r>
            <a:r>
              <a:rPr lang="zh-CN" altLang="en-US">
                <a:solidFill>
                  <a:srgbClr val="92D050"/>
                </a:solidFill>
              </a:rPr>
              <a:t>（插件</a:t>
            </a:r>
            <a:r>
              <a:rPr lang="en-US" altLang="zh-CN">
                <a:solidFill>
                  <a:srgbClr val="92D050"/>
                </a:solidFill>
              </a:rPr>
              <a:t>ID</a:t>
            </a:r>
            <a:r>
              <a:rPr lang="zh-CN" altLang="en-US">
                <a:solidFill>
                  <a:srgbClr val="92D050"/>
                </a:solidFill>
              </a:rPr>
              <a:t>）</a:t>
            </a:r>
            <a:endParaRPr lang="en-US" altLang="zh-CN">
              <a:solidFill>
                <a:srgbClr val="92D050"/>
              </a:solidFill>
            </a:endParaRPr>
          </a:p>
          <a:p>
            <a:pPr algn="ctr"/>
            <a:r>
              <a:rPr lang="en-US" altLang="zh-CN">
                <a:solidFill>
                  <a:srgbClr val="92D050"/>
                </a:solidFill>
              </a:rPr>
              <a:t>(FREYALIB_CMD_PLUGINRESULT)</a:t>
            </a:r>
            <a:endParaRPr lang="zh-CN" altLang="en-US">
              <a:solidFill>
                <a:srgbClr val="92D050"/>
              </a:solidFill>
            </a:endParaRPr>
          </a:p>
        </p:txBody>
      </p:sp>
      <p:sp>
        <p:nvSpPr>
          <p:cNvPr id="36" name="右弧形箭头 35"/>
          <p:cNvSpPr/>
          <p:nvPr/>
        </p:nvSpPr>
        <p:spPr>
          <a:xfrm>
            <a:off x="2412458" y="1469197"/>
            <a:ext cx="350197" cy="70007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左弧形箭头 36"/>
          <p:cNvSpPr/>
          <p:nvPr/>
        </p:nvSpPr>
        <p:spPr>
          <a:xfrm>
            <a:off x="5612854" y="4117700"/>
            <a:ext cx="398836" cy="7587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7"/>
          <p:cNvSpPr/>
          <p:nvPr/>
        </p:nvSpPr>
        <p:spPr>
          <a:xfrm>
            <a:off x="2412458" y="4297988"/>
            <a:ext cx="3599232" cy="369332"/>
          </a:xfrm>
          <a:prstGeom prst="rect">
            <a:avLst/>
          </a:prstGeom>
        </p:spPr>
        <p:txBody>
          <a:bodyPr wrap="square">
            <a:spAutoFit/>
          </a:bodyPr>
          <a:lstStyle/>
          <a:p>
            <a:pPr algn="ctr"/>
            <a:r>
              <a:rPr lang="zh-CN" altLang="en-US">
                <a:solidFill>
                  <a:srgbClr val="92D050"/>
                </a:solidFill>
              </a:rPr>
              <a:t>监听命名管道（插件</a:t>
            </a:r>
            <a:r>
              <a:rPr lang="en-US" altLang="zh-CN">
                <a:solidFill>
                  <a:srgbClr val="92D050"/>
                </a:solidFill>
              </a:rPr>
              <a:t>ID</a:t>
            </a:r>
            <a:r>
              <a:rPr lang="zh-CN" altLang="en-US">
                <a:solidFill>
                  <a:srgbClr val="92D050"/>
                </a:solidFill>
              </a:rPr>
              <a:t>）</a:t>
            </a:r>
          </a:p>
        </p:txBody>
      </p:sp>
      <p:cxnSp>
        <p:nvCxnSpPr>
          <p:cNvPr id="39" name="直接箭头连接符 38"/>
          <p:cNvCxnSpPr/>
          <p:nvPr/>
        </p:nvCxnSpPr>
        <p:spPr>
          <a:xfrm>
            <a:off x="2412458" y="5318702"/>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2412458" y="4932670"/>
            <a:ext cx="3599232" cy="369332"/>
          </a:xfrm>
          <a:prstGeom prst="rect">
            <a:avLst/>
          </a:prstGeom>
        </p:spPr>
        <p:txBody>
          <a:bodyPr wrap="square">
            <a:spAutoFit/>
          </a:bodyPr>
          <a:lstStyle/>
          <a:p>
            <a:pPr algn="ctr"/>
            <a:r>
              <a:rPr lang="en-US" altLang="zh-CN">
                <a:solidFill>
                  <a:srgbClr val="92D050"/>
                </a:solidFill>
              </a:rPr>
              <a:t>connect</a:t>
            </a:r>
            <a:r>
              <a:rPr lang="zh-CN" altLang="en-US">
                <a:solidFill>
                  <a:srgbClr val="92D050"/>
                </a:solidFill>
              </a:rPr>
              <a:t>（插件</a:t>
            </a:r>
            <a:r>
              <a:rPr lang="en-US" altLang="zh-CN">
                <a:solidFill>
                  <a:srgbClr val="92D050"/>
                </a:solidFill>
              </a:rPr>
              <a:t>ID</a:t>
            </a:r>
            <a:r>
              <a:rPr lang="zh-CN" altLang="en-US">
                <a:solidFill>
                  <a:srgbClr val="92D050"/>
                </a:solidFill>
              </a:rPr>
              <a:t>）</a:t>
            </a:r>
          </a:p>
        </p:txBody>
      </p:sp>
      <p:cxnSp>
        <p:nvCxnSpPr>
          <p:cNvPr id="41" name="直接箭头连接符 40"/>
          <p:cNvCxnSpPr/>
          <p:nvPr/>
        </p:nvCxnSpPr>
        <p:spPr>
          <a:xfrm>
            <a:off x="2412458" y="5792118"/>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矩形 41"/>
          <p:cNvSpPr/>
          <p:nvPr/>
        </p:nvSpPr>
        <p:spPr>
          <a:xfrm>
            <a:off x="2412458" y="5419055"/>
            <a:ext cx="3599232" cy="369332"/>
          </a:xfrm>
          <a:prstGeom prst="rect">
            <a:avLst/>
          </a:prstGeom>
        </p:spPr>
        <p:txBody>
          <a:bodyPr wrap="square">
            <a:spAutoFit/>
          </a:bodyPr>
          <a:lstStyle/>
          <a:p>
            <a:pPr algn="ctr"/>
            <a:r>
              <a:rPr lang="en-US" altLang="zh-CN">
                <a:solidFill>
                  <a:srgbClr val="92D050"/>
                </a:solidFill>
              </a:rPr>
              <a:t>testCommand</a:t>
            </a:r>
            <a:endParaRPr lang="zh-CN" altLang="en-US">
              <a:solidFill>
                <a:srgbClr val="92D050"/>
              </a:solidFill>
            </a:endParaRPr>
          </a:p>
        </p:txBody>
      </p:sp>
      <p:cxnSp>
        <p:nvCxnSpPr>
          <p:cNvPr id="44" name="直接箭头连接符 43"/>
          <p:cNvCxnSpPr/>
          <p:nvPr/>
        </p:nvCxnSpPr>
        <p:spPr>
          <a:xfrm flipH="1">
            <a:off x="2402729" y="6290388"/>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矩形 44"/>
          <p:cNvSpPr/>
          <p:nvPr/>
        </p:nvSpPr>
        <p:spPr>
          <a:xfrm>
            <a:off x="2402730" y="5917860"/>
            <a:ext cx="3599232" cy="369332"/>
          </a:xfrm>
          <a:prstGeom prst="rect">
            <a:avLst/>
          </a:prstGeom>
        </p:spPr>
        <p:txBody>
          <a:bodyPr wrap="square">
            <a:spAutoFit/>
          </a:bodyPr>
          <a:lstStyle/>
          <a:p>
            <a:pPr algn="ctr"/>
            <a:r>
              <a:rPr lang="en-US" altLang="zh-CN">
                <a:solidFill>
                  <a:srgbClr val="92D050"/>
                </a:solidFill>
              </a:rPr>
              <a:t>authCode</a:t>
            </a:r>
            <a:endParaRPr lang="zh-CN" altLang="en-US">
              <a:solidFill>
                <a:srgbClr val="92D050"/>
              </a:solidFill>
            </a:endParaRPr>
          </a:p>
        </p:txBody>
      </p:sp>
    </p:spTree>
    <p:extLst>
      <p:ext uri="{BB962C8B-B14F-4D97-AF65-F5344CB8AC3E}">
        <p14:creationId xmlns:p14="http://schemas.microsoft.com/office/powerpoint/2010/main" val="358101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a:t>完</a:t>
            </a:r>
            <a:endParaRPr lang="zh-CN" altLang="en-US"/>
          </a:p>
        </p:txBody>
      </p:sp>
      <p:sp>
        <p:nvSpPr>
          <p:cNvPr id="3" name="副标题 2"/>
          <p:cNvSpPr>
            <a:spLocks noGrp="1"/>
          </p:cNvSpPr>
          <p:nvPr>
            <p:ph type="subTitle" idx="1"/>
          </p:nvPr>
        </p:nvSpPr>
        <p:spPr/>
        <p:txBody>
          <a:bodyPr/>
          <a:lstStyle/>
          <a:p>
            <a:r>
              <a:rPr lang="zh-CN" altLang="en-US"/>
              <a:t>未尽之处，详见源码</a:t>
            </a:r>
            <a:endParaRPr lang="zh-CN" altLang="en-US"/>
          </a:p>
        </p:txBody>
      </p:sp>
    </p:spTree>
    <p:extLst>
      <p:ext uri="{BB962C8B-B14F-4D97-AF65-F5344CB8AC3E}">
        <p14:creationId xmlns:p14="http://schemas.microsoft.com/office/powerpoint/2010/main" val="3249631632"/>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341</TotalTime>
  <Words>500</Words>
  <Application>Microsoft Office PowerPoint</Application>
  <PresentationFormat>宽屏</PresentationFormat>
  <Paragraphs>61</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方正姚体</vt:lpstr>
      <vt:lpstr>华文新魏</vt:lpstr>
      <vt:lpstr>Arial</vt:lpstr>
      <vt:lpstr>Trebuchet MS</vt:lpstr>
      <vt:lpstr>Wingdings 3</vt:lpstr>
      <vt:lpstr>平面</vt:lpstr>
      <vt:lpstr>FreyaLib</vt:lpstr>
      <vt:lpstr>FreyaLib的技术背景</vt:lpstr>
      <vt:lpstr>FreyaLib的大致模型</vt:lpstr>
      <vt:lpstr>FreyaLib的工作原理（之一）</vt:lpstr>
      <vt:lpstr>FreyaLib的工作原理（之二）</vt:lpstr>
      <vt:lpstr>FreyaLib的工作原理（之三）</vt:lpstr>
      <vt:lpstr>FreyaLib的工作原理（之四）</vt:lpstr>
      <vt:lpstr>FreyaExt协议</vt:lpstr>
      <vt:lpstr>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FreyaLib</dc:title>
  <dc:creator>任聃</dc:creator>
  <cp:lastModifiedBy>任聃</cp:lastModifiedBy>
  <cp:revision>24</cp:revision>
  <dcterms:created xsi:type="dcterms:W3CDTF">2016-02-28T05:31:06Z</dcterms:created>
  <dcterms:modified xsi:type="dcterms:W3CDTF">2016-02-28T11:14:41Z</dcterms:modified>
</cp:coreProperties>
</file>