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0" r:id="rId4"/>
    <p:sldId id="256" r:id="rId5"/>
    <p:sldId id="258" r:id="rId6"/>
    <p:sldId id="259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8D"/>
    <a:srgbClr val="D0E3EA"/>
    <a:srgbClr val="E9F1F5"/>
    <a:srgbClr val="E1F7EF"/>
    <a:srgbClr val="CC706E"/>
    <a:srgbClr val="B13629"/>
    <a:srgbClr val="172A45"/>
    <a:srgbClr val="D8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6" autoAdjust="0"/>
  </p:normalViewPr>
  <p:slideViewPr>
    <p:cSldViewPr>
      <p:cViewPr>
        <p:scale>
          <a:sx n="70" d="100"/>
          <a:sy n="70" d="100"/>
        </p:scale>
        <p:origin x="-138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9AF5-3308-4D8B-B53E-0F48AE540B40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69B8C3CB-9E35-46D1-A7F9-AD32B50A4479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文章</a:t>
          </a:r>
          <a:endParaRPr lang="en-US" altLang="zh-TW" sz="24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標題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6A129AD7-5AD7-4B86-BC86-2CD42DD1C80E}" type="parTrans" cxnId="{21B88CED-5781-443B-96BF-A71994C21D5E}">
      <dgm:prSet/>
      <dgm:spPr/>
      <dgm:t>
        <a:bodyPr/>
        <a:lstStyle/>
        <a:p>
          <a:endParaRPr lang="zh-TW" altLang="en-US"/>
        </a:p>
      </dgm:t>
    </dgm:pt>
    <dgm:pt modelId="{7EB8575E-A417-4550-94FA-8F9F606A6A73}" type="sibTrans" cxnId="{21B88CED-5781-443B-96BF-A71994C21D5E}">
      <dgm:prSet/>
      <dgm:spPr/>
      <dgm:t>
        <a:bodyPr/>
        <a:lstStyle/>
        <a:p>
          <a:endParaRPr lang="zh-TW" altLang="en-US"/>
        </a:p>
      </dgm:t>
    </dgm:pt>
    <dgm:pt modelId="{40C8825E-CBBF-4D72-B073-B20FCCBF12E8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過濾後打散成單字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DB36C2F3-7B89-4AB2-990D-04462B06994E}" type="parTrans" cxnId="{4CD0A5B8-A08D-4391-93DE-C699B632CA25}">
      <dgm:prSet/>
      <dgm:spPr/>
      <dgm:t>
        <a:bodyPr/>
        <a:lstStyle/>
        <a:p>
          <a:endParaRPr lang="zh-TW" altLang="en-US"/>
        </a:p>
      </dgm:t>
    </dgm:pt>
    <dgm:pt modelId="{A4637377-6A00-416C-A6AD-F6241BE46A5A}" type="sibTrans" cxnId="{4CD0A5B8-A08D-4391-93DE-C699B632CA25}">
      <dgm:prSet/>
      <dgm:spPr/>
      <dgm:t>
        <a:bodyPr/>
        <a:lstStyle/>
        <a:p>
          <a:endParaRPr lang="zh-TW" altLang="en-US"/>
        </a:p>
      </dgm:t>
    </dgm:pt>
    <dgm:pt modelId="{9F55BABB-9EEC-46E9-8083-C3B80680890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計算單字出現次數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B64665AA-BEA7-4E5A-8186-BB89ABF92E36}" type="parTrans" cxnId="{3A35D364-0C7E-4F26-AD61-5D0BCCE43F67}">
      <dgm:prSet/>
      <dgm:spPr/>
      <dgm:t>
        <a:bodyPr/>
        <a:lstStyle/>
        <a:p>
          <a:endParaRPr lang="zh-TW" altLang="en-US"/>
        </a:p>
      </dgm:t>
    </dgm:pt>
    <dgm:pt modelId="{EC58CA32-D35D-4898-95F1-C66841A2D2F1}" type="sibTrans" cxnId="{3A35D364-0C7E-4F26-AD61-5D0BCCE43F67}">
      <dgm:prSet/>
      <dgm:spPr/>
      <dgm:t>
        <a:bodyPr/>
        <a:lstStyle/>
        <a:p>
          <a:endParaRPr lang="zh-TW" altLang="en-US"/>
        </a:p>
      </dgm:t>
    </dgm:pt>
    <dgm:pt modelId="{071EA295-4904-4C1E-BAC9-303EB100EF37}" type="pres">
      <dgm:prSet presAssocID="{DC9D9AF5-3308-4D8B-B53E-0F48AE540B4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77BD6CC-4114-440E-B1FB-2C44EDF7B07E}" type="pres">
      <dgm:prSet presAssocID="{69B8C3CB-9E35-46D1-A7F9-AD32B50A4479}" presName="composite" presStyleCnt="0"/>
      <dgm:spPr/>
    </dgm:pt>
    <dgm:pt modelId="{02ABAE6E-C828-4AC0-9CD3-41C732A7C005}" type="pres">
      <dgm:prSet presAssocID="{69B8C3CB-9E35-46D1-A7F9-AD32B50A4479}" presName="bentUpArrow1" presStyleLbl="alignImgPlace1" presStyleIdx="0" presStyleCnt="2" custScaleX="131916" custLinFactNeighborX="-30437" custLinFactNeighborY="-23243"/>
      <dgm:spPr/>
    </dgm:pt>
    <dgm:pt modelId="{5D8B5A85-ADB9-496C-B3E5-FE1887A0060B}" type="pres">
      <dgm:prSet presAssocID="{69B8C3CB-9E35-46D1-A7F9-AD32B50A4479}" presName="ParentText" presStyleLbl="node1" presStyleIdx="0" presStyleCnt="3" custLinFactNeighborX="-313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B3AEE6-B82A-4EC0-8CA0-17FF718B972F}" type="pres">
      <dgm:prSet presAssocID="{69B8C3CB-9E35-46D1-A7F9-AD32B50A447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B24F9F-981E-4A84-B527-B15421B9A44C}" type="pres">
      <dgm:prSet presAssocID="{7EB8575E-A417-4550-94FA-8F9F606A6A73}" presName="sibTrans" presStyleCnt="0"/>
      <dgm:spPr/>
    </dgm:pt>
    <dgm:pt modelId="{BEB09F13-6585-4C49-B275-7B691BEF94E3}" type="pres">
      <dgm:prSet presAssocID="{40C8825E-CBBF-4D72-B073-B20FCCBF12E8}" presName="composite" presStyleCnt="0"/>
      <dgm:spPr/>
    </dgm:pt>
    <dgm:pt modelId="{D82F6AE0-C3DE-4F64-81BE-1097BCCE6CB9}" type="pres">
      <dgm:prSet presAssocID="{40C8825E-CBBF-4D72-B073-B20FCCBF12E8}" presName="bentUpArrow1" presStyleLbl="alignImgPlace1" presStyleIdx="1" presStyleCnt="2" custScaleX="125464" custLinFactNeighborX="19017" custLinFactNeighborY="-34671"/>
      <dgm:spPr/>
    </dgm:pt>
    <dgm:pt modelId="{BFEC0127-DDDA-45EB-AD96-541C26B40040}" type="pres">
      <dgm:prSet presAssocID="{40C8825E-CBBF-4D72-B073-B20FCCBF12E8}" presName="ParentText" presStyleLbl="node1" presStyleIdx="1" presStyleCnt="3" custLinFactNeighborX="2084" custLinFactNeighborY="-191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9A00D0-EC09-4C72-B882-19F115F151F6}" type="pres">
      <dgm:prSet presAssocID="{40C8825E-CBBF-4D72-B073-B20FCCBF12E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B75462-B4CB-4492-9B2B-3621163AEB4C}" type="pres">
      <dgm:prSet presAssocID="{A4637377-6A00-416C-A6AD-F6241BE46A5A}" presName="sibTrans" presStyleCnt="0"/>
      <dgm:spPr/>
    </dgm:pt>
    <dgm:pt modelId="{5F4607A5-A607-43A8-AA6B-50191A509CB6}" type="pres">
      <dgm:prSet presAssocID="{9F55BABB-9EEC-46E9-8083-C3B806808906}" presName="composite" presStyleCnt="0"/>
      <dgm:spPr/>
    </dgm:pt>
    <dgm:pt modelId="{863372A1-1F5C-4513-B15C-0D65DDB17F46}" type="pres">
      <dgm:prSet presAssocID="{9F55BABB-9EEC-46E9-8083-C3B806808906}" presName="ParentText" presStyleLbl="node1" presStyleIdx="2" presStyleCnt="3" custLinFactNeighborX="30924" custLinFactNeighborY="40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67E7BB7-C834-4619-AD84-6364435A2635}" type="presOf" srcId="{9F55BABB-9EEC-46E9-8083-C3B806808906}" destId="{863372A1-1F5C-4513-B15C-0D65DDB17F46}" srcOrd="0" destOrd="0" presId="urn:microsoft.com/office/officeart/2005/8/layout/StepDownProcess"/>
    <dgm:cxn modelId="{1A5BCF43-8777-45FF-9077-4C985DC26603}" type="presOf" srcId="{DC9D9AF5-3308-4D8B-B53E-0F48AE540B40}" destId="{071EA295-4904-4C1E-BAC9-303EB100EF37}" srcOrd="0" destOrd="0" presId="urn:microsoft.com/office/officeart/2005/8/layout/StepDownProcess"/>
    <dgm:cxn modelId="{3A35D364-0C7E-4F26-AD61-5D0BCCE43F67}" srcId="{DC9D9AF5-3308-4D8B-B53E-0F48AE540B40}" destId="{9F55BABB-9EEC-46E9-8083-C3B806808906}" srcOrd="2" destOrd="0" parTransId="{B64665AA-BEA7-4E5A-8186-BB89ABF92E36}" sibTransId="{EC58CA32-D35D-4898-95F1-C66841A2D2F1}"/>
    <dgm:cxn modelId="{69CBCFD9-4D5E-4931-B44B-0A437FB1CB59}" type="presOf" srcId="{69B8C3CB-9E35-46D1-A7F9-AD32B50A4479}" destId="{5D8B5A85-ADB9-496C-B3E5-FE1887A0060B}" srcOrd="0" destOrd="0" presId="urn:microsoft.com/office/officeart/2005/8/layout/StepDownProcess"/>
    <dgm:cxn modelId="{4CD0A5B8-A08D-4391-93DE-C699B632CA25}" srcId="{DC9D9AF5-3308-4D8B-B53E-0F48AE540B40}" destId="{40C8825E-CBBF-4D72-B073-B20FCCBF12E8}" srcOrd="1" destOrd="0" parTransId="{DB36C2F3-7B89-4AB2-990D-04462B06994E}" sibTransId="{A4637377-6A00-416C-A6AD-F6241BE46A5A}"/>
    <dgm:cxn modelId="{21B88CED-5781-443B-96BF-A71994C21D5E}" srcId="{DC9D9AF5-3308-4D8B-B53E-0F48AE540B40}" destId="{69B8C3CB-9E35-46D1-A7F9-AD32B50A4479}" srcOrd="0" destOrd="0" parTransId="{6A129AD7-5AD7-4B86-BC86-2CD42DD1C80E}" sibTransId="{7EB8575E-A417-4550-94FA-8F9F606A6A73}"/>
    <dgm:cxn modelId="{06CDFD22-1A8D-4916-AA9F-6580BF4CB440}" type="presOf" srcId="{40C8825E-CBBF-4D72-B073-B20FCCBF12E8}" destId="{BFEC0127-DDDA-45EB-AD96-541C26B40040}" srcOrd="0" destOrd="0" presId="urn:microsoft.com/office/officeart/2005/8/layout/StepDownProcess"/>
    <dgm:cxn modelId="{2058D8BC-6053-49B9-8BDB-398C5C29E308}" type="presParOf" srcId="{071EA295-4904-4C1E-BAC9-303EB100EF37}" destId="{277BD6CC-4114-440E-B1FB-2C44EDF7B07E}" srcOrd="0" destOrd="0" presId="urn:microsoft.com/office/officeart/2005/8/layout/StepDownProcess"/>
    <dgm:cxn modelId="{C47FB293-C3A9-4A27-9610-882362F43CFC}" type="presParOf" srcId="{277BD6CC-4114-440E-B1FB-2C44EDF7B07E}" destId="{02ABAE6E-C828-4AC0-9CD3-41C732A7C005}" srcOrd="0" destOrd="0" presId="urn:microsoft.com/office/officeart/2005/8/layout/StepDownProcess"/>
    <dgm:cxn modelId="{B2187C12-872A-48EF-BF02-F529051AAA3D}" type="presParOf" srcId="{277BD6CC-4114-440E-B1FB-2C44EDF7B07E}" destId="{5D8B5A85-ADB9-496C-B3E5-FE1887A0060B}" srcOrd="1" destOrd="0" presId="urn:microsoft.com/office/officeart/2005/8/layout/StepDownProcess"/>
    <dgm:cxn modelId="{8B65CCC6-88FD-4DBB-9610-B550446AC39F}" type="presParOf" srcId="{277BD6CC-4114-440E-B1FB-2C44EDF7B07E}" destId="{40B3AEE6-B82A-4EC0-8CA0-17FF718B972F}" srcOrd="2" destOrd="0" presId="urn:microsoft.com/office/officeart/2005/8/layout/StepDownProcess"/>
    <dgm:cxn modelId="{6E182F3B-EDF8-450B-B34D-922E180AD76C}" type="presParOf" srcId="{071EA295-4904-4C1E-BAC9-303EB100EF37}" destId="{00B24F9F-981E-4A84-B527-B15421B9A44C}" srcOrd="1" destOrd="0" presId="urn:microsoft.com/office/officeart/2005/8/layout/StepDownProcess"/>
    <dgm:cxn modelId="{0ED52B8D-0359-439C-BD20-D31E76901617}" type="presParOf" srcId="{071EA295-4904-4C1E-BAC9-303EB100EF37}" destId="{BEB09F13-6585-4C49-B275-7B691BEF94E3}" srcOrd="2" destOrd="0" presId="urn:microsoft.com/office/officeart/2005/8/layout/StepDownProcess"/>
    <dgm:cxn modelId="{17C47381-E68D-4A92-9CB7-BEA32FF9A8C9}" type="presParOf" srcId="{BEB09F13-6585-4C49-B275-7B691BEF94E3}" destId="{D82F6AE0-C3DE-4F64-81BE-1097BCCE6CB9}" srcOrd="0" destOrd="0" presId="urn:microsoft.com/office/officeart/2005/8/layout/StepDownProcess"/>
    <dgm:cxn modelId="{672421B0-8819-4031-AD39-C98E02E16107}" type="presParOf" srcId="{BEB09F13-6585-4C49-B275-7B691BEF94E3}" destId="{BFEC0127-DDDA-45EB-AD96-541C26B40040}" srcOrd="1" destOrd="0" presId="urn:microsoft.com/office/officeart/2005/8/layout/StepDownProcess"/>
    <dgm:cxn modelId="{35980406-D275-49B3-995F-098B577800C7}" type="presParOf" srcId="{BEB09F13-6585-4C49-B275-7B691BEF94E3}" destId="{1D9A00D0-EC09-4C72-B882-19F115F151F6}" srcOrd="2" destOrd="0" presId="urn:microsoft.com/office/officeart/2005/8/layout/StepDownProcess"/>
    <dgm:cxn modelId="{9DEBE219-B009-429A-807E-F085600F806D}" type="presParOf" srcId="{071EA295-4904-4C1E-BAC9-303EB100EF37}" destId="{1AB75462-B4CB-4492-9B2B-3621163AEB4C}" srcOrd="3" destOrd="0" presId="urn:microsoft.com/office/officeart/2005/8/layout/StepDownProcess"/>
    <dgm:cxn modelId="{4C21F62B-2E8F-4907-B7A4-F1BA2692A47C}" type="presParOf" srcId="{071EA295-4904-4C1E-BAC9-303EB100EF37}" destId="{5F4607A5-A607-43A8-AA6B-50191A509CB6}" srcOrd="4" destOrd="0" presId="urn:microsoft.com/office/officeart/2005/8/layout/StepDownProcess"/>
    <dgm:cxn modelId="{3997690A-5F63-4AFF-AC3D-CBA1C2487C5F}" type="presParOf" srcId="{5F4607A5-A607-43A8-AA6B-50191A509CB6}" destId="{863372A1-1F5C-4513-B15C-0D65DDB17F4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BAE6E-C828-4AC0-9CD3-41C732A7C005}">
      <dsp:nvSpPr>
        <dsp:cNvPr id="0" name=""/>
        <dsp:cNvSpPr/>
      </dsp:nvSpPr>
      <dsp:spPr>
        <a:xfrm rot="5400000">
          <a:off x="586822" y="853334"/>
          <a:ext cx="1190832" cy="17884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8B5A85-ADB9-496C-B3E5-FE1887A0060B}">
      <dsp:nvSpPr>
        <dsp:cNvPr id="0" name=""/>
        <dsp:cNvSpPr/>
      </dsp:nvSpPr>
      <dsp:spPr>
        <a:xfrm>
          <a:off x="55303" y="26403"/>
          <a:ext cx="2004660" cy="14031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文章</a:t>
          </a:r>
          <a:endParaRPr lang="en-US" altLang="zh-TW" sz="24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標題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23814" y="94914"/>
        <a:ext cx="1867638" cy="1266175"/>
      </dsp:txXfrm>
    </dsp:sp>
    <dsp:sp modelId="{40B3AEE6-B82A-4EC0-8CA0-17FF718B972F}">
      <dsp:nvSpPr>
        <dsp:cNvPr id="0" name=""/>
        <dsp:cNvSpPr/>
      </dsp:nvSpPr>
      <dsp:spPr>
        <a:xfrm>
          <a:off x="2688625" y="160230"/>
          <a:ext cx="1457999" cy="113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F6AE0-C3DE-4F64-81BE-1097BCCE6CB9}">
      <dsp:nvSpPr>
        <dsp:cNvPr id="0" name=""/>
        <dsp:cNvSpPr/>
      </dsp:nvSpPr>
      <dsp:spPr>
        <a:xfrm rot="5400000">
          <a:off x="2919357" y="2337234"/>
          <a:ext cx="1190832" cy="17009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EC0127-DDDA-45EB-AD96-541C26B40040}">
      <dsp:nvSpPr>
        <dsp:cNvPr id="0" name=""/>
        <dsp:cNvSpPr/>
      </dsp:nvSpPr>
      <dsp:spPr>
        <a:xfrm>
          <a:off x="2387818" y="1333804"/>
          <a:ext cx="2004660" cy="14031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過濾後打散成單字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456329" y="1402315"/>
        <a:ext cx="1867638" cy="1266175"/>
      </dsp:txXfrm>
    </dsp:sp>
    <dsp:sp modelId="{1D9A00D0-EC09-4C72-B882-19F115F151F6}">
      <dsp:nvSpPr>
        <dsp:cNvPr id="0" name=""/>
        <dsp:cNvSpPr/>
      </dsp:nvSpPr>
      <dsp:spPr>
        <a:xfrm>
          <a:off x="4350702" y="1736484"/>
          <a:ext cx="1457999" cy="113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72A1-1F5C-4513-B15C-0D65DDB17F46}">
      <dsp:nvSpPr>
        <dsp:cNvPr id="0" name=""/>
        <dsp:cNvSpPr/>
      </dsp:nvSpPr>
      <dsp:spPr>
        <a:xfrm>
          <a:off x="4628039" y="3184579"/>
          <a:ext cx="2004660" cy="14031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計算單字出現次數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696550" y="3253090"/>
        <a:ext cx="1867638" cy="126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6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4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000">
                <a:schemeClr val="bg1">
                  <a:lumMod val="85000"/>
                </a:schemeClr>
              </a:gs>
              <a:gs pos="69000">
                <a:srgbClr val="FAFAFA"/>
              </a:gs>
              <a:gs pos="36000">
                <a:schemeClr val="bg1"/>
              </a:gs>
              <a:gs pos="100000">
                <a:schemeClr val="bg1">
                  <a:lumMod val="75000"/>
                </a:schemeClr>
              </a:gs>
              <a:gs pos="93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  <a:latin typeface="SimSun" pitchFamily="2" charset="-122"/>
                <a:ea typeface="SimSun" pitchFamily="2" charset="-122"/>
                <a:cs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06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4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5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11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00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8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49A0-5502-46FA-B01F-FFF09242CA1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73FD-6925-480E-B6F7-802ECF397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7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ews-analys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18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000">
                <a:schemeClr val="bg1">
                  <a:lumMod val="85000"/>
                </a:schemeClr>
              </a:gs>
              <a:gs pos="69000">
                <a:srgbClr val="FAFAFA"/>
              </a:gs>
              <a:gs pos="36000">
                <a:schemeClr val="bg1"/>
              </a:gs>
              <a:gs pos="100000">
                <a:schemeClr val="bg1">
                  <a:lumMod val="75000"/>
                </a:schemeClr>
              </a:gs>
              <a:gs pos="93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213285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solidFill>
                  <a:srgbClr val="2F558D"/>
                </a:solidFill>
                <a:latin typeface="Century Schoolbook" pitchFamily="18" charset="0"/>
              </a:rPr>
              <a:t>International</a:t>
            </a:r>
            <a:endParaRPr lang="zh-TW" altLang="en-US" sz="6600" dirty="0">
              <a:solidFill>
                <a:srgbClr val="2F558D"/>
              </a:solidFill>
              <a:latin typeface="Century Schoolbook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20072" y="3001646"/>
            <a:ext cx="338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solidFill>
                  <a:srgbClr val="2F558D"/>
                </a:solidFill>
                <a:latin typeface="Century Schoolbook" pitchFamily="18" charset="0"/>
              </a:rPr>
              <a:t>News</a:t>
            </a:r>
            <a:endParaRPr lang="zh-TW" altLang="en-US" sz="6600" dirty="0">
              <a:solidFill>
                <a:srgbClr val="2F558D"/>
              </a:solidFill>
              <a:latin typeface="Century Schoolbook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7132311" y="3717032"/>
            <a:ext cx="0" cy="3140968"/>
          </a:xfrm>
          <a:prstGeom prst="line">
            <a:avLst/>
          </a:prstGeom>
          <a:ln w="34925">
            <a:solidFill>
              <a:srgbClr val="2F55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6401346" y="2984252"/>
            <a:ext cx="2785516" cy="0"/>
          </a:xfrm>
          <a:prstGeom prst="line">
            <a:avLst/>
          </a:prstGeom>
          <a:ln w="34925">
            <a:solidFill>
              <a:srgbClr val="2F55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596336" y="35637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謝昀澤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1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628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製作圖表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71010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0E3EA"/>
              </a:buClr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從過去的新聞資訊繪出話題熱度趨勢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1421"/>
            <a:ext cx="9051569" cy="321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7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628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網站連結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219557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0E3EA"/>
              </a:buClr>
            </a:pPr>
            <a:r>
              <a:rPr lang="en-US" altLang="zh-TW" u="sng" dirty="0">
                <a:hlinkClick r:id="rId2"/>
              </a:rPr>
              <a:t>https://news-analys.herokuapp.com/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C:\Users\user\Downloads\下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3125267" cy="31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354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國際新聞主要來源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59632" y="1772816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0E3EA"/>
              </a:buClr>
              <a:buFont typeface="Century Gothic" pitchFamily="34" charset="0"/>
              <a:buChar char="►"/>
            </a:pPr>
            <a:r>
              <a:rPr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社群網站轉發</a:t>
            </a:r>
            <a:endParaRPr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Clr>
                <a:srgbClr val="D0E3EA"/>
              </a:buClr>
              <a:buFont typeface="Century Gothic" pitchFamily="34" charset="0"/>
              <a:buChar char="►"/>
            </a:pPr>
            <a:endParaRPr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Clr>
                <a:srgbClr val="D0E3EA"/>
              </a:buClr>
              <a:buFont typeface="Century Gothic" pitchFamily="34" charset="0"/>
              <a:buChar char="►"/>
            </a:pPr>
            <a:r>
              <a:rPr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手機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</a:p>
          <a:p>
            <a:pPr marL="285750" indent="-285750">
              <a:buClr>
                <a:srgbClr val="D0E3EA"/>
              </a:buClr>
              <a:buFont typeface="Century Gothic" pitchFamily="34" charset="0"/>
              <a:buChar char="►"/>
            </a:pPr>
            <a:endParaRPr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Clr>
                <a:srgbClr val="D0E3EA"/>
              </a:buClr>
              <a:buFont typeface="Century Gothic" pitchFamily="34" charset="0"/>
              <a:buChar char="►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自媒體影音頻道</a:t>
            </a:r>
          </a:p>
        </p:txBody>
      </p:sp>
      <p:sp>
        <p:nvSpPr>
          <p:cNvPr id="12" name="矩形 11"/>
          <p:cNvSpPr/>
          <p:nvPr/>
        </p:nvSpPr>
        <p:spPr>
          <a:xfrm>
            <a:off x="1526456" y="5301208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0E3EA"/>
              </a:buClr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目前各大新聞網比較主流的是除了官方網站以外，還會經營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FB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粉絲頁、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Twitter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IG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70" y="1916832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twitter-logo • 哇靠!紐約WaCowNY 吃貨,美食, 旅游, 電影, 活動, 找工作, 購物, 美妝: 哇靠!紐約WaCowNY  吃貨,美食, 旅游, 電影, 活動, 找工作, 購物, 美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34" y="3869418"/>
            <a:ext cx="792088" cy="67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84159"/>
            <a:ext cx="96198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3" descr="Google 新聞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5" descr="Google 新聞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7" descr="Google 新聞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96" y="2277727"/>
            <a:ext cx="13716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3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2258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知名國際新聞網社群網站流量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31233"/>
              </p:ext>
            </p:extLst>
          </p:nvPr>
        </p:nvGraphicFramePr>
        <p:xfrm>
          <a:off x="921418" y="2348880"/>
          <a:ext cx="7827050" cy="2610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705"/>
                <a:gridCol w="782705"/>
                <a:gridCol w="782705"/>
                <a:gridCol w="782705"/>
                <a:gridCol w="782705"/>
                <a:gridCol w="782705"/>
                <a:gridCol w="782705"/>
                <a:gridCol w="782705"/>
                <a:gridCol w="782705"/>
                <a:gridCol w="782705"/>
              </a:tblGrid>
              <a:tr h="1233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BBC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CNN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 Y</a:t>
                      </a:r>
                    </a:p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HuffPost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 </a:t>
                      </a:r>
                      <a:endParaRPr lang="en-US" sz="15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jazeera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Daily </a:t>
                      </a:r>
                      <a:endParaRPr lang="en-US" sz="15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Mail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Sky</a:t>
                      </a:r>
                    </a:p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ABC News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channel 4 news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DW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6887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5246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3356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1770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1008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1295</a:t>
                      </a:r>
                      <a:endParaRPr lang="en-US" altLang="zh-TW" sz="15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1660</a:t>
                      </a:r>
                      <a:endParaRPr lang="en-US" altLang="zh-TW" sz="15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891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263</a:t>
                      </a:r>
                      <a:endParaRPr lang="en-US" altLang="zh-TW" sz="15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458</a:t>
                      </a:r>
                      <a:endParaRPr lang="en-US" altLang="zh-TW" sz="15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244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6887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4590</a:t>
                      </a:r>
                      <a:endParaRPr lang="en-US" altLang="zh-TW" sz="15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5900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4750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1140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640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640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240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en-US" altLang="zh-TW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9" marR="11909" marT="119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40200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twitter-logo • 哇靠!紐約WaCowNY 吃貨,美食, 旅游, 電影, 活動, 找工作, 購物, 美妝: 哇靠!紐約WaCowNY  吃貨,美食, 旅游, 電影, 活動, 找工作, 購物, 美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44372"/>
            <a:ext cx="471066" cy="4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27584" y="200745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單位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萬人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1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zh-TW" altLang="en-US" dirty="0"/>
              <a:t>目前最大社群網站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67619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twitter-logo • 哇靠!紐約WaCowNY 吃貨,美食, 旅游, 電影, 活動, 找工作, 購物, 美妝: 哇靠!紐約WaCowNY  吃貨,美食, 旅游, 電影, 活動, 找工作, 購物, 美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1296144" cy="1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1689"/>
              </p:ext>
            </p:extLst>
          </p:nvPr>
        </p:nvGraphicFramePr>
        <p:xfrm>
          <a:off x="1115616" y="3323803"/>
          <a:ext cx="6648403" cy="1645384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440160"/>
                <a:gridCol w="2664296"/>
                <a:gridCol w="2543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男女比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54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44</a:t>
                      </a:r>
                      <a:endParaRPr lang="zh-TW" altLang="en-US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42124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用戶數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r>
                        <a:rPr lang="zh-TW" altLang="en-US" dirty="0" smtClean="0"/>
                        <a:t>億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億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4824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活躍用戶數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r>
                        <a:rPr lang="zh-TW" altLang="en-US" dirty="0" smtClean="0"/>
                        <a:t>億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1.3</a:t>
                      </a:r>
                      <a:r>
                        <a:rPr lang="zh-TW" altLang="en-US" dirty="0" smtClean="0"/>
                        <a:t>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年齡層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20-45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25-50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2258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知名國際新聞網社群網站流量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2281" r="1485" b="2051"/>
          <a:stretch/>
        </p:blipFill>
        <p:spPr>
          <a:xfrm>
            <a:off x="1371600" y="1261963"/>
            <a:ext cx="6769100" cy="5329337"/>
          </a:xfrm>
          <a:prstGeom prst="rect">
            <a:avLst/>
          </a:prstGeom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1275284" y="126196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單位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萬人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5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2258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知名國際新聞網社群網站流量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2265" r="1573"/>
          <a:stretch/>
        </p:blipFill>
        <p:spPr>
          <a:xfrm>
            <a:off x="1638300" y="1340768"/>
            <a:ext cx="6388100" cy="59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6280" y="0"/>
            <a:ext cx="8229600" cy="1143000"/>
          </a:xfrm>
        </p:spPr>
        <p:txBody>
          <a:bodyPr/>
          <a:lstStyle/>
          <a:p>
            <a:r>
              <a:rPr lang="zh-TW" altLang="en-US" dirty="0"/>
              <a:t>照原</a:t>
            </a:r>
            <a:r>
              <a:rPr lang="zh-TW" altLang="en-US" dirty="0" smtClean="0"/>
              <a:t>比例抽樣不同數量文章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47569" r="6589" b="47049"/>
          <a:stretch/>
        </p:blipFill>
        <p:spPr bwMode="auto">
          <a:xfrm>
            <a:off x="395536" y="1628800"/>
            <a:ext cx="8431088" cy="28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395536" y="1914443"/>
            <a:ext cx="1296144" cy="938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7020272" y="1914443"/>
            <a:ext cx="1008112" cy="938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841848" y="2852936"/>
            <a:ext cx="582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0E3EA"/>
              </a:buClr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取前幾大的國際新聞，約可占所有流量的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80%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以上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3862824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Google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News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搜尋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每次搜尋結果會不一樣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，照比例取出對應數量的文章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35696" y="5085184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只取出文章標題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作者思考過的關鍵字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，避免一篇文章關鍵字重複多次造成權重過高，進行去停用字、去標點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309120" y="3356992"/>
            <a:ext cx="216024" cy="4320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4309120" y="4581128"/>
            <a:ext cx="216024" cy="4320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3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6280" y="0"/>
            <a:ext cx="8229600" cy="1143000"/>
          </a:xfrm>
        </p:spPr>
        <p:txBody>
          <a:bodyPr/>
          <a:lstStyle/>
          <a:p>
            <a:r>
              <a:rPr lang="zh-TW" altLang="en-US" dirty="0"/>
              <a:t>字頻處理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335247139"/>
              </p:ext>
            </p:extLst>
          </p:nvPr>
        </p:nvGraphicFramePr>
        <p:xfrm>
          <a:off x="1475656" y="1484784"/>
          <a:ext cx="669674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9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628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製作圖表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3" y="2348880"/>
            <a:ext cx="8820471" cy="35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171010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0E3EA"/>
              </a:buClr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列出該月最熱門的關鍵字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0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264</Words>
  <Application>Microsoft Office PowerPoint</Application>
  <PresentationFormat>如螢幕大小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國際新聞主要來源</vt:lpstr>
      <vt:lpstr>知名國際新聞網社群網站流量</vt:lpstr>
      <vt:lpstr>目前最大社群網站</vt:lpstr>
      <vt:lpstr>知名國際新聞網社群網站流量</vt:lpstr>
      <vt:lpstr>知名國際新聞網社群網站流量</vt:lpstr>
      <vt:lpstr>照原比例抽樣不同數量文章</vt:lpstr>
      <vt:lpstr>字頻處理</vt:lpstr>
      <vt:lpstr>製作圖表</vt:lpstr>
      <vt:lpstr>製作圖表</vt:lpstr>
      <vt:lpstr>網站連結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目前最大社群網站</dc:title>
  <dc:creator>user</dc:creator>
  <cp:lastModifiedBy>user</cp:lastModifiedBy>
  <cp:revision>15</cp:revision>
  <dcterms:created xsi:type="dcterms:W3CDTF">2020-12-18T05:11:05Z</dcterms:created>
  <dcterms:modified xsi:type="dcterms:W3CDTF">2020-12-20T10:06:54Z</dcterms:modified>
</cp:coreProperties>
</file>