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1" r:id="rId1"/>
  </p:sldMasterIdLst>
  <p:notesMasterIdLst>
    <p:notesMasterId r:id="rId9"/>
  </p:notesMasterIdLst>
  <p:sldIdLst>
    <p:sldId id="295" r:id="rId2"/>
    <p:sldId id="354" r:id="rId3"/>
    <p:sldId id="303" r:id="rId4"/>
    <p:sldId id="304" r:id="rId5"/>
    <p:sldId id="305" r:id="rId6"/>
    <p:sldId id="306" r:id="rId7"/>
    <p:sldId id="30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70" autoAdjust="0"/>
    <p:restoredTop sz="86323" autoAdjust="0"/>
  </p:normalViewPr>
  <p:slideViewPr>
    <p:cSldViewPr snapToGrid="0">
      <p:cViewPr varScale="1">
        <p:scale>
          <a:sx n="113" d="100"/>
          <a:sy n="113" d="100"/>
        </p:scale>
        <p:origin x="-552" y="-10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FE882C-693A-45F2-B810-3CC8E567C8F0}" type="datetimeFigureOut">
              <a:rPr lang="en-US"/>
              <a:t>1/13/2017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90B017-A849-4678-B54C-A9915956A657}" type="slidenum">
              <a:rPr lang="en-US"/>
              <a:t>‹#›</a:t>
            </a:fld>
            <a:endParaRPr lang="en-US"/>
          </a:p>
        </p:txBody>
      </p:sp>
    </p:spTree>
    <p:extLst>
      <p:ext uri="{BB962C8B-B14F-4D97-AF65-F5344CB8AC3E}">
        <p14:creationId xmlns:p14="http://schemas.microsoft.com/office/powerpoint/2010/main" val="1179950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4000" spc="-51" baseline="0">
                <a:solidFill>
                  <a:schemeClr val="tx1">
                    <a:lumMod val="85000"/>
                    <a:lumOff val="15000"/>
                  </a:schemeClr>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Times New Roman" panose="02020603050405020304" pitchFamily="18" charset="0"/>
                <a:cs typeface="Times New Roman" panose="02020603050405020304" pitchFamily="18" charset="0"/>
              </a:defRPr>
            </a:lvl1pPr>
            <a:lvl2pPr marL="457189" indent="0" algn="ctr">
              <a:buNone/>
              <a:defRPr sz="2400"/>
            </a:lvl2pPr>
            <a:lvl3pPr marL="914377" indent="0" algn="ctr">
              <a:buNone/>
              <a:defRPr sz="2400"/>
            </a:lvl3pPr>
            <a:lvl4pPr marL="1371566" indent="0" algn="ctr">
              <a:buNone/>
              <a:defRPr sz="2000"/>
            </a:lvl4pPr>
            <a:lvl5pPr marL="1828754" indent="0" algn="ctr">
              <a:buNone/>
              <a:defRPr sz="2000"/>
            </a:lvl5pPr>
            <a:lvl6pPr marL="2285943" indent="0" algn="ctr">
              <a:buNone/>
              <a:defRPr sz="2000"/>
            </a:lvl6pPr>
            <a:lvl7pPr marL="2743131" indent="0" algn="ctr">
              <a:buNone/>
              <a:defRPr sz="2000"/>
            </a:lvl7pPr>
            <a:lvl8pPr marL="3200320" indent="0" algn="ctr">
              <a:buNone/>
              <a:defRPr sz="2000"/>
            </a:lvl8pPr>
            <a:lvl9pPr marL="3657509"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sz="1100">
                <a:latin typeface="Times New Roman" panose="02020603050405020304" pitchFamily="18" charset="0"/>
                <a:cs typeface="Times New Roman" panose="02020603050405020304" pitchFamily="18" charset="0"/>
              </a:defRPr>
            </a:lvl1pPr>
          </a:lstStyle>
          <a:p>
            <a:fld id="{9B310E46-56D8-4AD2-A644-56F7D04B3BAD}" type="datetime1">
              <a:rPr lang="en-US" smtClean="0"/>
              <a:t>1/13/2017</a:t>
            </a:fld>
            <a:endParaRPr lang="en-US" dirty="0"/>
          </a:p>
        </p:txBody>
      </p:sp>
      <p:sp>
        <p:nvSpPr>
          <p:cNvPr id="5" name="Footer Placeholder 4"/>
          <p:cNvSpPr>
            <a:spLocks noGrp="1"/>
          </p:cNvSpPr>
          <p:nvPr>
            <p:ph type="ftr" sz="quarter" idx="11"/>
          </p:nvPr>
        </p:nvSpPr>
        <p:spPr/>
        <p:txBody>
          <a:bodyPr/>
          <a:lstStyle>
            <a:lvl1pPr>
              <a:defRPr sz="1200">
                <a:latin typeface="Times New Roman" panose="02020603050405020304" pitchFamily="18" charset="0"/>
                <a:cs typeface="Times New Roman" panose="02020603050405020304" pitchFamily="18" charset="0"/>
              </a:defRPr>
            </a:lvl1pPr>
          </a:lstStyle>
          <a:p>
            <a:r>
              <a:rPr lang="en-US" dirty="0"/>
              <a:t>ISUZU CONFIDENTIAL</a:t>
            </a:r>
          </a:p>
        </p:txBody>
      </p:sp>
      <p:sp>
        <p:nvSpPr>
          <p:cNvPr id="6" name="Slide Number Placeholder 5"/>
          <p:cNvSpPr>
            <a:spLocks noGrp="1"/>
          </p:cNvSpPr>
          <p:nvPr>
            <p:ph type="sldNum" sz="quarter" idx="12"/>
          </p:nvPr>
        </p:nvSpPr>
        <p:spPr/>
        <p:txBody>
          <a:bodyPr/>
          <a:lstStyle>
            <a:lvl1pPr>
              <a:defRPr sz="1100">
                <a:latin typeface="Times New Roman" panose="02020603050405020304" pitchFamily="18" charset="0"/>
                <a:cs typeface="Times New Roman" panose="02020603050405020304" pitchFamily="18" charset="0"/>
              </a:defRPr>
            </a:lvl1pPr>
          </a:lstStyle>
          <a:p>
            <a:fld id="{4FAB73BC-B049-4115-A692-8D63A059BFB8}" type="slidenum">
              <a:rPr lang="en-US" smtClean="0"/>
              <a:pPr/>
              <a:t>‹#›</a:t>
            </a:fld>
            <a:endParaRPr lang="en-US" dirty="0"/>
          </a:p>
        </p:txBody>
      </p:sp>
      <p:pic>
        <p:nvPicPr>
          <p:cNvPr id="12" name="Picture 11"/>
          <p:cNvPicPr>
            <a:picLocks noChangeAspect="1"/>
          </p:cNvPicPr>
          <p:nvPr userDrawn="1"/>
        </p:nvPicPr>
        <p:blipFill>
          <a:blip r:embed="rId2"/>
          <a:stretch>
            <a:fillRect/>
          </a:stretch>
        </p:blipFill>
        <p:spPr>
          <a:xfrm>
            <a:off x="107093" y="103347"/>
            <a:ext cx="1598655" cy="287758"/>
          </a:xfrm>
          <a:prstGeom prst="rect">
            <a:avLst/>
          </a:prstGeom>
        </p:spPr>
      </p:pic>
    </p:spTree>
    <p:extLst>
      <p:ext uri="{BB962C8B-B14F-4D97-AF65-F5344CB8AC3E}">
        <p14:creationId xmlns:p14="http://schemas.microsoft.com/office/powerpoint/2010/main" val="940159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1100">
                <a:latin typeface="Times New Roman" panose="02020603050405020304" pitchFamily="18" charset="0"/>
                <a:cs typeface="Times New Roman" panose="02020603050405020304" pitchFamily="18" charset="0"/>
              </a:defRPr>
            </a:lvl1pPr>
          </a:lstStyle>
          <a:p>
            <a:fld id="{B9801F36-43BD-4477-B8F1-F1B37E27923A}" type="datetime1">
              <a:rPr lang="en-US" smtClean="0"/>
              <a:t>1/13/2017</a:t>
            </a:fld>
            <a:endParaRPr lang="en-US" dirty="0"/>
          </a:p>
        </p:txBody>
      </p:sp>
      <p:sp>
        <p:nvSpPr>
          <p:cNvPr id="5" name="Footer Placeholder 4"/>
          <p:cNvSpPr>
            <a:spLocks noGrp="1"/>
          </p:cNvSpPr>
          <p:nvPr>
            <p:ph type="ftr" sz="quarter" idx="11"/>
          </p:nvPr>
        </p:nvSpPr>
        <p:spPr/>
        <p:txBody>
          <a:bodyPr/>
          <a:lstStyle>
            <a:lvl1pPr>
              <a:defRPr sz="1200">
                <a:latin typeface="Times New Roman" panose="02020603050405020304" pitchFamily="18" charset="0"/>
                <a:cs typeface="Times New Roman" panose="02020603050405020304" pitchFamily="18" charset="0"/>
              </a:defRPr>
            </a:lvl1pPr>
          </a:lstStyle>
          <a:p>
            <a:r>
              <a:rPr lang="en-US"/>
              <a:t>ISUZU CONFIDENTIAL</a:t>
            </a:r>
            <a:endParaRPr lang="en-US" dirty="0"/>
          </a:p>
        </p:txBody>
      </p:sp>
      <p:sp>
        <p:nvSpPr>
          <p:cNvPr id="6" name="Slide Number Placeholder 5"/>
          <p:cNvSpPr>
            <a:spLocks noGrp="1"/>
          </p:cNvSpPr>
          <p:nvPr>
            <p:ph type="sldNum" sz="quarter" idx="12"/>
          </p:nvPr>
        </p:nvSpPr>
        <p:spPr/>
        <p:txBody>
          <a:bodyPr/>
          <a:lstStyle>
            <a:lvl1pPr>
              <a:defRPr sz="1100">
                <a:latin typeface="Times New Roman" panose="02020603050405020304" pitchFamily="18" charset="0"/>
                <a:cs typeface="Times New Roman" panose="02020603050405020304" pitchFamily="18" charset="0"/>
              </a:defRPr>
            </a:lvl1pPr>
          </a:lstStyle>
          <a:p>
            <a:fld id="{6113E31D-E2AB-40D1-8B51-AFA5AFEF393A}"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107093" y="103347"/>
            <a:ext cx="1598655" cy="287758"/>
          </a:xfrm>
          <a:prstGeom prst="rect">
            <a:avLst/>
          </a:prstGeom>
        </p:spPr>
      </p:pic>
      <p:sp>
        <p:nvSpPr>
          <p:cNvPr id="8" name="Title 7"/>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Tree>
    <p:extLst>
      <p:ext uri="{BB962C8B-B14F-4D97-AF65-F5344CB8AC3E}">
        <p14:creationId xmlns:p14="http://schemas.microsoft.com/office/powerpoint/2010/main" val="4093586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DB0CE81-6024-4566-B144-479A783DC89B}" type="datetime1">
              <a:rPr lang="en-US" smtClean="0"/>
              <a:t>1/13/2017</a:t>
            </a:fld>
            <a:endParaRPr lang="en-US" dirty="0"/>
          </a:p>
        </p:txBody>
      </p:sp>
      <p:sp>
        <p:nvSpPr>
          <p:cNvPr id="6" name="Footer Placeholder 5"/>
          <p:cNvSpPr>
            <a:spLocks noGrp="1"/>
          </p:cNvSpPr>
          <p:nvPr>
            <p:ph type="ftr" sz="quarter" idx="11"/>
          </p:nvPr>
        </p:nvSpPr>
        <p:spPr/>
        <p:txBody>
          <a:bodyPr/>
          <a:lstStyle/>
          <a:p>
            <a:r>
              <a:rPr lang="en-US"/>
              <a:t>ISUZU CONFIDENTIAL</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77578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1FFEB56-3B69-44D8-A395-B0120CA5612F}" type="datetime1">
              <a:rPr lang="en-US" smtClean="0"/>
              <a:t>1/13/2017</a:t>
            </a:fld>
            <a:endParaRPr lang="en-US" dirty="0"/>
          </a:p>
        </p:txBody>
      </p:sp>
      <p:sp>
        <p:nvSpPr>
          <p:cNvPr id="8" name="Footer Placeholder 7"/>
          <p:cNvSpPr>
            <a:spLocks noGrp="1"/>
          </p:cNvSpPr>
          <p:nvPr>
            <p:ph type="ftr" sz="quarter" idx="11"/>
          </p:nvPr>
        </p:nvSpPr>
        <p:spPr/>
        <p:txBody>
          <a:bodyPr/>
          <a:lstStyle/>
          <a:p>
            <a:r>
              <a:rPr lang="en-US"/>
              <a:t>ISUZU CONFIDENTIAL</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20062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FEAB2296-5E3E-4C34-AF01-4CE0371BE3B2}" type="datetime1">
              <a:rPr lang="en-US" smtClean="0"/>
              <a:t>1/13/2017</a:t>
            </a:fld>
            <a:endParaRPr lang="en-US" dirty="0"/>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r>
              <a:rPr lang="en-US"/>
              <a:t>ISUZU CONFIDENTIAL</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96608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7" y="0"/>
            <a:ext cx="12191985" cy="4915076"/>
          </a:xfrm>
          <a:solidFill>
            <a:schemeClr val="bg2">
              <a:lumMod val="90000"/>
            </a:schemeClr>
          </a:solidFill>
        </p:spPr>
        <p:txBody>
          <a:bodyPr lIns="457200" tIns="457200"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054093CE-E7EE-4D08-820A-D8A14D71CE4A}" type="datetime1">
              <a:rPr lang="en-US" smtClean="0"/>
              <a:t>1/13/2017</a:t>
            </a:fld>
            <a:endParaRPr lang="en-US" dirty="0"/>
          </a:p>
        </p:txBody>
      </p:sp>
      <p:sp>
        <p:nvSpPr>
          <p:cNvPr id="6" name="Footer Placeholder 5"/>
          <p:cNvSpPr>
            <a:spLocks noGrp="1"/>
          </p:cNvSpPr>
          <p:nvPr>
            <p:ph type="ftr" sz="quarter" idx="11"/>
          </p:nvPr>
        </p:nvSpPr>
        <p:spPr/>
        <p:txBody>
          <a:bodyPr/>
          <a:lstStyle/>
          <a:p>
            <a:r>
              <a:rPr lang="en-US"/>
              <a:t>ISUZU CONFIDENTIAL</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09452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p:nvSpPr>
        <p:spPr>
          <a:xfrm>
            <a:off x="1120347" y="1672281"/>
            <a:ext cx="10033686" cy="906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64329" y="245416"/>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1100">
                <a:solidFill>
                  <a:srgbClr val="FFFFFF"/>
                </a:solidFill>
                <a:latin typeface="Times New Roman" panose="02020603050405020304" pitchFamily="18" charset="0"/>
                <a:cs typeface="Times New Roman" panose="02020603050405020304" pitchFamily="18" charset="0"/>
              </a:defRPr>
            </a:lvl1pPr>
          </a:lstStyle>
          <a:p>
            <a:fld id="{63B607AD-1B9C-42C6-947D-ED8F53F68E1B}" type="datetime1">
              <a:rPr lang="en-US" smtClean="0"/>
              <a:t>1/13/2017</a:t>
            </a:fld>
            <a:endParaRPr lang="en-US" dirty="0"/>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1200" cap="all" baseline="0">
                <a:solidFill>
                  <a:srgbClr val="FFFFFF"/>
                </a:solidFill>
                <a:latin typeface="Times New Roman" panose="02020603050405020304" pitchFamily="18" charset="0"/>
                <a:cs typeface="Times New Roman" panose="02020603050405020304" pitchFamily="18" charset="0"/>
              </a:defRPr>
            </a:lvl1pPr>
          </a:lstStyle>
          <a:p>
            <a:r>
              <a:rPr lang="en-US" dirty="0"/>
              <a:t>ISUZU CONFIDENTIAL</a:t>
            </a:r>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100">
                <a:solidFill>
                  <a:srgbClr val="FFFFFF"/>
                </a:solidFill>
                <a:latin typeface="Times New Roman" panose="02020603050405020304" pitchFamily="18" charset="0"/>
                <a:cs typeface="Times New Roman" panose="02020603050405020304" pitchFamily="18" charset="0"/>
              </a:defRPr>
            </a:lvl1pPr>
          </a:lstStyle>
          <a:p>
            <a:fld id="{4FAB73BC-B049-4115-A692-8D63A059BFB8}" type="slidenum">
              <a:rPr lang="en-US" smtClean="0"/>
              <a:pPr/>
              <a:t>‹#›</a:t>
            </a:fld>
            <a:endParaRPr lang="en-US" dirty="0"/>
          </a:p>
        </p:txBody>
      </p:sp>
      <p:pic>
        <p:nvPicPr>
          <p:cNvPr id="11" name="Picture 10"/>
          <p:cNvPicPr>
            <a:picLocks noChangeAspect="1"/>
          </p:cNvPicPr>
          <p:nvPr/>
        </p:nvPicPr>
        <p:blipFill>
          <a:blip r:embed="rId8"/>
          <a:stretch>
            <a:fillRect/>
          </a:stretch>
        </p:blipFill>
        <p:spPr>
          <a:xfrm>
            <a:off x="107093" y="103347"/>
            <a:ext cx="1598655" cy="287758"/>
          </a:xfrm>
          <a:prstGeom prst="rect">
            <a:avLst/>
          </a:prstGeom>
        </p:spPr>
      </p:pic>
    </p:spTree>
    <p:extLst>
      <p:ext uri="{BB962C8B-B14F-4D97-AF65-F5344CB8AC3E}">
        <p14:creationId xmlns:p14="http://schemas.microsoft.com/office/powerpoint/2010/main" val="382502733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5" r:id="rId3"/>
    <p:sldLayoutId id="2147483666" r:id="rId4"/>
    <p:sldLayoutId id="2147483669" r:id="rId5"/>
    <p:sldLayoutId id="2147483670" r:id="rId6"/>
  </p:sldLayoutIdLst>
  <p:hf hdr="0"/>
  <p:txStyles>
    <p:titleStyle>
      <a:lvl1pPr algn="l" defTabSz="914377" rtl="0" eaLnBrk="1" latinLnBrk="0" hangingPunct="1">
        <a:lnSpc>
          <a:spcPct val="85000"/>
        </a:lnSpc>
        <a:spcBef>
          <a:spcPct val="0"/>
        </a:spcBef>
        <a:buNone/>
        <a:defRPr sz="4800" kern="1200" spc="-51"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MDP Project Overview</a:t>
            </a:r>
            <a:endParaRPr lang="en-US" dirty="0"/>
          </a:p>
        </p:txBody>
      </p:sp>
      <p:sp>
        <p:nvSpPr>
          <p:cNvPr id="3" name="Subtitle 2"/>
          <p:cNvSpPr>
            <a:spLocks noGrp="1"/>
          </p:cNvSpPr>
          <p:nvPr>
            <p:ph type="subTitle" idx="1"/>
          </p:nvPr>
        </p:nvSpPr>
        <p:spPr/>
        <p:txBody>
          <a:bodyPr/>
          <a:lstStyle/>
          <a:p>
            <a:r>
              <a:rPr lang="en-US" dirty="0" smtClean="0"/>
              <a:t>Jan, 2017</a:t>
            </a:r>
          </a:p>
          <a:p>
            <a:r>
              <a:rPr lang="en-US" dirty="0" smtClean="0"/>
              <a:t>Yong</a:t>
            </a:r>
            <a:endParaRPr lang="en-US" dirty="0"/>
          </a:p>
        </p:txBody>
      </p:sp>
    </p:spTree>
    <p:extLst>
      <p:ext uri="{BB962C8B-B14F-4D97-AF65-F5344CB8AC3E}">
        <p14:creationId xmlns:p14="http://schemas.microsoft.com/office/powerpoint/2010/main" val="971189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anose="05000000000000000000" pitchFamily="2" charset="2"/>
              <a:buChar char="§"/>
            </a:pPr>
            <a:r>
              <a:rPr lang="en-US" sz="2400" dirty="0" smtClean="0"/>
              <a:t>Project Description</a:t>
            </a:r>
          </a:p>
          <a:p>
            <a:pPr marL="0" indent="0">
              <a:buNone/>
            </a:pPr>
            <a:endParaRPr lang="en-US" sz="2400" dirty="0" smtClean="0"/>
          </a:p>
          <a:p>
            <a:pPr>
              <a:buFont typeface="Wingdings" panose="05000000000000000000" pitchFamily="2" charset="2"/>
              <a:buChar char="§"/>
            </a:pPr>
            <a:r>
              <a:rPr lang="en-US" sz="2400" dirty="0" smtClean="0"/>
              <a:t>Sample 1D Cooling System Results for Milestone 1</a:t>
            </a:r>
          </a:p>
          <a:p>
            <a:pPr>
              <a:buFont typeface="Wingdings" panose="05000000000000000000" pitchFamily="2" charset="2"/>
              <a:buChar char="§"/>
            </a:pPr>
            <a:endParaRPr lang="en-US" sz="2400" dirty="0"/>
          </a:p>
          <a:p>
            <a:pPr>
              <a:buFont typeface="Wingdings" panose="05000000000000000000" pitchFamily="2" charset="2"/>
              <a:buChar char="§"/>
            </a:pPr>
            <a:r>
              <a:rPr lang="en-US" sz="2400" dirty="0" smtClean="0"/>
              <a:t>Sample 3D CFD </a:t>
            </a:r>
            <a:r>
              <a:rPr lang="en-US" sz="2400" dirty="0" err="1" smtClean="0"/>
              <a:t>Waterjacket</a:t>
            </a:r>
            <a:r>
              <a:rPr lang="en-US" sz="2400" dirty="0" smtClean="0"/>
              <a:t> Results for Milestone 1</a:t>
            </a:r>
            <a:endParaRPr lang="en-US" sz="2400" dirty="0"/>
          </a:p>
        </p:txBody>
      </p:sp>
      <p:sp>
        <p:nvSpPr>
          <p:cNvPr id="3" name="Date Placeholder 2"/>
          <p:cNvSpPr>
            <a:spLocks noGrp="1"/>
          </p:cNvSpPr>
          <p:nvPr>
            <p:ph type="dt" sz="half" idx="10"/>
          </p:nvPr>
        </p:nvSpPr>
        <p:spPr/>
        <p:txBody>
          <a:bodyPr/>
          <a:lstStyle/>
          <a:p>
            <a:fld id="{B9801F36-43BD-4477-B8F1-F1B37E27923A}" type="datetime1">
              <a:rPr lang="en-US" smtClean="0"/>
              <a:t>1/13/2017</a:t>
            </a:fld>
            <a:endParaRPr lang="en-US" dirty="0"/>
          </a:p>
        </p:txBody>
      </p:sp>
      <p:sp>
        <p:nvSpPr>
          <p:cNvPr id="4" name="Footer Placeholder 3"/>
          <p:cNvSpPr>
            <a:spLocks noGrp="1"/>
          </p:cNvSpPr>
          <p:nvPr>
            <p:ph type="ftr" sz="quarter" idx="11"/>
          </p:nvPr>
        </p:nvSpPr>
        <p:spPr/>
        <p:txBody>
          <a:bodyPr/>
          <a:lstStyle/>
          <a:p>
            <a:r>
              <a:rPr lang="en-US" smtClean="0"/>
              <a:t>ISUZU CONFIDENTIAL</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2</a:t>
            </a:fld>
            <a:endParaRPr lang="en-US" dirty="0"/>
          </a:p>
        </p:txBody>
      </p:sp>
      <p:sp>
        <p:nvSpPr>
          <p:cNvPr id="6" name="Title 5"/>
          <p:cNvSpPr>
            <a:spLocks noGrp="1"/>
          </p:cNvSpPr>
          <p:nvPr>
            <p:ph type="title"/>
          </p:nvPr>
        </p:nvSpPr>
        <p:spPr/>
        <p:txBody>
          <a:bodyPr/>
          <a:lstStyle/>
          <a:p>
            <a:r>
              <a:rPr lang="en-US" dirty="0" smtClean="0"/>
              <a:t>Content</a:t>
            </a:r>
            <a:endParaRPr lang="en-US" dirty="0"/>
          </a:p>
        </p:txBody>
      </p:sp>
    </p:spTree>
    <p:extLst>
      <p:ext uri="{BB962C8B-B14F-4D97-AF65-F5344CB8AC3E}">
        <p14:creationId xmlns:p14="http://schemas.microsoft.com/office/powerpoint/2010/main" val="2457373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Topic: </a:t>
            </a:r>
            <a:r>
              <a:rPr lang="en-US" dirty="0"/>
              <a:t>Full Vehicle Cooling System Model </a:t>
            </a:r>
            <a:r>
              <a:rPr lang="en-US" dirty="0" smtClean="0"/>
              <a:t>Development</a:t>
            </a:r>
          </a:p>
          <a:p>
            <a:r>
              <a:rPr lang="en-US" dirty="0" smtClean="0"/>
              <a:t>Description: </a:t>
            </a:r>
            <a:r>
              <a:rPr lang="en-US" dirty="0"/>
              <a:t>Develop a complete 1D/3D vehicle cooling system model for Isuzu’s Model Based Engine Development. This model can be used for sizing coolant pump and radiator, along with heat rejection prediction for the engine cylinder and thermal analysis of full vehicle cooling system.</a:t>
            </a:r>
          </a:p>
          <a:p>
            <a:r>
              <a:rPr lang="en-US" dirty="0" smtClean="0"/>
              <a:t>2017 Planning: </a:t>
            </a:r>
          </a:p>
        </p:txBody>
      </p:sp>
      <p:sp>
        <p:nvSpPr>
          <p:cNvPr id="3" name="Date Placeholder 2"/>
          <p:cNvSpPr>
            <a:spLocks noGrp="1"/>
          </p:cNvSpPr>
          <p:nvPr>
            <p:ph type="dt" sz="half" idx="10"/>
          </p:nvPr>
        </p:nvSpPr>
        <p:spPr/>
        <p:txBody>
          <a:bodyPr/>
          <a:lstStyle/>
          <a:p>
            <a:fld id="{B9801F36-43BD-4477-B8F1-F1B37E27923A}" type="datetime1">
              <a:rPr lang="en-US" smtClean="0"/>
              <a:t>1/13/2017</a:t>
            </a:fld>
            <a:endParaRPr lang="en-US" dirty="0"/>
          </a:p>
        </p:txBody>
      </p:sp>
      <p:sp>
        <p:nvSpPr>
          <p:cNvPr id="4" name="Footer Placeholder 3"/>
          <p:cNvSpPr>
            <a:spLocks noGrp="1"/>
          </p:cNvSpPr>
          <p:nvPr>
            <p:ph type="ftr" sz="quarter" idx="11"/>
          </p:nvPr>
        </p:nvSpPr>
        <p:spPr/>
        <p:txBody>
          <a:bodyPr/>
          <a:lstStyle/>
          <a:p>
            <a:r>
              <a:rPr lang="en-US" smtClean="0"/>
              <a:t>ISUZU CONFIDENTIAL</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a:t>
            </a:fld>
            <a:endParaRPr lang="en-US" dirty="0"/>
          </a:p>
        </p:txBody>
      </p:sp>
      <p:sp>
        <p:nvSpPr>
          <p:cNvPr id="6" name="Title 5"/>
          <p:cNvSpPr>
            <a:spLocks noGrp="1"/>
          </p:cNvSpPr>
          <p:nvPr>
            <p:ph type="title"/>
          </p:nvPr>
        </p:nvSpPr>
        <p:spPr/>
        <p:txBody>
          <a:bodyPr/>
          <a:lstStyle/>
          <a:p>
            <a:r>
              <a:rPr lang="en-US" dirty="0" smtClean="0"/>
              <a:t>Project Description</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65043710"/>
              </p:ext>
            </p:extLst>
          </p:nvPr>
        </p:nvGraphicFramePr>
        <p:xfrm>
          <a:off x="1491123" y="3949857"/>
          <a:ext cx="9447489" cy="1183326"/>
        </p:xfrm>
        <a:graphic>
          <a:graphicData uri="http://schemas.openxmlformats.org/drawingml/2006/table">
            <a:tbl>
              <a:tblPr>
                <a:tableStyleId>{5C22544A-7EE6-4342-B048-85BDC9FD1C3A}</a:tableStyleId>
              </a:tblPr>
              <a:tblGrid>
                <a:gridCol w="676835"/>
                <a:gridCol w="676835"/>
                <a:gridCol w="676835"/>
                <a:gridCol w="676835"/>
                <a:gridCol w="676835"/>
                <a:gridCol w="676835"/>
                <a:gridCol w="676835"/>
                <a:gridCol w="676835"/>
                <a:gridCol w="676835"/>
                <a:gridCol w="676835"/>
                <a:gridCol w="676835"/>
                <a:gridCol w="676835"/>
                <a:gridCol w="1325469"/>
              </a:tblGrid>
              <a:tr h="564201">
                <a:tc>
                  <a:txBody>
                    <a:bodyPr/>
                    <a:lstStyle/>
                    <a:p>
                      <a:pPr algn="ctr" fontAlgn="b"/>
                      <a:r>
                        <a:rPr lang="en-US" sz="2000" u="none" strike="noStrike" dirty="0">
                          <a:effectLst/>
                        </a:rPr>
                        <a:t>Jan</a:t>
                      </a:r>
                      <a:endParaRPr lang="en-US" sz="20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u="none" strike="noStrike">
                          <a:effectLst/>
                        </a:rPr>
                        <a:t> </a:t>
                      </a:r>
                      <a:endParaRPr lang="en-US" sz="20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u="none" strike="noStrike" dirty="0">
                          <a:effectLst/>
                        </a:rPr>
                        <a:t>Mar</a:t>
                      </a:r>
                      <a:endParaRPr lang="en-US" sz="20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u="none" strike="noStrike">
                          <a:effectLst/>
                        </a:rPr>
                        <a:t> </a:t>
                      </a:r>
                      <a:endParaRPr lang="en-US" sz="20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u="none" strike="noStrike">
                          <a:effectLst/>
                        </a:rPr>
                        <a:t>Apr</a:t>
                      </a:r>
                      <a:endParaRPr lang="en-US" sz="20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u="none" strike="noStrike">
                          <a:effectLst/>
                        </a:rPr>
                        <a:t> </a:t>
                      </a:r>
                      <a:endParaRPr lang="en-US" sz="20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u="none" strike="noStrike">
                          <a:effectLst/>
                        </a:rPr>
                        <a:t>Jun</a:t>
                      </a:r>
                      <a:endParaRPr lang="en-US" sz="20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u="none" strike="noStrike">
                          <a:effectLst/>
                        </a:rPr>
                        <a:t> </a:t>
                      </a:r>
                      <a:endParaRPr lang="en-US" sz="20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u="none" strike="noStrike">
                          <a:effectLst/>
                        </a:rPr>
                        <a:t>Aug</a:t>
                      </a:r>
                      <a:endParaRPr lang="en-US" sz="20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u="none" strike="noStrike">
                          <a:effectLst/>
                        </a:rPr>
                        <a:t>Sept</a:t>
                      </a:r>
                      <a:endParaRPr lang="en-US" sz="20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u="none" strike="noStrike">
                          <a:effectLst/>
                        </a:rPr>
                        <a:t>Oct</a:t>
                      </a:r>
                      <a:endParaRPr lang="en-US" sz="20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u="none" strike="noStrike">
                          <a:effectLst/>
                        </a:rPr>
                        <a:t>Nov</a:t>
                      </a:r>
                      <a:endParaRPr lang="en-US" sz="20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u="none" strike="noStrike">
                          <a:effectLst/>
                        </a:rPr>
                        <a:t>Dec</a:t>
                      </a:r>
                      <a:endParaRPr lang="en-US" sz="20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64201">
                <a:tc gridSpan="3">
                  <a:txBody>
                    <a:bodyPr/>
                    <a:lstStyle/>
                    <a:p>
                      <a:pPr algn="ctr" fontAlgn="b"/>
                      <a:r>
                        <a:rPr lang="en-US" sz="2000" u="none" strike="noStrike" dirty="0">
                          <a:effectLst/>
                        </a:rPr>
                        <a:t>Milestone 1</a:t>
                      </a:r>
                      <a:endParaRPr lang="en-US" sz="20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gridSpan="5">
                  <a:txBody>
                    <a:bodyPr/>
                    <a:lstStyle/>
                    <a:p>
                      <a:pPr algn="ctr" fontAlgn="b"/>
                      <a:r>
                        <a:rPr lang="en-US" sz="2000" u="none" strike="noStrike" dirty="0">
                          <a:effectLst/>
                        </a:rPr>
                        <a:t>Milestone 2 + Extra Topics</a:t>
                      </a:r>
                      <a:endParaRPr lang="en-US" sz="20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2000" u="none" strike="noStrike">
                          <a:effectLst/>
                        </a:rPr>
                        <a:t>Milestone 3</a:t>
                      </a:r>
                      <a:endParaRPr lang="en-US" sz="20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2000" u="none" strike="noStrike" dirty="0" smtClean="0">
                          <a:effectLst/>
                        </a:rPr>
                        <a:t>Wrap </a:t>
                      </a:r>
                      <a:r>
                        <a:rPr lang="en-US" sz="2000" u="none" strike="noStrike" dirty="0">
                          <a:effectLst/>
                        </a:rPr>
                        <a:t>up -Next Step</a:t>
                      </a:r>
                      <a:endParaRPr lang="en-US" sz="20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8" name="TextBox 7"/>
          <p:cNvSpPr txBox="1"/>
          <p:nvPr/>
        </p:nvSpPr>
        <p:spPr>
          <a:xfrm>
            <a:off x="1161469" y="5371068"/>
            <a:ext cx="6658939" cy="369332"/>
          </a:xfrm>
          <a:prstGeom prst="rect">
            <a:avLst/>
          </a:prstGeom>
          <a:noFill/>
        </p:spPr>
        <p:txBody>
          <a:bodyPr wrap="none" rtlCol="0">
            <a:spAutoFit/>
          </a:bodyPr>
          <a:lstStyle/>
          <a:p>
            <a:r>
              <a:rPr lang="en-US" dirty="0" smtClean="0"/>
              <a:t>Group: GT power 3; Converge 2; Data Analysis and post-processing: 1</a:t>
            </a:r>
            <a:endParaRPr lang="en-US" dirty="0"/>
          </a:p>
        </p:txBody>
      </p:sp>
    </p:spTree>
    <p:extLst>
      <p:ext uri="{BB962C8B-B14F-4D97-AF65-F5344CB8AC3E}">
        <p14:creationId xmlns:p14="http://schemas.microsoft.com/office/powerpoint/2010/main" val="1001448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Milestone one :</a:t>
            </a:r>
            <a:endParaRPr lang="en-US" dirty="0"/>
          </a:p>
          <a:p>
            <a:r>
              <a:rPr lang="en-US" dirty="0"/>
              <a:t>1D steady sate isothermal GT </a:t>
            </a:r>
            <a:r>
              <a:rPr lang="en-US" dirty="0" smtClean="0"/>
              <a:t>under-hood </a:t>
            </a:r>
            <a:r>
              <a:rPr lang="en-US" dirty="0"/>
              <a:t>cooling system, with fluid dynamics coming from:   </a:t>
            </a:r>
          </a:p>
          <a:p>
            <a:r>
              <a:rPr lang="en-US" dirty="0" smtClean="0"/>
              <a:t>1</a:t>
            </a:r>
            <a:r>
              <a:rPr lang="en-US" dirty="0"/>
              <a:t>) Cylinder head water-jacket isothermal CFD simulation.</a:t>
            </a:r>
          </a:p>
          <a:p>
            <a:r>
              <a:rPr lang="en-US" dirty="0"/>
              <a:t>2) Use GEM3D for creating discretized model for geometry with bends or simple splits. </a:t>
            </a:r>
          </a:p>
          <a:p>
            <a:r>
              <a:rPr lang="en-US" dirty="0"/>
              <a:t> </a:t>
            </a:r>
          </a:p>
          <a:p>
            <a:r>
              <a:rPr lang="en-US" b="1" dirty="0"/>
              <a:t>Target:</a:t>
            </a:r>
            <a:r>
              <a:rPr lang="en-US" dirty="0"/>
              <a:t> This 1D cooling system can be used for pump sizing, radiator sizing and investigation of cooling system design. </a:t>
            </a:r>
          </a:p>
          <a:p>
            <a:endParaRPr lang="en-US" dirty="0"/>
          </a:p>
        </p:txBody>
      </p:sp>
      <p:sp>
        <p:nvSpPr>
          <p:cNvPr id="3" name="Date Placeholder 2"/>
          <p:cNvSpPr>
            <a:spLocks noGrp="1"/>
          </p:cNvSpPr>
          <p:nvPr>
            <p:ph type="dt" sz="half" idx="10"/>
          </p:nvPr>
        </p:nvSpPr>
        <p:spPr/>
        <p:txBody>
          <a:bodyPr/>
          <a:lstStyle/>
          <a:p>
            <a:fld id="{B9801F36-43BD-4477-B8F1-F1B37E27923A}" type="datetime1">
              <a:rPr lang="en-US" smtClean="0"/>
              <a:t>1/13/2017</a:t>
            </a:fld>
            <a:endParaRPr lang="en-US" dirty="0"/>
          </a:p>
        </p:txBody>
      </p:sp>
      <p:sp>
        <p:nvSpPr>
          <p:cNvPr id="4" name="Footer Placeholder 3"/>
          <p:cNvSpPr>
            <a:spLocks noGrp="1"/>
          </p:cNvSpPr>
          <p:nvPr>
            <p:ph type="ftr" sz="quarter" idx="11"/>
          </p:nvPr>
        </p:nvSpPr>
        <p:spPr/>
        <p:txBody>
          <a:bodyPr/>
          <a:lstStyle/>
          <a:p>
            <a:r>
              <a:rPr lang="en-US" smtClean="0"/>
              <a:t>ISUZU CONFIDENTIAL</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4</a:t>
            </a:fld>
            <a:endParaRPr lang="en-US" dirty="0"/>
          </a:p>
        </p:txBody>
      </p:sp>
      <p:sp>
        <p:nvSpPr>
          <p:cNvPr id="6" name="Title 5"/>
          <p:cNvSpPr>
            <a:spLocks noGrp="1"/>
          </p:cNvSpPr>
          <p:nvPr>
            <p:ph type="title"/>
          </p:nvPr>
        </p:nvSpPr>
        <p:spPr/>
        <p:txBody>
          <a:bodyPr/>
          <a:lstStyle/>
          <a:p>
            <a:r>
              <a:rPr lang="en-US" dirty="0" smtClean="0"/>
              <a:t>Milestones</a:t>
            </a:r>
            <a:endParaRPr lang="en-US" dirty="0"/>
          </a:p>
        </p:txBody>
      </p:sp>
    </p:spTree>
    <p:extLst>
      <p:ext uri="{BB962C8B-B14F-4D97-AF65-F5344CB8AC3E}">
        <p14:creationId xmlns:p14="http://schemas.microsoft.com/office/powerpoint/2010/main" val="3357016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Milestone two:</a:t>
            </a:r>
            <a:endParaRPr lang="en-US" dirty="0"/>
          </a:p>
          <a:p>
            <a:r>
              <a:rPr lang="en-US" dirty="0"/>
              <a:t>Upgrade the 1D cooling system model from isothermal </a:t>
            </a:r>
            <a:r>
              <a:rPr lang="en-US" i="1" dirty="0"/>
              <a:t>steady sate </a:t>
            </a:r>
            <a:r>
              <a:rPr lang="en-US" dirty="0"/>
              <a:t>to thermal </a:t>
            </a:r>
            <a:r>
              <a:rPr lang="en-US" i="1" dirty="0"/>
              <a:t>steady sate </a:t>
            </a:r>
            <a:r>
              <a:rPr lang="en-US" dirty="0"/>
              <a:t>by Using GT tool COOL3D thermal cooling modules. </a:t>
            </a:r>
          </a:p>
          <a:p>
            <a:r>
              <a:rPr lang="en-US" b="1" dirty="0"/>
              <a:t>Target:</a:t>
            </a:r>
            <a:r>
              <a:rPr lang="en-US" dirty="0"/>
              <a:t> Develop a </a:t>
            </a:r>
            <a:r>
              <a:rPr lang="en-US" i="1" dirty="0"/>
              <a:t>steady sate </a:t>
            </a:r>
            <a:r>
              <a:rPr lang="en-US" dirty="0"/>
              <a:t>model capable of basic thermal prediction for the vehicle cooling system.</a:t>
            </a:r>
          </a:p>
          <a:p>
            <a:endParaRPr lang="en-US" dirty="0"/>
          </a:p>
        </p:txBody>
      </p:sp>
      <p:sp>
        <p:nvSpPr>
          <p:cNvPr id="3" name="Date Placeholder 2"/>
          <p:cNvSpPr>
            <a:spLocks noGrp="1"/>
          </p:cNvSpPr>
          <p:nvPr>
            <p:ph type="dt" sz="half" idx="10"/>
          </p:nvPr>
        </p:nvSpPr>
        <p:spPr/>
        <p:txBody>
          <a:bodyPr/>
          <a:lstStyle/>
          <a:p>
            <a:fld id="{B9801F36-43BD-4477-B8F1-F1B37E27923A}" type="datetime1">
              <a:rPr lang="en-US" smtClean="0"/>
              <a:t>1/13/2017</a:t>
            </a:fld>
            <a:endParaRPr lang="en-US" dirty="0"/>
          </a:p>
        </p:txBody>
      </p:sp>
      <p:sp>
        <p:nvSpPr>
          <p:cNvPr id="4" name="Footer Placeholder 3"/>
          <p:cNvSpPr>
            <a:spLocks noGrp="1"/>
          </p:cNvSpPr>
          <p:nvPr>
            <p:ph type="ftr" sz="quarter" idx="11"/>
          </p:nvPr>
        </p:nvSpPr>
        <p:spPr/>
        <p:txBody>
          <a:bodyPr/>
          <a:lstStyle/>
          <a:p>
            <a:r>
              <a:rPr lang="en-US" smtClean="0"/>
              <a:t>ISUZU CONFIDENTIAL</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5</a:t>
            </a:fld>
            <a:endParaRPr lang="en-US" dirty="0"/>
          </a:p>
        </p:txBody>
      </p:sp>
      <p:sp>
        <p:nvSpPr>
          <p:cNvPr id="6" name="Title 5"/>
          <p:cNvSpPr>
            <a:spLocks noGrp="1"/>
          </p:cNvSpPr>
          <p:nvPr>
            <p:ph type="title"/>
          </p:nvPr>
        </p:nvSpPr>
        <p:spPr/>
        <p:txBody>
          <a:bodyPr/>
          <a:lstStyle/>
          <a:p>
            <a:r>
              <a:rPr lang="en-US" dirty="0" smtClean="0"/>
              <a:t>Milestones</a:t>
            </a:r>
            <a:endParaRPr lang="en-US" dirty="0"/>
          </a:p>
        </p:txBody>
      </p:sp>
    </p:spTree>
    <p:extLst>
      <p:ext uri="{BB962C8B-B14F-4D97-AF65-F5344CB8AC3E}">
        <p14:creationId xmlns:p14="http://schemas.microsoft.com/office/powerpoint/2010/main" val="1697376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Transient Detailed Engine Thermal Coolant System. Develop fully thermal, detailed 1D GT model for the engine.</a:t>
            </a:r>
          </a:p>
          <a:p>
            <a:r>
              <a:rPr lang="en-US" b="1" dirty="0"/>
              <a:t>Milestones:  </a:t>
            </a:r>
            <a:endParaRPr lang="en-US" dirty="0"/>
          </a:p>
          <a:p>
            <a:r>
              <a:rPr lang="en-US" dirty="0"/>
              <a:t>1. Build detailed engine cooling model with functionality of transient thermal mapping. </a:t>
            </a:r>
          </a:p>
          <a:p>
            <a:r>
              <a:rPr lang="en-US" dirty="0"/>
              <a:t>2. Couple the engine cooling system 1D model with the engine GT 1D model (Isuzu will provide the engine GT 1D model as black box with necessary outputs)  </a:t>
            </a:r>
          </a:p>
          <a:p>
            <a:r>
              <a:rPr lang="en-US" dirty="0"/>
              <a:t>3. Implement Phase II detailed transient thermal engine model into Phase I full vehicle cooling system.  </a:t>
            </a:r>
          </a:p>
          <a:p>
            <a:r>
              <a:rPr lang="en-US" b="1" dirty="0" smtClean="0"/>
              <a:t>Target</a:t>
            </a:r>
            <a:r>
              <a:rPr lang="en-US" b="1" dirty="0"/>
              <a:t>:</a:t>
            </a:r>
            <a:r>
              <a:rPr lang="en-US" dirty="0"/>
              <a:t> Provide Transient Engine Heat Rejection Prediction for certain duty cycles.</a:t>
            </a:r>
          </a:p>
          <a:p>
            <a:endParaRPr lang="en-US" dirty="0"/>
          </a:p>
        </p:txBody>
      </p:sp>
      <p:sp>
        <p:nvSpPr>
          <p:cNvPr id="3" name="Date Placeholder 2"/>
          <p:cNvSpPr>
            <a:spLocks noGrp="1"/>
          </p:cNvSpPr>
          <p:nvPr>
            <p:ph type="dt" sz="half" idx="10"/>
          </p:nvPr>
        </p:nvSpPr>
        <p:spPr/>
        <p:txBody>
          <a:bodyPr/>
          <a:lstStyle/>
          <a:p>
            <a:fld id="{B9801F36-43BD-4477-B8F1-F1B37E27923A}" type="datetime1">
              <a:rPr lang="en-US" smtClean="0"/>
              <a:t>1/13/2017</a:t>
            </a:fld>
            <a:endParaRPr lang="en-US" dirty="0"/>
          </a:p>
        </p:txBody>
      </p:sp>
      <p:sp>
        <p:nvSpPr>
          <p:cNvPr id="4" name="Footer Placeholder 3"/>
          <p:cNvSpPr>
            <a:spLocks noGrp="1"/>
          </p:cNvSpPr>
          <p:nvPr>
            <p:ph type="ftr" sz="quarter" idx="11"/>
          </p:nvPr>
        </p:nvSpPr>
        <p:spPr/>
        <p:txBody>
          <a:bodyPr/>
          <a:lstStyle/>
          <a:p>
            <a:r>
              <a:rPr lang="en-US" smtClean="0"/>
              <a:t>ISUZU CONFIDENTIAL</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6</a:t>
            </a:fld>
            <a:endParaRPr lang="en-US" dirty="0"/>
          </a:p>
        </p:txBody>
      </p:sp>
      <p:sp>
        <p:nvSpPr>
          <p:cNvPr id="6" name="Title 5"/>
          <p:cNvSpPr>
            <a:spLocks noGrp="1"/>
          </p:cNvSpPr>
          <p:nvPr>
            <p:ph type="title"/>
          </p:nvPr>
        </p:nvSpPr>
        <p:spPr/>
        <p:txBody>
          <a:bodyPr/>
          <a:lstStyle/>
          <a:p>
            <a:r>
              <a:rPr lang="en-US" dirty="0" smtClean="0"/>
              <a:t>Milestones</a:t>
            </a:r>
            <a:endParaRPr lang="en-US" dirty="0"/>
          </a:p>
        </p:txBody>
      </p:sp>
    </p:spTree>
    <p:extLst>
      <p:ext uri="{BB962C8B-B14F-4D97-AF65-F5344CB8AC3E}">
        <p14:creationId xmlns:p14="http://schemas.microsoft.com/office/powerpoint/2010/main" val="21145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Transform the 1D steady state GT full vehicle cooling simulation into transient thermal simulation.</a:t>
            </a:r>
          </a:p>
          <a:p>
            <a:pPr lvl="0"/>
            <a:r>
              <a:rPr lang="en-US" dirty="0"/>
              <a:t>Investigate possible solutions for other components as well: such as </a:t>
            </a:r>
            <a:r>
              <a:rPr lang="en-US" dirty="0" err="1"/>
              <a:t>TaiTherm</a:t>
            </a:r>
            <a:r>
              <a:rPr lang="en-US" dirty="0"/>
              <a:t> for cabin cooling, detailed model for CAC cooling, radiator etc.</a:t>
            </a:r>
          </a:p>
          <a:p>
            <a:endParaRPr lang="en-US" dirty="0"/>
          </a:p>
        </p:txBody>
      </p:sp>
      <p:sp>
        <p:nvSpPr>
          <p:cNvPr id="3" name="Date Placeholder 2"/>
          <p:cNvSpPr>
            <a:spLocks noGrp="1"/>
          </p:cNvSpPr>
          <p:nvPr>
            <p:ph type="dt" sz="half" idx="10"/>
          </p:nvPr>
        </p:nvSpPr>
        <p:spPr/>
        <p:txBody>
          <a:bodyPr/>
          <a:lstStyle/>
          <a:p>
            <a:fld id="{B9801F36-43BD-4477-B8F1-F1B37E27923A}" type="datetime1">
              <a:rPr lang="en-US" smtClean="0"/>
              <a:t>1/13/2017</a:t>
            </a:fld>
            <a:endParaRPr lang="en-US" dirty="0"/>
          </a:p>
        </p:txBody>
      </p:sp>
      <p:sp>
        <p:nvSpPr>
          <p:cNvPr id="4" name="Footer Placeholder 3"/>
          <p:cNvSpPr>
            <a:spLocks noGrp="1"/>
          </p:cNvSpPr>
          <p:nvPr>
            <p:ph type="ftr" sz="quarter" idx="11"/>
          </p:nvPr>
        </p:nvSpPr>
        <p:spPr/>
        <p:txBody>
          <a:bodyPr/>
          <a:lstStyle/>
          <a:p>
            <a:r>
              <a:rPr lang="en-US" smtClean="0"/>
              <a:t>ISUZU CONFIDENTIAL</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7</a:t>
            </a:fld>
            <a:endParaRPr lang="en-US" dirty="0"/>
          </a:p>
        </p:txBody>
      </p:sp>
      <p:sp>
        <p:nvSpPr>
          <p:cNvPr id="6" name="Title 5"/>
          <p:cNvSpPr>
            <a:spLocks noGrp="1"/>
          </p:cNvSpPr>
          <p:nvPr>
            <p:ph type="title"/>
          </p:nvPr>
        </p:nvSpPr>
        <p:spPr/>
        <p:txBody>
          <a:bodyPr/>
          <a:lstStyle/>
          <a:p>
            <a:r>
              <a:rPr lang="en-US" dirty="0" smtClean="0"/>
              <a:t>Extra Topics</a:t>
            </a:r>
            <a:endParaRPr lang="en-US" dirty="0"/>
          </a:p>
        </p:txBody>
      </p:sp>
    </p:spTree>
    <p:extLst>
      <p:ext uri="{BB962C8B-B14F-4D97-AF65-F5344CB8AC3E}">
        <p14:creationId xmlns:p14="http://schemas.microsoft.com/office/powerpoint/2010/main" val="11225855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88667</TotalTime>
  <Words>377</Words>
  <Application>Microsoft Office PowerPoint</Application>
  <PresentationFormat>Custom</PresentationFormat>
  <Paragraphs>70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Retrospect</vt:lpstr>
      <vt:lpstr>MDP Project Overview</vt:lpstr>
      <vt:lpstr>Content</vt:lpstr>
      <vt:lpstr>Project Description</vt:lpstr>
      <vt:lpstr>Milestones</vt:lpstr>
      <vt:lpstr>Milestones</vt:lpstr>
      <vt:lpstr>Milestones</vt:lpstr>
      <vt:lpstr>Extra Topics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Rohil Daya</dc:creator>
  <cp:lastModifiedBy>Yong Sun</cp:lastModifiedBy>
  <cp:revision>202</cp:revision>
  <dcterms:created xsi:type="dcterms:W3CDTF">2014-09-12T02:11:56Z</dcterms:created>
  <dcterms:modified xsi:type="dcterms:W3CDTF">2017-01-13T19:10:45Z</dcterms:modified>
</cp:coreProperties>
</file>