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schemas.openxmlformats.org/officeDocument/2006/relationships/slide" Target="slides/slide4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/>
          <p:nvPr>
            <p:ph idx="10" type="dt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Shape 416"/>
          <p:cNvSpPr txBox="1"/>
          <p:nvPr>
            <p:ph idx="11" type="ftr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DODAC01-E</a:t>
            </a:r>
            <a:endParaRPr/>
          </a:p>
        </p:txBody>
      </p:sp>
      <p:sp>
        <p:nvSpPr>
          <p:cNvPr id="417" name="Shape 417"/>
          <p:cNvSpPr txBox="1"/>
          <p:nvPr>
            <p:ph idx="10" type="dt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Shape 426"/>
          <p:cNvSpPr txBox="1"/>
          <p:nvPr>
            <p:ph idx="11" type="ftr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DODAC01-E</a:t>
            </a:r>
            <a:endParaRPr/>
          </a:p>
        </p:txBody>
      </p:sp>
      <p:sp>
        <p:nvSpPr>
          <p:cNvPr id="427" name="Shape 427"/>
          <p:cNvSpPr txBox="1"/>
          <p:nvPr>
            <p:ph idx="10" type="dt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Shape 437"/>
          <p:cNvSpPr txBox="1"/>
          <p:nvPr>
            <p:ph idx="11" type="ftr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DODAC01-E</a:t>
            </a:r>
            <a:endParaRPr/>
          </a:p>
        </p:txBody>
      </p:sp>
      <p:sp>
        <p:nvSpPr>
          <p:cNvPr id="438" name="Shape 438"/>
          <p:cNvSpPr txBox="1"/>
          <p:nvPr>
            <p:ph idx="10" type="dt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Shape 448"/>
          <p:cNvSpPr txBox="1"/>
          <p:nvPr>
            <p:ph idx="11" type="ftr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DODAC01-E</a:t>
            </a:r>
            <a:endParaRPr/>
          </a:p>
        </p:txBody>
      </p:sp>
      <p:sp>
        <p:nvSpPr>
          <p:cNvPr id="449" name="Shape 449"/>
          <p:cNvSpPr txBox="1"/>
          <p:nvPr>
            <p:ph idx="10" type="dt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Shape 460"/>
          <p:cNvSpPr txBox="1"/>
          <p:nvPr>
            <p:ph idx="11" type="ftr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DODAC01-E</a:t>
            </a:r>
            <a:endParaRPr/>
          </a:p>
        </p:txBody>
      </p:sp>
      <p:sp>
        <p:nvSpPr>
          <p:cNvPr id="461" name="Shape 461"/>
          <p:cNvSpPr txBox="1"/>
          <p:nvPr>
            <p:ph idx="10" type="dt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 txBox="1"/>
          <p:nvPr>
            <p:ph idx="11" type="ftr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DODAC01-E</a:t>
            </a:r>
            <a:endParaRPr/>
          </a:p>
        </p:txBody>
      </p:sp>
      <p:sp>
        <p:nvSpPr>
          <p:cNvPr id="470" name="Shape 470"/>
          <p:cNvSpPr txBox="1"/>
          <p:nvPr>
            <p:ph idx="10" type="dt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Shape 478"/>
          <p:cNvSpPr txBox="1"/>
          <p:nvPr>
            <p:ph idx="11" type="ftr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DODAC01-E</a:t>
            </a:r>
            <a:endParaRPr/>
          </a:p>
        </p:txBody>
      </p:sp>
      <p:sp>
        <p:nvSpPr>
          <p:cNvPr id="479" name="Shape 479"/>
          <p:cNvSpPr txBox="1"/>
          <p:nvPr>
            <p:ph idx="10" type="dt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Shape 488"/>
          <p:cNvSpPr txBox="1"/>
          <p:nvPr>
            <p:ph idx="11" type="ftr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DODAC01-E</a:t>
            </a:r>
            <a:endParaRPr/>
          </a:p>
        </p:txBody>
      </p:sp>
      <p:sp>
        <p:nvSpPr>
          <p:cNvPr id="489" name="Shape 489"/>
          <p:cNvSpPr txBox="1"/>
          <p:nvPr>
            <p:ph idx="10" type="dt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 txBox="1"/>
          <p:nvPr>
            <p:ph idx="11" type="ftr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DODAC01-E</a:t>
            </a:r>
            <a:endParaRPr/>
          </a:p>
        </p:txBody>
      </p:sp>
      <p:sp>
        <p:nvSpPr>
          <p:cNvPr id="510" name="Shape 510"/>
          <p:cNvSpPr txBox="1"/>
          <p:nvPr>
            <p:ph idx="10" type="dt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Shape 527"/>
          <p:cNvSpPr txBox="1"/>
          <p:nvPr>
            <p:ph idx="11" type="ftr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DODAC01-E</a:t>
            </a:r>
            <a:endParaRPr/>
          </a:p>
        </p:txBody>
      </p:sp>
      <p:sp>
        <p:nvSpPr>
          <p:cNvPr id="528" name="Shape 528"/>
          <p:cNvSpPr txBox="1"/>
          <p:nvPr>
            <p:ph idx="10" type="dt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Shape 536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" name="Shape 22"/>
          <p:cNvSpPr/>
          <p:nvPr/>
        </p:nvSpPr>
        <p:spPr>
          <a:xfrm>
            <a:off x="0" y="6571681"/>
            <a:ext cx="5232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impresión de este documento se considerará como una copia no controlada.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descr="D:\2015\MANUAL DE IDENTIDAD\POWER POINT\OFICIAL2.jpg" id="29" name="Shape 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3175"/>
            <a:ext cx="9144000" cy="686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/>
          <p:nvPr/>
        </p:nvSpPr>
        <p:spPr>
          <a:xfrm>
            <a:off x="0" y="6571681"/>
            <a:ext cx="5232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impresión de este documento se considerará como una copia no controlada.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0" name="Shape 40"/>
          <p:cNvSpPr/>
          <p:nvPr/>
        </p:nvSpPr>
        <p:spPr>
          <a:xfrm>
            <a:off x="0" y="6571681"/>
            <a:ext cx="5232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impresión de este documento se considerará como una copia no controlada.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DODAC01-E</a:t>
            </a: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6571681"/>
            <a:ext cx="5232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impresión de este documento se considerará como una copia no controlada.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3" name="Shape 53"/>
          <p:cNvSpPr/>
          <p:nvPr/>
        </p:nvSpPr>
        <p:spPr>
          <a:xfrm>
            <a:off x="0" y="6571681"/>
            <a:ext cx="5232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impresión de este documento se considerará como una copia no controlada.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1" name="Shape 61"/>
          <p:cNvSpPr/>
          <p:nvPr/>
        </p:nvSpPr>
        <p:spPr>
          <a:xfrm>
            <a:off x="0" y="6571681"/>
            <a:ext cx="5232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impresión de este documento se considerará como una copia no controlada.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Shape 7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2015\MANUAL DE IDENTIDAD\POWER POINT\OFICIAL2.jpg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3175"/>
            <a:ext cx="9144000" cy="686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about:blank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hyperlink" Target="about:blank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Relationship Id="rId4" Type="http://schemas.openxmlformats.org/officeDocument/2006/relationships/image" Target="../media/image10.jpg"/><Relationship Id="rId5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Relationship Id="rId4" Type="http://schemas.openxmlformats.org/officeDocument/2006/relationships/image" Target="../media/image11.jpg"/><Relationship Id="rId5" Type="http://schemas.openxmlformats.org/officeDocument/2006/relationships/image" Target="../media/image9.jpg"/><Relationship Id="rId6" Type="http://schemas.openxmlformats.org/officeDocument/2006/relationships/image" Target="../media/image12.jpg"/><Relationship Id="rId7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about:blank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about:blank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hyperlink" Target="about:blank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hyperlink" Target="about:blank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jpg"/><Relationship Id="rId4" Type="http://schemas.openxmlformats.org/officeDocument/2006/relationships/image" Target="../media/image26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jpg"/><Relationship Id="rId4" Type="http://schemas.openxmlformats.org/officeDocument/2006/relationships/image" Target="../media/image3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2015\MANUAL DE IDENTIDAD\POWER POINT\OFICIAL.jpg" id="96" name="Shape 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350"/>
            <a:ext cx="9144000" cy="68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/>
          <p:nvPr/>
        </p:nvSpPr>
        <p:spPr>
          <a:xfrm>
            <a:off x="1372968" y="2780928"/>
            <a:ext cx="636738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Inducción a la Estadía</a:t>
            </a:r>
            <a:endParaRPr b="1" sz="5400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3223082" y="3573016"/>
            <a:ext cx="265444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b="1" sz="4000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2657959" y="4254516"/>
            <a:ext cx="378468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Responsable de la Eficacia: DAC01</a:t>
            </a:r>
            <a:endParaRPr b="1" sz="2000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5508104" y="5831686"/>
            <a:ext cx="3600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Última Actualización: 21/12/2015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1412776"/>
            <a:ext cx="6491064" cy="63976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es-E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Asignación del Proyecto y Asesor para nivel TSU: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/>
          <p:nvPr>
            <p:ph idx="4" type="body"/>
          </p:nvPr>
        </p:nvSpPr>
        <p:spPr>
          <a:xfrm>
            <a:off x="467545" y="2060848"/>
            <a:ext cx="8219256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Entrega el formato FODVI08 a tu jefe de carrera para la validación del proyecto o espera la asignación como sigue:</a:t>
            </a:r>
            <a:endParaRPr/>
          </a:p>
          <a:p>
            <a:pPr indent="0" lvl="1" marL="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2900" marR="0" rtl="0" algn="just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❑"/>
            </a:pPr>
            <a:r>
              <a:rPr b="1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jefe de Programa Educativo asigna al alumno su proyecto de estadía y asesor académico, mediante el formato FODVI08.</a:t>
            </a:r>
            <a:endParaRPr/>
          </a:p>
          <a:p>
            <a:pPr indent="-342900" lvl="1" marL="342900" marR="0" rtl="0" algn="just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❑"/>
            </a:pPr>
            <a:r>
              <a:rPr b="1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estadías a distancia, sólo son asignadas a alumnos regulares y con capacidad económica para su estancia.</a:t>
            </a:r>
            <a:endParaRPr/>
          </a:p>
          <a:p>
            <a:pPr indent="-342900" lvl="1" marL="342900" marR="0" rtl="0" algn="just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❑"/>
            </a:pPr>
            <a:r>
              <a:rPr b="1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alumno y el asesor académico deberán presentarse en la empresa con el formato FODVI08, a más tardar la segunda semana del cuatrimestre en estadía.</a:t>
            </a:r>
            <a:endParaRPr/>
          </a:p>
          <a:p>
            <a:pPr indent="-342900" lvl="1" marL="342900" marR="0" rtl="0" algn="just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❑"/>
            </a:pPr>
            <a:r>
              <a:rPr b="1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el caso de estadías a distancia, el proceso se realizará vía plataforma y/o medios digitales. </a:t>
            </a:r>
            <a:endParaRPr/>
          </a:p>
          <a:p>
            <a:pPr indent="-165100" lvl="0" marL="34290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2327648" y="692696"/>
            <a:ext cx="449623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Etapas del Proyecto.</a:t>
            </a:r>
            <a:endParaRPr b="1" sz="40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457200" y="1412776"/>
            <a:ext cx="6491064" cy="63976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es-E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Asignación del Proyecto y Asesor para Ingeniería: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/>
          <p:nvPr>
            <p:ph idx="4" type="body"/>
          </p:nvPr>
        </p:nvSpPr>
        <p:spPr>
          <a:xfrm>
            <a:off x="467545" y="2060848"/>
            <a:ext cx="8219256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marR="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❑"/>
            </a:pPr>
            <a:r>
              <a:rPr b="1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alumno consigue su estadía a través del formato FODVI08 y la entrega al profesor de la materia Integradora II.</a:t>
            </a:r>
            <a:endParaRPr/>
          </a:p>
          <a:p>
            <a:pPr indent="-342900" lvl="1" marL="342900" marR="0" rtl="0" algn="just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❑"/>
            </a:pPr>
            <a:r>
              <a:rPr b="1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profesor evalúa en comité la viabilidad del proyecto durante la primera evaluación parcial. </a:t>
            </a:r>
            <a:endParaRPr/>
          </a:p>
          <a:p>
            <a:pPr indent="-342900" lvl="1" marL="342900" marR="0" rtl="0" algn="just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❑"/>
            </a:pPr>
            <a:r>
              <a:rPr b="1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la primera etapa (evaluación del primer parcial del cuatrimestre previo a la estadía) es acreditada, se considera como asignada esta estadía.</a:t>
            </a:r>
            <a:endParaRPr/>
          </a:p>
          <a:p>
            <a:pPr indent="-342900" lvl="1" marL="342900" marR="0" rtl="0" algn="just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❑"/>
            </a:pPr>
            <a:r>
              <a:rPr b="1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no acredita, se le asignará una empresa para el desarrollo de su protocolo de investigación.</a:t>
            </a:r>
            <a:endParaRPr/>
          </a:p>
          <a:p>
            <a:pPr indent="-342900" lvl="1" marL="342900" marR="0" rtl="0" algn="just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❑"/>
            </a:pPr>
            <a:r>
              <a:rPr b="1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asesor académico es asignado al presentar la evaluación final de la materia Integradora para alumnos regulares y hasta la segunda semana del cuatrimestre en estadía para alumnos irregulares.</a:t>
            </a:r>
            <a:endParaRPr/>
          </a:p>
          <a:p>
            <a:pPr indent="-165100" lvl="0" marL="34290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2327648" y="692696"/>
            <a:ext cx="449623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Etapas del Proyecto.</a:t>
            </a:r>
            <a:endParaRPr b="1" sz="40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>
            <a:hlinkClick r:id="rId3"/>
          </p:cNvPr>
          <p:cNvSpPr/>
          <p:nvPr/>
        </p:nvSpPr>
        <p:spPr>
          <a:xfrm>
            <a:off x="2614319" y="1705138"/>
            <a:ext cx="409112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Formato FODVI08</a:t>
            </a:r>
            <a:endParaRPr b="1" sz="40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722313" y="2906713"/>
            <a:ext cx="7772400" cy="1098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Solicitud, registro y aceptación del Proyecto de Estadía. 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747765" y="4156287"/>
            <a:ext cx="7772400" cy="1098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1" i="1" lang="es-E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Descargable para el Jefe de Programa Educativo, Docente y Vinculación a través del GESDOC, uso digital e impreso.</a:t>
            </a:r>
            <a:endParaRPr b="1" i="1"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1874964" y="692696"/>
            <a:ext cx="540160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Asignación del Proyecto.</a:t>
            </a:r>
            <a:endParaRPr b="1" sz="40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5975" y="2780928"/>
            <a:ext cx="4068443" cy="27122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2" name="Shape 212"/>
          <p:cNvGrpSpPr/>
          <p:nvPr/>
        </p:nvGrpSpPr>
        <p:grpSpPr>
          <a:xfrm>
            <a:off x="755576" y="1412776"/>
            <a:ext cx="3884831" cy="3262014"/>
            <a:chOff x="211082" y="1774"/>
            <a:chExt cx="3884831" cy="3262014"/>
          </a:xfrm>
        </p:grpSpPr>
        <p:sp>
          <p:nvSpPr>
            <p:cNvPr id="213" name="Shape 213"/>
            <p:cNvSpPr/>
            <p:nvPr/>
          </p:nvSpPr>
          <p:spPr>
            <a:xfrm>
              <a:off x="211082" y="1774"/>
              <a:ext cx="3884831" cy="3262014"/>
            </a:xfrm>
            <a:prstGeom prst="ellipse">
              <a:avLst/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 cap="flat" cmpd="sng" w="9525">
              <a:solidFill>
                <a:srgbClr val="7C5F9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780002" y="479485"/>
              <a:ext cx="2746991" cy="23065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TSU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None/>
              </a:pPr>
              <a:r>
                <a:rPr b="1" lang="es-E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 asignación se realiza dos semanas previas al 6to. Cuatrimestre para alumnos regulares o hasta la segunda semana del 6to. Cuatrimestre para alumnos irregulares.</a:t>
              </a:r>
              <a:endParaRPr b="1" i="0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Shape 2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2017634" y="692696"/>
            <a:ext cx="511627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Ejecución del Proyecto.</a:t>
            </a:r>
            <a:endParaRPr b="1" sz="40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539552" y="1739949"/>
            <a:ext cx="8147248" cy="4641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b="1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la ejecución del proyecto de estadía se debe partir de un plan de trabajo, FODAC09, que determine los alcances precisos del proyecto.</a:t>
            </a:r>
            <a:endParaRPr/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b="1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ello, se debe determinar el NOMBRE DEL PROYECTO y el OBJETIVO DEL PROYECTO, mismo que debe ser congruente con la problemática detectada en la empresa.</a:t>
            </a:r>
            <a:endParaRPr/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b="1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Objetivo elaborado debe respetar la siguiente sintaxis: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</a:pPr>
            <a:r>
              <a:rPr b="1" i="0" lang="es-E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VERBO + OBJETO + CONDICIÓN</a:t>
            </a:r>
            <a:endParaRPr b="1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>
            <a:hlinkClick r:id="rId3"/>
          </p:cNvPr>
          <p:cNvSpPr/>
          <p:nvPr/>
        </p:nvSpPr>
        <p:spPr>
          <a:xfrm>
            <a:off x="2616405" y="1705813"/>
            <a:ext cx="408695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Formato FODAC09</a:t>
            </a:r>
            <a:endParaRPr b="1" sz="40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722313" y="2907388"/>
            <a:ext cx="7772400" cy="1098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 de Actividades de Estadía.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747765" y="4156287"/>
            <a:ext cx="7772400" cy="1098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1" i="1" lang="es-E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Descargable para el Jefe de Programa Educativo y Docente a través del GESDOC, uso digital e impreso.</a:t>
            </a:r>
            <a:endParaRPr b="1" i="1"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2017634" y="692696"/>
            <a:ext cx="511627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Ejecución del Proyecto.</a:t>
            </a:r>
            <a:endParaRPr b="1" sz="40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3913584" y="1484784"/>
            <a:ext cx="4834880" cy="4641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Asesor Académico: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Docente designado por el Jefe de Carrera para monitorear, orientar y evaluar el desarrollo del proyecto mediante contacto permanente.</a:t>
            </a:r>
            <a:endParaRPr/>
          </a:p>
          <a:p>
            <a:pPr indent="0" lvl="0" marL="114300" marR="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Asesor Industrial: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 designada por la empresa para monitorear, orientar , evaluar el desarrollo del proyecto y medir el impacto del mismo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1699" y="1988840"/>
            <a:ext cx="2472229" cy="1523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053" y="1988840"/>
            <a:ext cx="1756659" cy="3067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8813" y="3419134"/>
            <a:ext cx="2455115" cy="1636743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017634" y="692696"/>
            <a:ext cx="511627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Ejecución del Proyecto.</a:t>
            </a:r>
            <a:endParaRPr b="1" sz="40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539552" y="1628800"/>
            <a:ext cx="8208912" cy="144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Nota: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duración del proyecto es de 12 a 15 semanas, dependiendo de las características y alcances.</a:t>
            </a:r>
            <a:endParaRPr/>
          </a:p>
          <a:p>
            <a:pPr indent="0" lvl="0" marL="114300" marR="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3">
            <a:alphaModFix/>
          </a:blip>
          <a:srcRect b="22185" l="48441" r="29102" t="48750"/>
          <a:stretch/>
        </p:blipFill>
        <p:spPr>
          <a:xfrm>
            <a:off x="2904925" y="2636912"/>
            <a:ext cx="3467275" cy="280488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2017634" y="692696"/>
            <a:ext cx="511627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Ejecución del Proyecto.</a:t>
            </a:r>
            <a:endParaRPr b="1" sz="40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539552" y="1628800"/>
            <a:ext cx="8208912" cy="144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alumno debe desarrollar las actividades documentadas en la programación (FODAC</a:t>
            </a:r>
            <a:r>
              <a:rPr b="1"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09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ya que en función a éstas se realizará el seguimiento. </a:t>
            </a:r>
            <a:endParaRPr/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el caso del alumno con estadía a distancia, el seguimiento se realizará al menos una vez por semana, generándose la evidencia.</a:t>
            </a:r>
            <a:endParaRPr/>
          </a:p>
          <a:p>
            <a:pPr indent="0" lvl="0" marL="114300" marR="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st2_2910017-businesspeople-walking.jpg" id="255" name="Shape 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011" y="4459337"/>
            <a:ext cx="1616075" cy="1071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t2_4364647-grinding-in-workshop.jpg" id="256" name="Shape 2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3636" y="4459337"/>
            <a:ext cx="1609725" cy="1071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t2_5985927-hand-drawing-empty-diagram.jpg" id="257" name="Shape 2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75261" y="4457749"/>
            <a:ext cx="1500187" cy="1093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t2_6327624-dart-hitting-target.jpg" id="258" name="Shape 2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04011" y="4437112"/>
            <a:ext cx="2000250" cy="1111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t2_8256353-biological-culture.jpg" id="259" name="Shape 25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04261" y="4437112"/>
            <a:ext cx="1500187" cy="1125537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2017634" y="692696"/>
            <a:ext cx="511627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Ejecución del Proyecto.</a:t>
            </a:r>
            <a:endParaRPr b="1" sz="40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467544" y="1700808"/>
            <a:ext cx="3888432" cy="4104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deberá documentar a la par el reporte de Estadía, ya que se requerirán avances del mismo durante el seguimiento, de acuerdo a las fechas acordadas entre los asesores y descritas en el FODVI08.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016" y="2204864"/>
            <a:ext cx="3672408" cy="2448272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744216"/>
            <a:ext cx="8229600" cy="3340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 las etapas que comprende desde la consecución del proyecto de Estadía hasta el término y liberación del mismo, considerando las obligaciones y derechos con que cuentan cada una de las partes involucradas.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2492122" y="692696"/>
            <a:ext cx="476649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Inducción a la Estadía</a:t>
            </a:r>
            <a:endParaRPr b="1" sz="40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2017634" y="692696"/>
            <a:ext cx="511627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Ejecución del Proyecto.</a:t>
            </a:r>
            <a:endParaRPr b="1" sz="40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467544" y="1484784"/>
            <a:ext cx="7992888" cy="4104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asesor académico mantendrá un seguimiento permanente de cada proyecto que asesore, por lo que tendrá que entrevistarse con su asesorado al menos 1 vez por semana y al menos 2 veces por mes con el asesor industrial.</a:t>
            </a:r>
            <a:endParaRPr/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el caso de estadías a distancia, la comunicación se llevará a cabo a través de la plataforma y/o medios digitales.</a:t>
            </a:r>
            <a:endParaRPr/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Jefe del Programa Educativo, establecerá por la distancia de la estadía, si se requiere al menos la visita de apertura y cierre de la misma, notificando al alumno al momento de asignación del asesor académico.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2017634" y="692696"/>
            <a:ext cx="511627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Ejecución del Proyecto.</a:t>
            </a:r>
            <a:endParaRPr b="1" sz="40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467544" y="1484784"/>
            <a:ext cx="7992888" cy="4104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asesor académico se encargará de reflejar el seguimiento por medio del “Reporte mensual de Asesoría a Alumno” (</a:t>
            </a:r>
            <a:r>
              <a:rPr b="1" lang="es-ES" sz="24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FODAC</a:t>
            </a:r>
            <a:r>
              <a:rPr b="1" lang="es-ES" sz="28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es importante que te asegures de firmar el documento cada vez que te asesoran.</a:t>
            </a:r>
            <a:endParaRPr/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eres un alumno con estadía a distancia, asegúrate de que te comunicas cada semana con tu asesor académico y mantén evidencia de esa comunicación, a través del empleo de la plataforma y/o medios digitales.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Shape 2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195" y="4581128"/>
            <a:ext cx="7742237" cy="98038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2017634" y="692696"/>
            <a:ext cx="511627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Ejecución del Proyecto.</a:t>
            </a:r>
            <a:endParaRPr b="1" sz="40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>
            <a:hlinkClick r:id="rId3"/>
          </p:cNvPr>
          <p:cNvSpPr/>
          <p:nvPr/>
        </p:nvSpPr>
        <p:spPr>
          <a:xfrm>
            <a:off x="2616405" y="1705813"/>
            <a:ext cx="408695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Formato FODAC13</a:t>
            </a:r>
            <a:endParaRPr b="1" sz="40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722313" y="2907388"/>
            <a:ext cx="7772400" cy="1098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Reporte mensual de asesoría al alumno en estadía.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747765" y="4156287"/>
            <a:ext cx="7772400" cy="1098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1" i="1" lang="es-E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Descargable para el Jefe de Programa Educativo y Docente a través del GESDOC, uso digital e impreso.</a:t>
            </a:r>
            <a:endParaRPr b="1" i="1"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2017634" y="692696"/>
            <a:ext cx="511627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Ejecución del Proyecto.</a:t>
            </a:r>
            <a:endParaRPr b="1" sz="40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611560" y="1556792"/>
            <a:ext cx="7992888" cy="2232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seguimiento reflejado en el “Reporte mensual de Asesoría a Alumno” (FODAC</a:t>
            </a: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debe ser llenado inmediatamente después de la asesoría impartida, </a:t>
            </a:r>
            <a:r>
              <a:rPr b="1" lang="es-E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es válido firmar en blanco todas las asesorías del mes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 que este documento es validado por tu Jefe de Carrera.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:\RESPALDO ENE 2009 LAP HP\MIS DOCS\Mis imágenes\4315_409.jpg" id="299" name="Shape 2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8795" y="3789040"/>
            <a:ext cx="4415453" cy="1835274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1547664" y="692696"/>
            <a:ext cx="688823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Evaluación Parcial del Proyecto de Estadía.</a:t>
            </a:r>
            <a:endParaRPr b="1" sz="40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395536" y="2204864"/>
            <a:ext cx="4392488" cy="2232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asesor industrial y académico deberán de evaluar durante dos ocasiones de manera parcial el proyecto, de acuerdo al calendario de exámenes parciales y cuyas fechas deben corresponder a las convenidas en el formato </a:t>
            </a:r>
            <a:r>
              <a:rPr b="1" lang="es-ES" sz="24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FODVI08.</a:t>
            </a:r>
            <a:endParaRPr b="1" sz="2400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:\RESPALDO ENE 2009 LAP HP\MIS DOCS\Mis imágenes\ist2_5017855-excellent-service-survey-completion-form.jpg" id="307" name="Shape 3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8104" y="2622674"/>
            <a:ext cx="3071812" cy="20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1547664" y="692696"/>
            <a:ext cx="691276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Evaluación Parcial del Proyecto de Estadía.</a:t>
            </a:r>
            <a:endParaRPr b="1" sz="40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611560" y="2204864"/>
            <a:ext cx="7776864" cy="2232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Noto Sans Symbols"/>
              <a:buChar char="❑"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resultado de la evaluación deberá registrarse en el (FODAC</a:t>
            </a: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misma que quedará asentada en el acta de calificaciones. La calificación mínima aprobatoria es de  </a:t>
            </a:r>
            <a:r>
              <a:rPr b="1" lang="es-ES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grpSp>
        <p:nvGrpSpPr>
          <p:cNvPr id="315" name="Shape 315"/>
          <p:cNvGrpSpPr/>
          <p:nvPr/>
        </p:nvGrpSpPr>
        <p:grpSpPr>
          <a:xfrm>
            <a:off x="1889385" y="3583773"/>
            <a:ext cx="5202895" cy="2149483"/>
            <a:chOff x="1835696" y="3429000"/>
            <a:chExt cx="5202895" cy="2149483"/>
          </a:xfrm>
        </p:grpSpPr>
        <p:grpSp>
          <p:nvGrpSpPr>
            <p:cNvPr id="316" name="Shape 316"/>
            <p:cNvGrpSpPr/>
            <p:nvPr/>
          </p:nvGrpSpPr>
          <p:grpSpPr>
            <a:xfrm>
              <a:off x="1835696" y="3708408"/>
              <a:ext cx="2913063" cy="1870075"/>
              <a:chOff x="467544" y="3708408"/>
              <a:chExt cx="2913063" cy="1870075"/>
            </a:xfrm>
          </p:grpSpPr>
          <p:pic>
            <p:nvPicPr>
              <p:cNvPr descr="E:\RESPALDO ENE 2009 LAP HP\MIS DOCS\Mis imágenes\ist2_6881156-check-and-cross-marks.jpg" id="317" name="Shape 31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67544" y="3708408"/>
                <a:ext cx="2913063" cy="18700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8" name="Shape 318"/>
              <p:cNvSpPr/>
              <p:nvPr/>
            </p:nvSpPr>
            <p:spPr>
              <a:xfrm>
                <a:off x="1924075" y="3708408"/>
                <a:ext cx="1423789" cy="186371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9" name="Shape 319"/>
            <p:cNvGrpSpPr/>
            <p:nvPr/>
          </p:nvGrpSpPr>
          <p:grpSpPr>
            <a:xfrm>
              <a:off x="4086263" y="3564209"/>
              <a:ext cx="2952328" cy="1882651"/>
              <a:chOff x="5828879" y="3689474"/>
              <a:chExt cx="2952328" cy="1882651"/>
            </a:xfrm>
          </p:grpSpPr>
          <p:pic>
            <p:nvPicPr>
              <p:cNvPr descr="E:\RESPALDO ENE 2009 LAP HP\MIS DOCS\Mis imágenes\ist2_6881156-check-and-cross-marks.jpg" id="320" name="Shape 3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868144" y="3689474"/>
                <a:ext cx="2913063" cy="18700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1" name="Shape 321"/>
              <p:cNvSpPr/>
              <p:nvPr/>
            </p:nvSpPr>
            <p:spPr>
              <a:xfrm>
                <a:off x="5828879" y="3689474"/>
                <a:ext cx="1584176" cy="1882651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2" name="Shape 322"/>
            <p:cNvGrpSpPr/>
            <p:nvPr/>
          </p:nvGrpSpPr>
          <p:grpSpPr>
            <a:xfrm>
              <a:off x="3347864" y="3429000"/>
              <a:ext cx="2214563" cy="2143125"/>
              <a:chOff x="3347864" y="3429000"/>
              <a:chExt cx="2214563" cy="2143125"/>
            </a:xfrm>
          </p:grpSpPr>
          <p:sp>
            <p:nvSpPr>
              <p:cNvPr id="323" name="Shape 323"/>
              <p:cNvSpPr/>
              <p:nvPr/>
            </p:nvSpPr>
            <p:spPr>
              <a:xfrm>
                <a:off x="3919376" y="3500446"/>
                <a:ext cx="1000132" cy="20159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ES" sz="12500">
                    <a:solidFill>
                      <a:srgbClr val="51515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  <p:sp>
            <p:nvSpPr>
              <p:cNvPr id="324" name="Shape 324"/>
              <p:cNvSpPr/>
              <p:nvPr/>
            </p:nvSpPr>
            <p:spPr>
              <a:xfrm rot="5400000">
                <a:off x="3383583" y="3393281"/>
                <a:ext cx="2143125" cy="2214563"/>
              </a:xfrm>
              <a:prstGeom prst="noSmoking">
                <a:avLst>
                  <a:gd fmla="val 9642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395E8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5" name="Shape 3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1547664" y="692696"/>
            <a:ext cx="741682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Evaluación Parcial del Proyecto de Estadía.</a:t>
            </a:r>
            <a:endParaRPr b="1" sz="40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>
            <a:hlinkClick r:id="rId3"/>
          </p:cNvPr>
          <p:cNvSpPr/>
          <p:nvPr/>
        </p:nvSpPr>
        <p:spPr>
          <a:xfrm>
            <a:off x="2616405" y="2112423"/>
            <a:ext cx="408695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Formato FODAC10</a:t>
            </a:r>
            <a:endParaRPr b="1" sz="40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722313" y="3313998"/>
            <a:ext cx="7772400" cy="1098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Formato único de evaluación parcial del alumno en estadía.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747765" y="4562897"/>
            <a:ext cx="7772400" cy="1098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1" i="1" lang="es-E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Descargable para el Jefe de Programa Educativo y Docente a través del GESDOC, uso digital e impreso.</a:t>
            </a:r>
            <a:endParaRPr b="1" i="1"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/>
        </p:nvSpPr>
        <p:spPr>
          <a:xfrm>
            <a:off x="1259632" y="548680"/>
            <a:ext cx="741682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Evaluación final del Proyecto de Estadía.</a:t>
            </a:r>
            <a:endParaRPr b="1" sz="40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323528" y="1772816"/>
            <a:ext cx="8280920" cy="2232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tu evaluación final deberás entregar tu proyecto en medio electrónico, mismo que será revisado por tu Jefe de Carrera para su aprobación.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vez aprobado, el asesor industrial junto con el asesor académico realizan la evaluación final de la Estadía en el (FODAC11).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eres alumno con estadía a distancia, la evaluación se realizará mediante la plataforma y/o medios digitales, asegúrate de subir tu proyecto mediante archivo adjunto y la evidencia de retroalimentación de tu asesor académico.</a:t>
            </a:r>
            <a:endParaRPr/>
          </a:p>
        </p:txBody>
      </p:sp>
      <p:sp>
        <p:nvSpPr>
          <p:cNvPr id="341" name="Shape 3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/>
        </p:nvSpPr>
        <p:spPr>
          <a:xfrm>
            <a:off x="1259632" y="548680"/>
            <a:ext cx="741682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Evaluación final del Proyecto de Estadía.</a:t>
            </a:r>
            <a:endParaRPr b="1" sz="40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307321" y="2240868"/>
            <a:ext cx="4120663" cy="3060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6725" lvl="0" marL="631825" marR="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Noto Sans Symbols"/>
              <a:buChar char="❑"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criterios para aprobación de la estadía son iguales que los establecidos para las materias: calificación promedio final de </a:t>
            </a:r>
            <a:r>
              <a:rPr b="1"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Shape 3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0032" y="2397224"/>
            <a:ext cx="3815916" cy="2543944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Shape 3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/>
        </p:nvSpPr>
        <p:spPr>
          <a:xfrm>
            <a:off x="1259632" y="548680"/>
            <a:ext cx="741682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Evaluación final del Proyecto de Estadía.</a:t>
            </a:r>
            <a:endParaRPr b="1" sz="40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467544" y="1829915"/>
            <a:ext cx="8358246" cy="5344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Recuerda</a:t>
            </a:r>
            <a:endParaRPr b="1" sz="36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467544" y="2514785"/>
            <a:ext cx="8358246" cy="100298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 la  realización  de   la   evaluación  final   se requiere     que    el    reporte   de   Estadía   esté terminado al 100% y liberado por tu asesor académico y Jefe de Carrera.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467544" y="3668222"/>
            <a:ext cx="8358246" cy="793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 vez  evaluada  la  Estadía,  deberás  entregar  un reporte  al  asesor industrial y otro a la biblioteca de  la  UTCV,   mediante el uso del formato (FOSES11).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77281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b="1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Capítulo VIII de los Títulos y reconocimientos, artículo 52:</a:t>
            </a:r>
            <a:endParaRPr/>
          </a:p>
          <a:p>
            <a:pPr indent="-285750" lvl="1" marL="742950" marR="0" rtl="0" algn="just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Char char="▪"/>
            </a:pPr>
            <a:r>
              <a:rPr b="1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VI, presentar EGETSU, puntuación mínima de 1000 para la continuidad de estudios. Teniendo una oportunidad más para alcanzarlo.</a:t>
            </a:r>
            <a:endParaRPr/>
          </a:p>
          <a:p>
            <a:pPr indent="-285750" lvl="1" marL="742950" marR="0" rtl="0" algn="just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Char char="▪"/>
            </a:pPr>
            <a:r>
              <a:rPr b="1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VII, donar un libro en el cuatrimestre previo a la estadía.</a:t>
            </a:r>
            <a:endParaRPr/>
          </a:p>
          <a:p>
            <a:pPr indent="-285750" lvl="1" marL="742950" marR="0" rtl="0" algn="just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Char char="▪"/>
            </a:pPr>
            <a:r>
              <a:rPr b="1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VIII, presentar examen de certificación TOEFL, 350 puntos para TSU y 450 puntos para licenciatura/Ingeniería. Se exime la aplicación para primera titulación en caso de que el egresado desee la continuidad de estudios.</a:t>
            </a:r>
            <a:endParaRPr/>
          </a:p>
          <a:p>
            <a:pPr indent="-285750" lvl="1" marL="742950" marR="0" rtl="0" algn="just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Char char="▪"/>
            </a:pPr>
            <a:r>
              <a:rPr b="1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IX, Culminar y acreditar la estadía.  (Liberación del asesor industrial, asesor académico, Jefe de Carrera, Biblioteca y SES)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3320910" y="692696"/>
            <a:ext cx="310892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Antecedentes</a:t>
            </a:r>
            <a:endParaRPr b="1" sz="40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837225" y="1124744"/>
            <a:ext cx="407630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Requisito de Titulación</a:t>
            </a:r>
            <a:endParaRPr b="1" sz="32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/>
        </p:nvSpPr>
        <p:spPr>
          <a:xfrm>
            <a:off x="1547664" y="692696"/>
            <a:ext cx="741682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Evaluación final del Proyecto de Estadía.</a:t>
            </a:r>
            <a:endParaRPr b="1" sz="40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>
            <a:hlinkClick r:id="rId3"/>
          </p:cNvPr>
          <p:cNvSpPr/>
          <p:nvPr/>
        </p:nvSpPr>
        <p:spPr>
          <a:xfrm>
            <a:off x="2616405" y="2112423"/>
            <a:ext cx="408695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Formato FODAC11</a:t>
            </a:r>
            <a:endParaRPr b="1" sz="40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722313" y="3313998"/>
            <a:ext cx="7772400" cy="1098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Evaluación final de Estadía y liberación del empresario.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747765" y="4562897"/>
            <a:ext cx="7772400" cy="1098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1" i="1" lang="es-E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Descargable para el Jefe de Programa Educativo y Docente a través del GESDOC, uso digital e impreso.</a:t>
            </a:r>
            <a:endParaRPr b="1" i="1"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/>
        </p:nvSpPr>
        <p:spPr>
          <a:xfrm>
            <a:off x="1547664" y="692696"/>
            <a:ext cx="741682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Evaluación final del Proyecto de Estadía.</a:t>
            </a:r>
            <a:endParaRPr b="1" sz="40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>
            <a:hlinkClick r:id="rId3"/>
          </p:cNvPr>
          <p:cNvSpPr/>
          <p:nvPr/>
        </p:nvSpPr>
        <p:spPr>
          <a:xfrm>
            <a:off x="2584875" y="2285453"/>
            <a:ext cx="392851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Formato FOSES11</a:t>
            </a:r>
            <a:endParaRPr b="1" sz="40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 txBox="1"/>
          <p:nvPr/>
        </p:nvSpPr>
        <p:spPr>
          <a:xfrm>
            <a:off x="611560" y="2809942"/>
            <a:ext cx="7772400" cy="54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Liberación final del proceso de Estadía.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662930" y="3266753"/>
            <a:ext cx="7772400" cy="30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1" i="1" lang="es-E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Descargable para el Jefe de Programa Educativo y Docente a través del GESDOC, uso digital e impreso.</a:t>
            </a:r>
            <a:endParaRPr b="1" i="1"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Shape 376"/>
          <p:cNvSpPr txBox="1"/>
          <p:nvPr/>
        </p:nvSpPr>
        <p:spPr>
          <a:xfrm>
            <a:off x="467544" y="4077072"/>
            <a:ext cx="813690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❑"/>
            </a:pPr>
            <a:r>
              <a:rPr b="1" lang="es-ES" sz="20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NOTA</a:t>
            </a:r>
            <a:r>
              <a:rPr b="1" lang="es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Este formato estará listo para su descarga siempre y cuando hayas realizado la encuesta de evaluación docente en tiempo y forma.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❑"/>
            </a:pPr>
            <a:r>
              <a:rPr b="1" lang="es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Pon atención a la fecha límite de liberación marcada en el formato.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idx="1" type="body"/>
          </p:nvPr>
        </p:nvSpPr>
        <p:spPr>
          <a:xfrm>
            <a:off x="467544" y="1700808"/>
            <a:ext cx="8075240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s-ES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 la posibilidad de cambiar proyecto de Estadía, siempre y cuando se cumplan las siguientes condiciones: </a:t>
            </a:r>
            <a:endParaRPr/>
          </a:p>
          <a:p>
            <a:pPr indent="-190182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5"/>
              <a:buFont typeface="Arial"/>
              <a:buNone/>
            </a:pPr>
            <a:r>
              <a:t/>
            </a:r>
            <a:endParaRPr b="1" i="0" sz="240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5"/>
              <a:buFont typeface="Noto Sans Symbols"/>
              <a:buChar char="❑"/>
            </a:pPr>
            <a:r>
              <a:rPr b="1" i="0" lang="es-ES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la estadía, no cumpla con las características que demanda un proyecto para TSU o por aplicar protocolo de tesis como examen extraordinario en la materia Integradora si eres alumno de Ingeniería.</a:t>
            </a:r>
            <a:endParaRPr/>
          </a:p>
          <a:p>
            <a:pPr indent="-304482" lvl="1" marL="9144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5"/>
              <a:buFont typeface="Noto Sans Symbols"/>
              <a:buNone/>
            </a:pPr>
            <a:r>
              <a:t/>
            </a:r>
            <a:endParaRPr b="1" i="0" sz="240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5"/>
              <a:buFont typeface="Noto Sans Symbols"/>
              <a:buChar char="❑"/>
            </a:pPr>
            <a:r>
              <a:rPr b="1" i="0" lang="es-ES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la empresa manifieste insolvencia para atender o soportar el proyecto.</a:t>
            </a:r>
            <a:endParaRPr/>
          </a:p>
          <a:p>
            <a:pPr indent="-304482" lvl="1" marL="9144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5"/>
              <a:buFont typeface="Noto Sans Symbols"/>
              <a:buNone/>
            </a:pPr>
            <a:r>
              <a:t/>
            </a:r>
            <a:endParaRPr b="1" i="0" sz="240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5"/>
              <a:buFont typeface="Noto Sans Symbols"/>
              <a:buChar char="❑"/>
            </a:pPr>
            <a:r>
              <a:rPr b="1" i="0" lang="es-ES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Alguna causa de fuerza mayor.</a:t>
            </a:r>
            <a:endParaRPr/>
          </a:p>
          <a:p>
            <a:pPr indent="-178435" lvl="0" marL="34290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1187624" y="776898"/>
            <a:ext cx="741682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Cambio de Proyecto de Estadía.</a:t>
            </a:r>
            <a:endParaRPr b="1" sz="40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Shape 38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Shape 3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8873" y="1628800"/>
            <a:ext cx="3455615" cy="345561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Shape 390"/>
          <p:cNvSpPr txBox="1"/>
          <p:nvPr>
            <p:ph idx="1" type="body"/>
          </p:nvPr>
        </p:nvSpPr>
        <p:spPr>
          <a:xfrm>
            <a:off x="215515" y="1268760"/>
            <a:ext cx="5724637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❑"/>
            </a:pPr>
            <a:r>
              <a:rPr b="1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cancelación del proyecto durante el proceso de estadía, se realizará cuando: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Char char="➢"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tienes una petición de cancelación de tu estadía por incumplimiento de los acuerdos con la empresa, deberás dirigir un oficio a tu Jefe de Carrera.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Char char="➢"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la cancelación ocurre durante las dos primeras semanas del cuatrimestre de estadía, se te asignará una nueva estadía en un plazo no mayor a una semana.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Char char="➢"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la cancelación ocurre por faltas a la empresa o institución, problemas actitudinales o de salud, se procederá a la baja temporal, asignando nuevo proyecto en el cuatrimestre posterior.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1403648" y="620688"/>
            <a:ext cx="741682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Nota importante: Cancelaciones.</a:t>
            </a:r>
            <a:endParaRPr b="1" sz="40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Shape 39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/>
        </p:nvSpPr>
        <p:spPr>
          <a:xfrm>
            <a:off x="899592" y="869811"/>
            <a:ext cx="741682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Recomendaciones.</a:t>
            </a:r>
            <a:endParaRPr b="1" sz="48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1043608" y="2923822"/>
            <a:ext cx="1836204" cy="11017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 muy importante que el alumno se ajuste al horario marcado por la empresa (al menos 8 hrs. Diarias o Rol de Turnos o lo que requiera la empresa)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3063432" y="3254339"/>
            <a:ext cx="550861" cy="44068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3797913" y="2923822"/>
            <a:ext cx="1836204" cy="11017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seguimiento semanal del proyecto es primordial para llegar a un buen término de proyecto.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5817737" y="3254339"/>
            <a:ext cx="550861" cy="44068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6552218" y="2923822"/>
            <a:ext cx="1836204" cy="11017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presentación personal dice mucho de cada uno de nosotros, hay que vestir decorosamente y tener buenos hábitos de higiene personal.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Shape 4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2508" y="1822704"/>
            <a:ext cx="2538984" cy="3212592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/>
          <p:nvPr/>
        </p:nvSpPr>
        <p:spPr>
          <a:xfrm>
            <a:off x="755576" y="404664"/>
            <a:ext cx="741682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Recomendaciones.</a:t>
            </a:r>
            <a:endParaRPr b="1" sz="48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-142908" y="1196752"/>
            <a:ext cx="9501222" cy="492922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•"/>
            </a:pPr>
            <a:r>
              <a:rPr b="0" i="0" lang="es-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HONESTIDAD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4300" lvl="1" marL="114300" marR="0" rtl="0" algn="l">
              <a:lnSpc>
                <a:spcPct val="7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•"/>
            </a:pPr>
            <a:r>
              <a:rPr b="0" i="0" lang="es-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RESPONSABILIDAD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4300" lvl="1" marL="114300" marR="0" rtl="0" algn="l">
              <a:lnSpc>
                <a:spcPct val="7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•"/>
            </a:pPr>
            <a:r>
              <a:rPr b="0" i="0" lang="es-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LEALTAD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4300" lvl="1" marL="114300" marR="0" rtl="0" algn="l">
              <a:lnSpc>
                <a:spcPct val="7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•"/>
            </a:pPr>
            <a:r>
              <a:rPr b="0" i="0" lang="es-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TRABAJO EN EQUIPO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4300" lvl="1" marL="114300" marR="0" rtl="0" algn="l">
              <a:lnSpc>
                <a:spcPct val="7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•"/>
            </a:pPr>
            <a:r>
              <a:rPr b="0" i="0" lang="es-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DISCIPLINA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4300" lvl="1" marL="114300" marR="0" rtl="0" algn="l">
              <a:lnSpc>
                <a:spcPct val="7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•"/>
            </a:pPr>
            <a:r>
              <a:rPr b="0" i="0" lang="es-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RESPETO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4300" lvl="1" marL="114300" marR="0" rtl="0" algn="l">
              <a:lnSpc>
                <a:spcPct val="7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•"/>
            </a:pPr>
            <a:r>
              <a:rPr b="0" i="0" lang="es-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JUSTICIA			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4300" lvl="1" marL="114300" marR="0" rtl="0" algn="l">
              <a:lnSpc>
                <a:spcPct val="7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•"/>
            </a:pPr>
            <a:r>
              <a:rPr b="0" i="0" lang="es-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ASERTIVIDAD 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4300" lvl="1" marL="114300" marR="0" rtl="0" algn="l">
              <a:lnSpc>
                <a:spcPct val="7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•"/>
            </a:pPr>
            <a:r>
              <a:rPr b="0" i="0" lang="es-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INTEGRIDAD	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4300" lvl="1" marL="114300" marR="0" rtl="0" algn="l">
              <a:lnSpc>
                <a:spcPct val="7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•"/>
            </a:pPr>
            <a:r>
              <a:rPr b="0" i="0" lang="es-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COMPROMISO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4300" lvl="1" marL="114300" marR="0" rtl="0" algn="l">
              <a:lnSpc>
                <a:spcPct val="7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/>
          <p:nvPr/>
        </p:nvSpPr>
        <p:spPr>
          <a:xfrm rot="-5400000">
            <a:off x="-461718" y="2677808"/>
            <a:ext cx="301031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7200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Valores</a:t>
            </a:r>
            <a:endParaRPr b="1" sz="7200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Shape 4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/>
        </p:nvSpPr>
        <p:spPr>
          <a:xfrm>
            <a:off x="642938" y="1447800"/>
            <a:ext cx="471487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Noto Sans Symbols"/>
              <a:buChar char="❑"/>
            </a:pP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sustraer información ni bienes de la empresa o del personal que ahí labora.</a:t>
            </a:r>
            <a:endParaRPr/>
          </a:p>
          <a:p>
            <a:pPr indent="-457200" lvl="0" marL="457200" marR="0" rtl="0" algn="just">
              <a:lnSpc>
                <a:spcPct val="75000"/>
              </a:lnSpc>
              <a:spcBef>
                <a:spcPts val="130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Noto Sans Symbols"/>
              <a:buChar char="❑"/>
            </a:pP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Manejar con transparencia los recursos asignados.</a:t>
            </a:r>
            <a:endParaRPr/>
          </a:p>
          <a:p>
            <a:pPr indent="-457200" lvl="0" marL="457200" marR="0" rtl="0" algn="just">
              <a:lnSpc>
                <a:spcPct val="75000"/>
              </a:lnSpc>
              <a:spcBef>
                <a:spcPts val="130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Noto Sans Symbols"/>
              <a:buChar char="❑"/>
            </a:pP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Proporcionar siempre información veraz.</a:t>
            </a:r>
            <a:endParaRPr/>
          </a:p>
          <a:p>
            <a:pPr indent="-457200" lvl="0" marL="457200" marR="0" rtl="0" algn="just">
              <a:lnSpc>
                <a:spcPct val="75000"/>
              </a:lnSpc>
              <a:spcBef>
                <a:spcPts val="130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Noto Sans Symbols"/>
              <a:buChar char="❑"/>
            </a:pP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limitar su accionar únicamente a las actividades establecidas.</a:t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st2_2064784-illegal-business-man-focus.jpg" id="420" name="Shape 4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6216" y="1988840"/>
            <a:ext cx="1517998" cy="2280064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Shape 421"/>
          <p:cNvSpPr/>
          <p:nvPr/>
        </p:nvSpPr>
        <p:spPr>
          <a:xfrm>
            <a:off x="1691680" y="494273"/>
            <a:ext cx="366613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Honestidad.</a:t>
            </a:r>
            <a:endParaRPr b="1" sz="40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Shape 4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/>
        </p:nvSpPr>
        <p:spPr>
          <a:xfrm>
            <a:off x="467544" y="1447800"/>
            <a:ext cx="460057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Noto Sans Symbols"/>
              <a:buChar char="❑"/>
            </a:pP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Puntualidad y asistencia siempre</a:t>
            </a:r>
            <a:endParaRPr/>
          </a:p>
          <a:p>
            <a:pPr indent="-457200" lvl="0" marL="457200" marR="0" rtl="0" algn="just">
              <a:lnSpc>
                <a:spcPct val="95000"/>
              </a:lnSpc>
              <a:spcBef>
                <a:spcPts val="130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Noto Sans Symbols"/>
              <a:buChar char="❑"/>
            </a:pP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Cumplimiento en la entrega de resultados en tiempo y forma</a:t>
            </a:r>
            <a:endParaRPr/>
          </a:p>
          <a:p>
            <a:pPr indent="-457200" lvl="0" marL="457200" marR="0" rtl="0" algn="just">
              <a:lnSpc>
                <a:spcPct val="95000"/>
              </a:lnSpc>
              <a:spcBef>
                <a:spcPts val="130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Noto Sans Symbols"/>
              <a:buChar char="❑"/>
            </a:pP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Dedicación al trabajo</a:t>
            </a:r>
            <a:endParaRPr/>
          </a:p>
          <a:p>
            <a:pPr indent="-457200" lvl="0" marL="457200" marR="0" rtl="0" algn="just">
              <a:lnSpc>
                <a:spcPct val="95000"/>
              </a:lnSpc>
              <a:spcBef>
                <a:spcPts val="130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Noto Sans Symbols"/>
              <a:buChar char="❑"/>
            </a:pP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Aceptar los retos de crecimiento y mejora continua.</a:t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stockphoto_918178-business-team-winners.jpg" id="430" name="Shape 4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0450" y="1500188"/>
            <a:ext cx="257492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t2_2834352-solution.jpg" id="431" name="Shape 4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3625" y="3214688"/>
            <a:ext cx="2627313" cy="1970087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Shape 432"/>
          <p:cNvSpPr/>
          <p:nvPr/>
        </p:nvSpPr>
        <p:spPr>
          <a:xfrm>
            <a:off x="1475656" y="620688"/>
            <a:ext cx="38107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Responsabilidad.</a:t>
            </a:r>
            <a:endParaRPr b="1" sz="40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/>
        </p:nvSpPr>
        <p:spPr>
          <a:xfrm>
            <a:off x="685800" y="1447800"/>
            <a:ext cx="460057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40"/>
              <a:buFont typeface="Noto Sans Symbols"/>
              <a:buChar char="❑"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Actuar siempre respetando las políticas y filosofías de la empresa.</a:t>
            </a:r>
            <a:endParaRPr/>
          </a:p>
          <a:p>
            <a:pPr indent="-457200" lvl="0" marL="45720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440"/>
              <a:buFont typeface="Noto Sans Symbols"/>
              <a:buChar char="❑"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Acatar la normatividad de la empresa.</a:t>
            </a:r>
            <a:endParaRPr/>
          </a:p>
          <a:p>
            <a:pPr indent="-457200" lvl="0" marL="45720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440"/>
              <a:buFont typeface="Noto Sans Symbols"/>
              <a:buChar char="❑"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Propiciar un clima organizacional agradable dentro de la empresa.</a:t>
            </a:r>
            <a:endParaRPr/>
          </a:p>
          <a:p>
            <a:pPr indent="-457200" lvl="0" marL="45720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440"/>
              <a:buFont typeface="Noto Sans Symbols"/>
              <a:buChar char="❑"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Respetar a las personas y sus ideales.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0" marL="457200" marR="0" rtl="0" algn="just">
              <a:lnSpc>
                <a:spcPct val="9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st2_4070543-trust.jpg" id="441" name="Shape 4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38" y="1428750"/>
            <a:ext cx="22860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t2_6741261-unite.jpg" id="442" name="Shape 4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7938" y="3500438"/>
            <a:ext cx="2214562" cy="147478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Shape 443"/>
          <p:cNvSpPr/>
          <p:nvPr/>
        </p:nvSpPr>
        <p:spPr>
          <a:xfrm>
            <a:off x="1691680" y="494273"/>
            <a:ext cx="366613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Lealtad.</a:t>
            </a:r>
            <a:endParaRPr b="1" sz="40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Shape 4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/>
        </p:nvSpPr>
        <p:spPr>
          <a:xfrm>
            <a:off x="500063" y="1214438"/>
            <a:ext cx="517207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320"/>
              <a:buFont typeface="Noto Sans Symbols"/>
              <a:buChar char="❑"/>
            </a:pP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Disponibilidad plena para colaborar con otras personas.</a:t>
            </a:r>
            <a:endParaRPr/>
          </a:p>
          <a:p>
            <a:pPr indent="-457200" lvl="0" marL="457200" marR="0" rtl="0" algn="just">
              <a:lnSpc>
                <a:spcPct val="85000"/>
              </a:lnSpc>
              <a:spcBef>
                <a:spcPts val="1100"/>
              </a:spcBef>
              <a:spcAft>
                <a:spcPts val="0"/>
              </a:spcAft>
              <a:buClr>
                <a:srgbClr val="CC0000"/>
              </a:buClr>
              <a:buSzPts val="1320"/>
              <a:buFont typeface="Noto Sans Symbols"/>
              <a:buChar char="❑"/>
            </a:pP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Aportar conocimientos e ideas para el logro de los objetivos.</a:t>
            </a:r>
            <a:endParaRPr/>
          </a:p>
          <a:p>
            <a:pPr indent="-457200" lvl="0" marL="457200" marR="0" rtl="0" algn="just">
              <a:lnSpc>
                <a:spcPct val="85000"/>
              </a:lnSpc>
              <a:spcBef>
                <a:spcPts val="1100"/>
              </a:spcBef>
              <a:spcAft>
                <a:spcPts val="0"/>
              </a:spcAft>
              <a:buClr>
                <a:srgbClr val="CC0000"/>
              </a:buClr>
              <a:buSzPts val="1320"/>
              <a:buFont typeface="Noto Sans Symbols"/>
              <a:buChar char="❑"/>
            </a:pP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Compartir información con todos los involucrados en la solución de problemas.</a:t>
            </a:r>
            <a:endParaRPr/>
          </a:p>
          <a:p>
            <a:pPr indent="-457200" lvl="0" marL="457200" marR="0" rtl="0" algn="just">
              <a:lnSpc>
                <a:spcPct val="85000"/>
              </a:lnSpc>
              <a:spcBef>
                <a:spcPts val="1100"/>
              </a:spcBef>
              <a:spcAft>
                <a:spcPts val="0"/>
              </a:spcAft>
              <a:buClr>
                <a:srgbClr val="CC0000"/>
              </a:buClr>
              <a:buSzPts val="1320"/>
              <a:buFont typeface="Noto Sans Symbols"/>
              <a:buChar char="❑"/>
            </a:pP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Brindar apoyo incondicional cuando sea necesario.</a:t>
            </a:r>
            <a:endParaRPr/>
          </a:p>
          <a:p>
            <a:pPr indent="-457200" lvl="0" marL="457200" marR="0" rtl="0" algn="just">
              <a:lnSpc>
                <a:spcPct val="85000"/>
              </a:lnSpc>
              <a:spcBef>
                <a:spcPts val="1100"/>
              </a:spcBef>
              <a:spcAft>
                <a:spcPts val="0"/>
              </a:spcAft>
              <a:buClr>
                <a:srgbClr val="CC0000"/>
              </a:buClr>
              <a:buSzPts val="1320"/>
              <a:buFont typeface="Noto Sans Symbols"/>
              <a:buChar char="❑"/>
            </a:pP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tener miedo a solicitar apoyo o información para solucionar un problema.</a:t>
            </a:r>
            <a:endParaRPr/>
          </a:p>
          <a:p>
            <a:pPr indent="-457200" lvl="0" marL="457200" marR="0" rtl="0" algn="just">
              <a:lnSpc>
                <a:spcPct val="85000"/>
              </a:lnSpc>
              <a:spcBef>
                <a:spcPts val="1100"/>
              </a:spcBef>
              <a:spcAft>
                <a:spcPts val="0"/>
              </a:spcAft>
              <a:buClr>
                <a:srgbClr val="CC0000"/>
              </a:buClr>
              <a:buSzPts val="1320"/>
              <a:buFont typeface="Noto Sans Symbols"/>
              <a:buChar char="❑"/>
            </a:pP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propiciar diferencias entre los integrantes del equipo.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:\RESPALDO ENE 2009 LAP HP\MIS DOCS\Mis imágenes\ist2_5524302-the-big-idea-xxl.jpg" id="452" name="Shape 4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9313" y="1590675"/>
            <a:ext cx="2701925" cy="19097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RESPALDO ENE 2009 LAP HP\MIS DOCS\Mis imágenes\ist2_5005668-human-network.jpg" id="453" name="Shape 4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9313" y="4000500"/>
            <a:ext cx="2757487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Shape 454"/>
          <p:cNvSpPr/>
          <p:nvPr/>
        </p:nvSpPr>
        <p:spPr>
          <a:xfrm rot="-5400000">
            <a:off x="-2762249" y="3352800"/>
            <a:ext cx="603885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La impresión de este documento se considerará como una copia no controlada.</a:t>
            </a: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1475656" y="494273"/>
            <a:ext cx="43924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Trabajo en Equipo</a:t>
            </a:r>
            <a:endParaRPr b="1" sz="40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4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2335321" y="1013827"/>
            <a:ext cx="50801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¿Qué es la Estadía?</a:t>
            </a:r>
            <a:endParaRPr b="1" sz="48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Shape 1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1624" y="1772816"/>
            <a:ext cx="5266680" cy="351112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/>
        </p:nvSpPr>
        <p:spPr>
          <a:xfrm>
            <a:off x="899592" y="620688"/>
            <a:ext cx="82809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Presentación del Reporte de Estadía</a:t>
            </a:r>
            <a:endParaRPr b="1" sz="36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490618" y="1385243"/>
            <a:ext cx="8104385" cy="459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80"/>
              <a:buFont typeface="Noto Sans Symbols"/>
              <a:buChar char="❑"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 del Reporte.</a:t>
            </a:r>
            <a:endParaRPr/>
          </a:p>
          <a:p>
            <a:pPr indent="-530225" lvl="0" marL="530225" marR="0" rtl="0" algn="just">
              <a:spcBef>
                <a:spcPts val="140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Noto Sans Symbols"/>
              <a:buChar char="❑"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trabajo deberá presentarse en forma digital en formato PDF. Si la empresa lo requiere de manera adicional impresa, deberá ser en hoja tamaño carta.</a:t>
            </a:r>
            <a:endParaRPr/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2913" lvl="0" marL="442913" marR="0" rtl="0" algn="just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Noto Sans Symbols"/>
              <a:buChar char="❑"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márgenes quedarán de la siguiente manera: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Margen superior:   2.5 cm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Margen inferior:    2.5 cm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Margen derecho:   2.5 cm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Margen izquierdo: 3.5 cm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0" marL="45720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40"/>
              <a:buFont typeface="Noto Sans Symbols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0" marL="457200" marR="0" rtl="0" algn="just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440"/>
              <a:buFont typeface="Noto Sans Symbols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/>
        </p:nvSpPr>
        <p:spPr>
          <a:xfrm>
            <a:off x="899592" y="620688"/>
            <a:ext cx="82809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Presentación del Reporte de Estadía</a:t>
            </a:r>
            <a:endParaRPr b="1" sz="36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 txBox="1"/>
          <p:nvPr/>
        </p:nvSpPr>
        <p:spPr>
          <a:xfrm>
            <a:off x="490618" y="1385243"/>
            <a:ext cx="8104385" cy="459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80"/>
              <a:buFont typeface="Noto Sans Symbols"/>
              <a:buChar char="❑"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 del Reporte.</a:t>
            </a:r>
            <a:endParaRPr/>
          </a:p>
          <a:p>
            <a:pPr indent="-442913" lvl="0" marL="442913" marR="0" rtl="0" algn="just">
              <a:spcBef>
                <a:spcPts val="140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Noto Sans Symbols"/>
              <a:buChar char="❑"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interlineado para todo el documento será a doble espacio y el tipo de letra recomendado es Arial para la totalidad del mismo.</a:t>
            </a:r>
            <a:endParaRPr/>
          </a:p>
          <a:p>
            <a:pPr indent="-442913" lvl="0" marL="442913" marR="0" rtl="0" algn="just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Noto Sans Symbols"/>
              <a:buChar char="❑"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Todas las páginas deberán estar numeradas a partir del índice.</a:t>
            </a:r>
            <a:endParaRPr/>
          </a:p>
          <a:p>
            <a:pPr indent="-442913" lvl="0" marL="442913" marR="0" rtl="0" algn="just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Noto Sans Symbols"/>
              <a:buChar char="❑"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tamaño de la letra recomendado es: </a:t>
            </a:r>
            <a:endParaRPr/>
          </a:p>
          <a:p>
            <a:pPr indent="-319088" lvl="0" marL="31908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Texto: 		11 Puntos</a:t>
            </a:r>
            <a:endParaRPr/>
          </a:p>
          <a:p>
            <a:pPr indent="-319088" lvl="0" marL="31908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Subtítulos: 	12 Puntos</a:t>
            </a:r>
            <a:endParaRPr/>
          </a:p>
          <a:p>
            <a:pPr indent="-319088" lvl="0" marL="31908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Títulos:		14 Puntos</a:t>
            </a:r>
            <a:endParaRPr/>
          </a:p>
          <a:p>
            <a:pPr indent="-365760" lvl="0" marL="45720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40"/>
              <a:buFont typeface="Noto Sans Symbols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0" marL="457200" marR="0" rtl="0" algn="just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440"/>
              <a:buFont typeface="Noto Sans Symbols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Shape 4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/>
        </p:nvSpPr>
        <p:spPr>
          <a:xfrm>
            <a:off x="899592" y="620688"/>
            <a:ext cx="82809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Presentación del Reporte de Estadía</a:t>
            </a:r>
            <a:endParaRPr b="1" sz="36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490618" y="1385243"/>
            <a:ext cx="8104385" cy="459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80"/>
              <a:buFont typeface="Noto Sans Symbols"/>
              <a:buChar char="❑"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Contenido mínimo sugerido: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eriod"/>
            </a:pPr>
            <a:r>
              <a:rPr b="1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Portada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eriod"/>
            </a:pPr>
            <a:r>
              <a:rPr b="1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Portadilla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eriod"/>
            </a:pPr>
            <a:r>
              <a:rPr b="1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eriod"/>
            </a:pPr>
            <a:r>
              <a:rPr b="1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Resumen 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eriod"/>
            </a:pPr>
            <a:r>
              <a:rPr b="1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Introducción 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eriod"/>
            </a:pPr>
            <a:r>
              <a:rPr b="1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Antecedentes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eriod"/>
            </a:pPr>
            <a:r>
              <a:rPr b="1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eriod"/>
            </a:pPr>
            <a:r>
              <a:rPr b="1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de estrategias 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eriod"/>
            </a:pPr>
            <a:r>
              <a:rPr b="1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Procedimiento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eriod"/>
            </a:pPr>
            <a:r>
              <a:rPr b="1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Evaluación de resultados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eriod"/>
            </a:pPr>
            <a:r>
              <a:rPr b="1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eriod"/>
            </a:pPr>
            <a:r>
              <a:rPr b="1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Referencias 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eriod"/>
            </a:pPr>
            <a:r>
              <a:rPr b="1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Apéndices o Anexos. </a:t>
            </a:r>
            <a:endParaRPr/>
          </a:p>
          <a:p>
            <a:pPr indent="-365760" lvl="0" marL="45720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40"/>
              <a:buFont typeface="Noto Sans Symbols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5760" lvl="0" marL="457200" marR="0" rtl="0" algn="just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440"/>
              <a:buFont typeface="Noto Sans Symbols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Documents and Settings\UTCV\Mis documentos\GLS\RESPALDO LAP HP ENE 09\Mis imágenes\examen,jpg.png" id="483" name="Shape 4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9943" y="1988840"/>
            <a:ext cx="3251200" cy="32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Shape 48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Shape 491"/>
          <p:cNvGrpSpPr/>
          <p:nvPr/>
        </p:nvGrpSpPr>
        <p:grpSpPr>
          <a:xfrm>
            <a:off x="2065511" y="928692"/>
            <a:ext cx="3730625" cy="5000625"/>
            <a:chOff x="1610" y="663"/>
            <a:chExt cx="2495" cy="3493"/>
          </a:xfrm>
        </p:grpSpPr>
        <p:sp>
          <p:nvSpPr>
            <p:cNvPr id="492" name="Shape 492"/>
            <p:cNvSpPr/>
            <p:nvPr/>
          </p:nvSpPr>
          <p:spPr>
            <a:xfrm>
              <a:off x="1610" y="663"/>
              <a:ext cx="2495" cy="3493"/>
            </a:xfrm>
            <a:prstGeom prst="rect">
              <a:avLst/>
            </a:prstGeom>
            <a:solidFill>
              <a:srgbClr val="FFFFFF"/>
            </a:solidFill>
            <a:ln cap="sq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2003" y="1004"/>
              <a:ext cx="1769" cy="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Logo de Universidad (Tamaño libre)</a:t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1955" y="1231"/>
              <a:ext cx="1769" cy="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Universidad Tecnológica del Centro de Veracruz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(tamaño de letra 20, centrado, negritas)</a:t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955" y="1548"/>
              <a:ext cx="1769" cy="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Programa Educativo de __________________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(tamaño de letra 16, centrado, negritas)</a:t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1955" y="1957"/>
              <a:ext cx="1769" cy="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Reporte que para obtener su título  de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Técnico Superior Universitario en ______________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(tamaño de letra 14, centrado, negritas)</a:t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003" y="2456"/>
              <a:ext cx="1769" cy="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Proyecto de estadía realizado en la empresa …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(tamaño de letra 14, centrado, negritas)</a:t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1955" y="2818"/>
              <a:ext cx="1769" cy="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Nombre del Proyecto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(tamaño de letra 14, centrado, negritas)</a:t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1955" y="3136"/>
              <a:ext cx="1769" cy="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Presenta: __________________________________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(tamaño de letra 14, centrado, negritas)</a:t>
              </a: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4" y="3600"/>
              <a:ext cx="1769" cy="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Lugar y fecha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(tamaño de letra 14, lado inferior derecho de la hoja)</a:t>
              </a:r>
              <a:endParaRPr/>
            </a:p>
          </p:txBody>
        </p:sp>
      </p:grpSp>
      <p:pic>
        <p:nvPicPr>
          <p:cNvPr descr="C:\Documents and Settings\UTCV\Mis documentos\GLS\RESPALDO LAP HP ENE 09\Mis imágenes\examen,jpg.png" id="501" name="Shape 5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8" y="3857625"/>
            <a:ext cx="2500312" cy="2500313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Shape 502"/>
          <p:cNvSpPr txBox="1"/>
          <p:nvPr/>
        </p:nvSpPr>
        <p:spPr>
          <a:xfrm>
            <a:off x="6228184" y="2591533"/>
            <a:ext cx="2232025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portada y carátula del CD te será proporcionada por tu asesor académico con las especificaciones correspondientes.</a:t>
            </a:r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899592" y="620688"/>
            <a:ext cx="82809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Presentación del Reporte de Estadía</a:t>
            </a:r>
            <a:endParaRPr b="1" sz="36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5796136" y="1991196"/>
            <a:ext cx="31483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Portada</a:t>
            </a:r>
            <a:endParaRPr b="1" sz="3600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Shape 50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Shape 512"/>
          <p:cNvGrpSpPr/>
          <p:nvPr/>
        </p:nvGrpSpPr>
        <p:grpSpPr>
          <a:xfrm>
            <a:off x="2051720" y="1354857"/>
            <a:ext cx="3816424" cy="4810447"/>
            <a:chOff x="2555875" y="1125538"/>
            <a:chExt cx="3960813" cy="5545137"/>
          </a:xfrm>
        </p:grpSpPr>
        <p:sp>
          <p:nvSpPr>
            <p:cNvPr id="513" name="Shape 513"/>
            <p:cNvSpPr/>
            <p:nvPr/>
          </p:nvSpPr>
          <p:spPr>
            <a:xfrm>
              <a:off x="2555875" y="1125538"/>
              <a:ext cx="3960813" cy="5545137"/>
            </a:xfrm>
            <a:prstGeom prst="rect">
              <a:avLst/>
            </a:prstGeom>
            <a:solidFill>
              <a:srgbClr val="FFFFFF"/>
            </a:solidFill>
            <a:ln cap="sq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3203575" y="1916113"/>
              <a:ext cx="2808288" cy="2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Logo de Universidad (Tamaño libre)</a:t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3203575" y="2276475"/>
              <a:ext cx="2808288" cy="2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Universidad Tecnológica del Centro de Veracruz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(tamaño de letra 20, centrado, negritas)</a:t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3203575" y="2925763"/>
              <a:ext cx="2808288" cy="2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Programa Educativo de __________________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(tamaño de letra 16, centrado, negritas)</a:t>
              </a: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3203575" y="3717925"/>
              <a:ext cx="2808288" cy="2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Nombre del Asesor Industrial: ______________________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(tamaño de letra 16, centrado, negritas)</a:t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3203575" y="4508500"/>
              <a:ext cx="2808288" cy="2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Nombre del Asesor Académico: ______________________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(tamaño de letra 16, centrado, negritas)</a:t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3203575" y="5373688"/>
              <a:ext cx="2808288" cy="2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Nombre del Alumno: ______________________________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(tamaño de letra 14, centrado, negritas)</a:t>
              </a:r>
              <a:endParaRPr/>
            </a:p>
          </p:txBody>
        </p:sp>
      </p:grpSp>
      <p:pic>
        <p:nvPicPr>
          <p:cNvPr descr="C:\Documents and Settings\UTCV\Mis documentos\GLS\RESPALDO LAP HP ENE 09\Mis imágenes\examen,jpg.png" id="520" name="Shape 5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446" y="3883648"/>
            <a:ext cx="2500312" cy="2500313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Shape 521"/>
          <p:cNvSpPr/>
          <p:nvPr/>
        </p:nvSpPr>
        <p:spPr>
          <a:xfrm>
            <a:off x="899592" y="620688"/>
            <a:ext cx="82809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Presentación del Reporte de Estadía</a:t>
            </a:r>
            <a:endParaRPr b="1" sz="36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5873841" y="2957441"/>
            <a:ext cx="31483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Portadilla</a:t>
            </a:r>
            <a:endParaRPr b="1" sz="3600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Shape 5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4088" y="1231900"/>
            <a:ext cx="3275554" cy="447226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Shape 531"/>
          <p:cNvSpPr/>
          <p:nvPr/>
        </p:nvSpPr>
        <p:spPr>
          <a:xfrm>
            <a:off x="573782" y="1657896"/>
            <a:ext cx="4502274" cy="4219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68313" lvl="1" marL="6334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Noto Sans Symbols"/>
              <a:buChar char="❑"/>
            </a:pPr>
            <a:r>
              <a:rPr b="1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buen desempeño en tu estadía significa una oportunidad de trabajo o un crecimiento profesional que te puede convertir en un Técnico Superior Universitario o Ingeniero/Licenciado exitoso.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899592" y="620688"/>
            <a:ext cx="828092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4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No olvides que:</a:t>
            </a:r>
            <a:endParaRPr b="1" sz="54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Shape 5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UTCV\Mis documentos\GLS\RESPALDO LAP HP ENE 09\Mis imágenes\Imagen19.png" id="538" name="Shape 5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3768" y="1556792"/>
            <a:ext cx="6661537" cy="3717032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Shape 539"/>
          <p:cNvSpPr/>
          <p:nvPr/>
        </p:nvSpPr>
        <p:spPr>
          <a:xfrm>
            <a:off x="369649" y="1844824"/>
            <a:ext cx="5426487" cy="1862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5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DUDAS</a:t>
            </a:r>
            <a:endParaRPr/>
          </a:p>
        </p:txBody>
      </p:sp>
      <p:sp>
        <p:nvSpPr>
          <p:cNvPr id="540" name="Shape 540"/>
          <p:cNvSpPr txBox="1"/>
          <p:nvPr/>
        </p:nvSpPr>
        <p:spPr>
          <a:xfrm>
            <a:off x="538808" y="4653136"/>
            <a:ext cx="3313112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olvides firmar tu asistencia ya que esta inducción es requisito para asignarte estadía.</a:t>
            </a:r>
            <a:endParaRPr/>
          </a:p>
        </p:txBody>
      </p:sp>
      <p:sp>
        <p:nvSpPr>
          <p:cNvPr id="541" name="Shape 5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40"/>
              <a:buFont typeface="Noto Sans Symbols"/>
              <a:buChar char="❑"/>
            </a:pPr>
            <a:r>
              <a:rPr b="1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proyecto que realiza el alumno regular en su último cuatrimestre, en cualquier empresa del sector productivo, en la que aplicará sus conocimientos, habilidades y destrezas adquiridas durante los cuatrimestres previos.</a:t>
            </a:r>
            <a:endParaRPr/>
          </a:p>
          <a:p>
            <a:pPr indent="-251459" lvl="0" marL="342900" marR="0" rtl="0" algn="just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144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1440"/>
              <a:buFont typeface="Noto Sans Symbols"/>
              <a:buChar char="❑"/>
            </a:pPr>
            <a:r>
              <a:rPr b="1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proyecto de Estadía siempre debe generar un beneficio o valor agregado para la empresa, por lo que su impacto debe ser evaluado.</a:t>
            </a:r>
            <a:endParaRPr/>
          </a:p>
          <a:p>
            <a:pPr indent="-251459" lvl="0" marL="342900" marR="0" rtl="0" algn="just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144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1440"/>
              <a:buFont typeface="Noto Sans Symbols"/>
              <a:buChar char="❑"/>
            </a:pPr>
            <a:r>
              <a:rPr b="1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requisito de titulación para TSU y nivel Licenciatura/Ingeniería.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3364959" y="692696"/>
            <a:ext cx="302082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La Estadía es:</a:t>
            </a:r>
            <a:endParaRPr b="1" sz="40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395536" y="2411437"/>
            <a:ext cx="1509713" cy="9779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Planeación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 proceso 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Estadía </a:t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2324349" y="2422550"/>
            <a:ext cx="1844675" cy="9779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Asignación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Proyectos</a:t>
            </a:r>
            <a:endParaRPr/>
          </a:p>
        </p:txBody>
      </p:sp>
      <p:cxnSp>
        <p:nvCxnSpPr>
          <p:cNvPr id="139" name="Shape 139"/>
          <p:cNvCxnSpPr/>
          <p:nvPr/>
        </p:nvCxnSpPr>
        <p:spPr>
          <a:xfrm>
            <a:off x="1905249" y="2916262"/>
            <a:ext cx="425450" cy="0"/>
          </a:xfrm>
          <a:prstGeom prst="straightConnector1">
            <a:avLst/>
          </a:prstGeom>
          <a:noFill/>
          <a:ln cap="flat" cmpd="sng" w="57150">
            <a:solidFill>
              <a:srgbClr val="31859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0" name="Shape 140"/>
          <p:cNvSpPr/>
          <p:nvPr/>
        </p:nvSpPr>
        <p:spPr>
          <a:xfrm>
            <a:off x="4596061" y="2452712"/>
            <a:ext cx="1844675" cy="9779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Ejecución del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Proyecto</a:t>
            </a:r>
            <a:endParaRPr/>
          </a:p>
        </p:txBody>
      </p:sp>
      <p:cxnSp>
        <p:nvCxnSpPr>
          <p:cNvPr id="141" name="Shape 141"/>
          <p:cNvCxnSpPr/>
          <p:nvPr/>
        </p:nvCxnSpPr>
        <p:spPr>
          <a:xfrm>
            <a:off x="4184899" y="2941662"/>
            <a:ext cx="425450" cy="0"/>
          </a:xfrm>
          <a:prstGeom prst="straightConnector1">
            <a:avLst/>
          </a:prstGeom>
          <a:noFill/>
          <a:ln cap="flat" cmpd="sng" w="57150">
            <a:solidFill>
              <a:srgbClr val="31859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2" name="Shape 142"/>
          <p:cNvSpPr/>
          <p:nvPr/>
        </p:nvSpPr>
        <p:spPr>
          <a:xfrm>
            <a:off x="6859836" y="2462237"/>
            <a:ext cx="1844675" cy="9779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Evaluación Parcial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 alumno 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proceso</a:t>
            </a:r>
            <a:endParaRPr/>
          </a:p>
        </p:txBody>
      </p:sp>
      <p:cxnSp>
        <p:nvCxnSpPr>
          <p:cNvPr id="143" name="Shape 143"/>
          <p:cNvCxnSpPr/>
          <p:nvPr/>
        </p:nvCxnSpPr>
        <p:spPr>
          <a:xfrm>
            <a:off x="6470899" y="2951187"/>
            <a:ext cx="425450" cy="0"/>
          </a:xfrm>
          <a:prstGeom prst="straightConnector1">
            <a:avLst/>
          </a:prstGeom>
          <a:noFill/>
          <a:ln cap="flat" cmpd="sng" w="57150">
            <a:solidFill>
              <a:srgbClr val="31859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4" name="Shape 144"/>
          <p:cNvSpPr/>
          <p:nvPr/>
        </p:nvSpPr>
        <p:spPr>
          <a:xfrm>
            <a:off x="6859836" y="3900512"/>
            <a:ext cx="1844675" cy="9779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Evaluación del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 de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Estadía</a:t>
            </a:r>
            <a:endParaRPr/>
          </a:p>
        </p:txBody>
      </p:sp>
      <p:cxnSp>
        <p:nvCxnSpPr>
          <p:cNvPr id="145" name="Shape 145"/>
          <p:cNvCxnSpPr/>
          <p:nvPr/>
        </p:nvCxnSpPr>
        <p:spPr>
          <a:xfrm rot="5400000">
            <a:off x="7575799" y="3667150"/>
            <a:ext cx="425450" cy="0"/>
          </a:xfrm>
          <a:prstGeom prst="straightConnector1">
            <a:avLst/>
          </a:prstGeom>
          <a:noFill/>
          <a:ln cap="flat" cmpd="sng" w="57150">
            <a:solidFill>
              <a:srgbClr val="31859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6" name="Shape 146"/>
          <p:cNvSpPr/>
          <p:nvPr/>
        </p:nvSpPr>
        <p:spPr>
          <a:xfrm>
            <a:off x="508249" y="1628800"/>
            <a:ext cx="2365375" cy="3937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Oferta de Estadías</a:t>
            </a:r>
            <a:endParaRPr/>
          </a:p>
        </p:txBody>
      </p:sp>
      <p:cxnSp>
        <p:nvCxnSpPr>
          <p:cNvPr id="147" name="Shape 147"/>
          <p:cNvCxnSpPr/>
          <p:nvPr/>
        </p:nvCxnSpPr>
        <p:spPr>
          <a:xfrm rot="5400000">
            <a:off x="786061" y="2246338"/>
            <a:ext cx="409575" cy="0"/>
          </a:xfrm>
          <a:prstGeom prst="straightConnector1">
            <a:avLst/>
          </a:prstGeom>
          <a:noFill/>
          <a:ln cap="flat" cmpd="sng" w="57150">
            <a:solidFill>
              <a:srgbClr val="31859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8" name="Shape 148"/>
          <p:cNvSpPr/>
          <p:nvPr/>
        </p:nvSpPr>
        <p:spPr>
          <a:xfrm>
            <a:off x="2268786" y="3790975"/>
            <a:ext cx="1860550" cy="94615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Inducción a la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Estadía </a:t>
            </a:r>
            <a:endParaRPr/>
          </a:p>
        </p:txBody>
      </p:sp>
      <p:cxnSp>
        <p:nvCxnSpPr>
          <p:cNvPr id="149" name="Shape 149"/>
          <p:cNvCxnSpPr/>
          <p:nvPr/>
        </p:nvCxnSpPr>
        <p:spPr>
          <a:xfrm rot="-5400000">
            <a:off x="2992686" y="3598888"/>
            <a:ext cx="409575" cy="0"/>
          </a:xfrm>
          <a:prstGeom prst="straightConnector1">
            <a:avLst/>
          </a:prstGeom>
          <a:noFill/>
          <a:ln cap="flat" cmpd="sng" w="57150">
            <a:solidFill>
              <a:srgbClr val="31859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0" name="Shape 150"/>
          <p:cNvSpPr/>
          <p:nvPr/>
        </p:nvSpPr>
        <p:spPr>
          <a:xfrm>
            <a:off x="6556624" y="5272112"/>
            <a:ext cx="2365375" cy="3937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Proceso Titulación </a:t>
            </a:r>
            <a:endParaRPr/>
          </a:p>
        </p:txBody>
      </p:sp>
      <p:cxnSp>
        <p:nvCxnSpPr>
          <p:cNvPr id="151" name="Shape 151"/>
          <p:cNvCxnSpPr/>
          <p:nvPr/>
        </p:nvCxnSpPr>
        <p:spPr>
          <a:xfrm rot="-5400000">
            <a:off x="7564686" y="5080025"/>
            <a:ext cx="409575" cy="0"/>
          </a:xfrm>
          <a:prstGeom prst="straightConnector1">
            <a:avLst/>
          </a:prstGeom>
          <a:noFill/>
          <a:ln cap="flat" cmpd="sng" w="57150">
            <a:solidFill>
              <a:srgbClr val="31859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2" name="Shape 152"/>
          <p:cNvCxnSpPr/>
          <p:nvPr/>
        </p:nvCxnSpPr>
        <p:spPr>
          <a:xfrm flipH="1" rot="10800000">
            <a:off x="1150391" y="4246586"/>
            <a:ext cx="1078707" cy="17463"/>
          </a:xfrm>
          <a:prstGeom prst="straightConnector1">
            <a:avLst/>
          </a:prstGeom>
          <a:noFill/>
          <a:ln cap="flat" cmpd="sng" w="57150">
            <a:solidFill>
              <a:srgbClr val="31859B"/>
            </a:solidFill>
            <a:prstDash val="dash"/>
            <a:round/>
            <a:headEnd len="med" w="med" type="triangle"/>
            <a:tailEnd len="sm" w="sm" type="none"/>
          </a:ln>
        </p:spPr>
      </p:cxnSp>
      <p:cxnSp>
        <p:nvCxnSpPr>
          <p:cNvPr id="153" name="Shape 153"/>
          <p:cNvCxnSpPr/>
          <p:nvPr/>
        </p:nvCxnSpPr>
        <p:spPr>
          <a:xfrm rot="-5400000">
            <a:off x="662236" y="3659213"/>
            <a:ext cx="409575" cy="0"/>
          </a:xfrm>
          <a:prstGeom prst="straightConnector1">
            <a:avLst/>
          </a:prstGeom>
          <a:noFill/>
          <a:ln cap="flat" cmpd="sng" w="57150">
            <a:solidFill>
              <a:srgbClr val="31859B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54" name="Shape 154"/>
          <p:cNvSpPr/>
          <p:nvPr/>
        </p:nvSpPr>
        <p:spPr>
          <a:xfrm>
            <a:off x="508249" y="3886225"/>
            <a:ext cx="636587" cy="614362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Nivel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5A</a:t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2591932" y="692696"/>
            <a:ext cx="456689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Proyectos de Estadía</a:t>
            </a:r>
            <a:endParaRPr b="1" sz="40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4001584" y="1260049"/>
            <a:ext cx="174759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PCDAC02</a:t>
            </a:r>
            <a:endParaRPr b="1" sz="32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55" y="1700808"/>
            <a:ext cx="3094038" cy="381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/>
          <p:nvPr/>
        </p:nvSpPr>
        <p:spPr>
          <a:xfrm>
            <a:off x="1440697" y="776898"/>
            <a:ext cx="75237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Planeación del Proceso de Estadía:</a:t>
            </a:r>
            <a:endParaRPr b="1" sz="40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2843809" y="1600200"/>
            <a:ext cx="584299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b="1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Recibir la inducción a tu estadía, asegúrate de firmar tu asistencia.</a:t>
            </a:r>
            <a:endParaRPr/>
          </a:p>
          <a:p>
            <a:pPr indent="-45720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b="1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Conseguir tu estadía, con fecha límite hasta el término del segundo mes del cuatrimestre previo a la estadía.</a:t>
            </a:r>
            <a:endParaRPr/>
          </a:p>
          <a:p>
            <a:pPr indent="-45720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b="1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eres alumno de ingeniería consigue tu estadía antes de la primera evaluación parcial y  prepara tu protocolo de investigación.</a:t>
            </a:r>
            <a:endParaRPr/>
          </a:p>
          <a:p>
            <a:pPr indent="-45720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b="1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Confirmar tu alta y vigencia ante el seguro social.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4" type="body"/>
          </p:nvPr>
        </p:nvSpPr>
        <p:spPr>
          <a:xfrm>
            <a:off x="3635896" y="1781968"/>
            <a:ext cx="505090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b="1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una fase decisiva en el proceso de selección del aspirante a la Estadía, y de ella dependerá nuestra entrada en la empresa. 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b="1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acudir a la entrevista es conveniente tomar en cuenta los siguientes aspectos:</a:t>
            </a:r>
            <a:endParaRPr/>
          </a:p>
          <a:p>
            <a:pPr indent="-3048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3059832" y="692696"/>
            <a:ext cx="30318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La Entrevista.</a:t>
            </a:r>
            <a:endParaRPr b="1" sz="40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2132856"/>
            <a:ext cx="3456385" cy="230425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3036844" y="857232"/>
            <a:ext cx="6143668" cy="528638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Char char="•"/>
            </a:pPr>
            <a:r>
              <a:rPr b="0" i="0" lang="es-E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Aspectos muy importantes: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0" i="0" lang="es-E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Puntualidad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0" i="0" lang="es-E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Vestimenta.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0" i="0" lang="es-E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comunicación verbal y no verbal.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0" i="0" lang="es-E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Tus puntos fuertes y débiles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0" i="0" lang="es-E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resumen mental de tu curriculum.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s-E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olvidar tu formato FODVI</a:t>
            </a: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s-E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3059832" y="692696"/>
            <a:ext cx="30318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La Entrevista.</a:t>
            </a:r>
            <a:endParaRPr b="1" sz="4000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07" y="2348880"/>
            <a:ext cx="3348373" cy="223224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DODAC01-F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