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  <p:sldMasterId id="2147483659" r:id="rId2"/>
  </p:sldMasterIdLst>
  <p:notesMasterIdLst>
    <p:notesMasterId r:id="rId13"/>
  </p:notesMasterIdLst>
  <p:handoutMasterIdLst>
    <p:handoutMasterId r:id="rId14"/>
  </p:handoutMasterIdLst>
  <p:sldIdLst>
    <p:sldId id="256" r:id="rId3"/>
    <p:sldId id="257" r:id="rId4"/>
    <p:sldId id="259" r:id="rId5"/>
    <p:sldId id="261" r:id="rId6"/>
    <p:sldId id="262" r:id="rId7"/>
    <p:sldId id="260" r:id="rId8"/>
    <p:sldId id="264" r:id="rId9"/>
    <p:sldId id="265" r:id="rId10"/>
    <p:sldId id="266" r:id="rId11"/>
    <p:sldId id="267" r:id="rId12"/>
  </p:sldIdLst>
  <p:sldSz cx="12192000" cy="6858000"/>
  <p:notesSz cx="7104063" cy="10234613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14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58C5"/>
    <a:srgbClr val="B2B2B2"/>
    <a:srgbClr val="202020"/>
    <a:srgbClr val="323232"/>
    <a:srgbClr val="CC3300"/>
    <a:srgbClr val="CC0000"/>
    <a:srgbClr val="FF3300"/>
    <a:srgbClr val="990000"/>
    <a:srgbClr val="FF8D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1099" y="216"/>
      </p:cViewPr>
      <p:guideLst>
        <p:guide orient="horz" pos="2214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</a:p>
        </p:txBody>
      </p:sp>
    </p:spTree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827" y="120015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en-US" altLang="en-US" smtClean="0"/>
              <a:t>9/22/2025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Real-Time Time-Optimal Spacecraft Attitude Control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</p:spTree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0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51827" y="120015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1">
              <a:rPr lang="en-US" altLang="en-US" smtClean="0"/>
              <a:t>9/22/2025</a:t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 dirty="0"/>
              <a:t>Real-Time Time-Optimal Spacecraft Attitude Control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Real-Time Time-Optimal Spacecraft Attitude Control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0065C1">
                  <a:alpha val="100000"/>
                </a:srgbClr>
              </a:clrFrom>
              <a:clrTo>
                <a:srgbClr val="0065C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77500" y="0"/>
            <a:ext cx="1714500" cy="171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rcRect t="17400" b="13059"/>
          <a:stretch>
            <a:fillRect/>
          </a:stretch>
        </p:blipFill>
        <p:spPr>
          <a:xfrm>
            <a:off x="288925" y="365125"/>
            <a:ext cx="1054100" cy="73279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943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r>
              <a:rPr lang="de-DE" altLang="zh-CN"/>
              <a:t>Real-Time Time-Optimal Spacecraft Attitude Control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58C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2">
            <a:clrChange>
              <a:clrFrom>
                <a:srgbClr val="0065C1">
                  <a:alpha val="100000"/>
                </a:srgbClr>
              </a:clrFrom>
              <a:clrTo>
                <a:srgbClr val="0065C1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477500" y="0"/>
            <a:ext cx="1714500" cy="17145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 userDrawn="1"/>
        </p:nvPicPr>
        <p:blipFill>
          <a:blip r:embed="rId13"/>
          <a:srcRect t="17400" b="13059"/>
          <a:stretch>
            <a:fillRect/>
          </a:stretch>
        </p:blipFill>
        <p:spPr>
          <a:xfrm>
            <a:off x="288925" y="365125"/>
            <a:ext cx="1054100" cy="732790"/>
          </a:xfrm>
          <a:prstGeom prst="rect">
            <a:avLst/>
          </a:prstGeom>
        </p:spPr>
      </p:pic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19431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</a:p>
          <a:p>
            <a:pPr lvl="1"/>
            <a:r>
              <a:rPr lang="zh-CN" altLang="en-US" dirty="0"/>
              <a:t>Second level</a:t>
            </a:r>
          </a:p>
          <a:p>
            <a:pPr lvl="2"/>
            <a:r>
              <a:rPr lang="zh-CN" altLang="en-US" dirty="0"/>
              <a:t>Third level</a:t>
            </a:r>
          </a:p>
          <a:p>
            <a:pPr lvl="3"/>
            <a:r>
              <a:rPr lang="zh-CN" altLang="en-US" dirty="0"/>
              <a:t>Fourth level</a:t>
            </a:r>
          </a:p>
          <a:p>
            <a:pPr lvl="4"/>
            <a:r>
              <a:rPr lang="zh-CN" altLang="en-US" dirty="0"/>
              <a:t>Fifth level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 charset="0"/>
              </a:defRPr>
            </a:lvl1pPr>
          </a:lstStyle>
          <a:p>
            <a:r>
              <a:rPr lang="de-DE" altLang="zh-CN"/>
              <a:t>Real-Time Time-Optimal Spacecraft Attitude Control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84885" y="1322705"/>
            <a:ext cx="10222230" cy="2186940"/>
          </a:xfrm>
        </p:spPr>
        <p:txBody>
          <a:bodyPr/>
          <a:lstStyle/>
          <a:p>
            <a:r>
              <a:rPr lang="de-DE" altLang="zh-CN" sz="4800" dirty="0">
                <a:latin typeface="Arial Black" panose="020B0A04020102020204" charset="0"/>
                <a:cs typeface="Arial Black" panose="020B0A04020102020204" charset="0"/>
              </a:rPr>
              <a:t>Real-Time Time-Optimal Spacecraft Attitude Control</a:t>
            </a:r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304165" y="5138103"/>
            <a:ext cx="9144000" cy="1655762"/>
          </a:xfrm>
        </p:spPr>
        <p:txBody>
          <a:bodyPr/>
          <a:lstStyle/>
          <a:p>
            <a:pPr algn="l"/>
            <a:r>
              <a:rPr lang="de-DE" altLang="zh-CN">
                <a:latin typeface="+mn-lt"/>
                <a:cs typeface="+mn-ea"/>
              </a:rPr>
              <a:t>Author: Leonardo Eitner, M.Sc. candidate</a:t>
            </a:r>
          </a:p>
          <a:p>
            <a:pPr algn="l"/>
            <a:r>
              <a:rPr lang="de-DE" altLang="zh-CN">
                <a:latin typeface="+mn-lt"/>
                <a:cs typeface="+mn-ea"/>
              </a:rPr>
              <a:t>Assistant Supervisor: Silvia Busi, PhD candidate</a:t>
            </a:r>
          </a:p>
          <a:p>
            <a:pPr algn="l"/>
            <a:r>
              <a:rPr lang="de-DE" altLang="zh-CN">
                <a:latin typeface="+mn-lt"/>
                <a:cs typeface="+mn-ea"/>
              </a:rPr>
              <a:t>Head Supervisor: Prof. Dr. Marcello Romano</a:t>
            </a:r>
          </a:p>
          <a:p>
            <a:pPr algn="l"/>
            <a:r>
              <a:rPr lang="de-DE" altLang="zh-CN">
                <a:latin typeface="+mn-lt"/>
                <a:cs typeface="+mn-ea"/>
              </a:rPr>
              <a:t>Context: Master’s Thesis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25DCD-7AAE-93A9-2CD8-14695EAFC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BF173D-E5C1-8DCC-A80B-19057340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E5DE4A5A-A1B1-FC6D-8473-4EF11D2A8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10</a:t>
            </a:fld>
            <a:endParaRPr lang="zh-CN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F5F8F18-C831-1CBF-4018-E574F7AE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550A6E7-2ABF-0003-A4D6-6ABF846BD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What‘s Next?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949AB608-BB86-1E36-93FF-EE5C4F28F0FE}"/>
              </a:ext>
            </a:extLst>
          </p:cNvPr>
          <p:cNvSpPr txBox="1"/>
          <p:nvPr/>
        </p:nvSpPr>
        <p:spPr>
          <a:xfrm>
            <a:off x="647700" y="1762125"/>
            <a:ext cx="6860540" cy="16684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GB" altLang="de-DE" dirty="0">
                <a:latin typeface="+mn-ea"/>
                <a:cs typeface="+mn-ea"/>
              </a:rPr>
              <a:t>Implement and test direct collocation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GB" altLang="de-DE" dirty="0">
                <a:latin typeface="+mn-ea"/>
                <a:cs typeface="+mn-ea"/>
              </a:rPr>
              <a:t>Experiment with different solvers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de-DE" dirty="0">
                <a:latin typeface="+mn-ea"/>
                <a:cs typeface="+mn-ea"/>
              </a:rPr>
              <a:t>Create a Monte-Carlo simulation for robustness testing</a:t>
            </a:r>
          </a:p>
        </p:txBody>
      </p:sp>
    </p:spTree>
    <p:extLst>
      <p:ext uri="{BB962C8B-B14F-4D97-AF65-F5344CB8AC3E}">
        <p14:creationId xmlns:p14="http://schemas.microsoft.com/office/powerpoint/2010/main" val="1474374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>
                <a:latin typeface="Arial Black" panose="020B0A04020102020204" charset="0"/>
                <a:cs typeface="Arial Black" panose="020B0A04020102020204" charset="0"/>
              </a:rPr>
              <a:t>Objectives</a:t>
            </a:r>
          </a:p>
        </p:txBody>
      </p:sp>
      <p:sp>
        <p:nvSpPr>
          <p:cNvPr id="6" name="Oval 5"/>
          <p:cNvSpPr/>
          <p:nvPr/>
        </p:nvSpPr>
        <p:spPr>
          <a:xfrm>
            <a:off x="3109595" y="209169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 sz="2000" b="1">
                <a:solidFill>
                  <a:srgbClr val="000000"/>
                </a:solidFill>
                <a:cs typeface="+mn-lt"/>
              </a:rPr>
              <a:t>1</a:t>
            </a:r>
            <a:r>
              <a:rPr lang="de-DE" altLang="en-US" sz="2000" b="1" baseline="50000">
                <a:solidFill>
                  <a:srgbClr val="000000"/>
                </a:solidFill>
                <a:uFillTx/>
                <a:cs typeface="+mn-lt"/>
              </a:rPr>
              <a:t>st</a:t>
            </a:r>
          </a:p>
        </p:txBody>
      </p:sp>
      <p:sp>
        <p:nvSpPr>
          <p:cNvPr id="7" name="Oval 6"/>
          <p:cNvSpPr/>
          <p:nvPr/>
        </p:nvSpPr>
        <p:spPr>
          <a:xfrm>
            <a:off x="8279765" y="209169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altLang="en-US" sz="2000" b="1" dirty="0">
                <a:solidFill>
                  <a:srgbClr val="000000"/>
                </a:solidFill>
                <a:cs typeface="+mn-lt"/>
              </a:rPr>
              <a:t>2</a:t>
            </a:r>
            <a:r>
              <a:rPr lang="de-DE" altLang="en-US" sz="2000" b="1" baseline="50000" dirty="0">
                <a:solidFill>
                  <a:srgbClr val="000000"/>
                </a:solidFill>
                <a:uFillTx/>
                <a:cs typeface="+mn-lt"/>
              </a:rPr>
              <a:t>nd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2089150" y="269938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>
                <a:cs typeface="+mn-lt"/>
              </a:rPr>
              <a:t>Compute the time-optimal trajectory for any attitude maneuver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259320" y="269938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>
                <a:latin typeface="Calibri" charset="0"/>
              </a:rPr>
              <a:t>Robustly obtain solutions in less than 1 second</a:t>
            </a:r>
          </a:p>
        </p:txBody>
      </p:sp>
      <p:sp>
        <p:nvSpPr>
          <p:cNvPr id="8" name="!!Down Arrow 7"/>
          <p:cNvSpPr/>
          <p:nvPr/>
        </p:nvSpPr>
        <p:spPr>
          <a:xfrm>
            <a:off x="3332480" y="427037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902143" y="5315585"/>
            <a:ext cx="31578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en-US" sz="2000" b="1" i="1">
                <a:latin typeface="Calibri" charset="0"/>
              </a:rPr>
              <a:t>min(maneuver_duration)</a:t>
            </a:r>
          </a:p>
        </p:txBody>
      </p:sp>
      <p:sp>
        <p:nvSpPr>
          <p:cNvPr id="10" name="Down Arrow 9"/>
          <p:cNvSpPr/>
          <p:nvPr/>
        </p:nvSpPr>
        <p:spPr>
          <a:xfrm>
            <a:off x="8502650" y="427037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7146291" y="5315585"/>
            <a:ext cx="300990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en-US" sz="2000" b="1" i="1">
                <a:latin typeface="Calibri" charset="0"/>
              </a:rPr>
              <a:t>computation_time &lt; 1 </a:t>
            </a:r>
            <a:r>
              <a:rPr lang="de-DE" altLang="en-US" sz="2000" b="1">
                <a:latin typeface="Calibri" charset="0"/>
              </a:rPr>
              <a:t>s</a:t>
            </a: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2</a:t>
            </a:fld>
            <a:endParaRPr lang="zh-CN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>
                <a:latin typeface="Arial Black" panose="020B0A04020102020204" charset="0"/>
                <a:cs typeface="Arial Black" panose="020B0A04020102020204" charset="0"/>
              </a:rPr>
              <a:t>Methodology</a:t>
            </a:r>
          </a:p>
        </p:txBody>
      </p:sp>
      <p:sp>
        <p:nvSpPr>
          <p:cNvPr id="6" name="Oval 5"/>
          <p:cNvSpPr/>
          <p:nvPr/>
        </p:nvSpPr>
        <p:spPr>
          <a:xfrm>
            <a:off x="9732010" y="192278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 sz="2000" b="1">
                <a:solidFill>
                  <a:srgbClr val="000000"/>
                </a:solidFill>
                <a:cs typeface="+mn-lt"/>
              </a:rPr>
              <a:t>1</a:t>
            </a:r>
            <a:r>
              <a:rPr lang="de-DE" altLang="en-US" sz="2000" b="1" baseline="50000">
                <a:solidFill>
                  <a:srgbClr val="000000"/>
                </a:solidFill>
                <a:uFillTx/>
                <a:cs typeface="+mn-lt"/>
              </a:rPr>
              <a:t>st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711565" y="253047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>
                <a:cs typeface="+mn-lt"/>
              </a:rPr>
              <a:t>Compute the time-optimal trajectory for any attitude maneuver</a:t>
            </a:r>
          </a:p>
        </p:txBody>
      </p:sp>
      <p:sp>
        <p:nvSpPr>
          <p:cNvPr id="8" name="!!Down Arrow 7"/>
          <p:cNvSpPr/>
          <p:nvPr/>
        </p:nvSpPr>
        <p:spPr>
          <a:xfrm>
            <a:off x="9954895" y="410146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524558" y="5146675"/>
            <a:ext cx="3157855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en-US" sz="2000" b="1" i="1">
                <a:latin typeface="Calibri" charset="0"/>
              </a:rPr>
              <a:t>min(maneuver_duration)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3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 Box 16"/>
              <p:cNvSpPr txBox="1"/>
              <p:nvPr/>
            </p:nvSpPr>
            <p:spPr>
              <a:xfrm>
                <a:off x="647700" y="1762125"/>
                <a:ext cx="6860540" cy="26784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90000"/>
                  </a:lnSpc>
                  <a:buAutoNum type="arabicPeriod"/>
                </a:pPr>
                <a:r>
                  <a:rPr lang="de-DE" altLang="en-US">
                    <a:latin typeface="+mn-ea"/>
                    <a:cs typeface="+mn-ea"/>
                  </a:rPr>
                  <a:t>Define system dynamics </a:t>
                </a:r>
                <a:r>
                  <a:rPr lang="de-DE" altLang="en-US" sz="3200">
                    <a:latin typeface="Andale Mono" panose="020B0509000000000004" charset="0"/>
                    <a:cs typeface="Andale Mono" panose="020B0509000000000004" charset="0"/>
                  </a:rPr>
                  <a:t>→</a:t>
                </a:r>
                <a:r>
                  <a:rPr lang="de-DE" altLang="en-US" sz="3200">
                    <a:latin typeface="+mn-ea"/>
                    <a:cs typeface="+mn-ea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de-DE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acc>
                          <m:accPr>
                            <m:chr m:val="̇"/>
                            <m:ctrlPr>
                              <a:rPr lang="en-US" altLang="de-DE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accPr>
                          <m:e>
                            <m:eqArr>
                              <m:eqArrPr>
                                <m:ctrlPr>
                                  <a:rPr lang="en-US" altLang="de-DE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de-DE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𝑞</m:t>
                                </m:r>
                              </m:e>
                              <m:e>
                                <m:r>
                                  <a:rPr lang="en-US" altLang="de-DE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𝐼</m:t>
                                </m:r>
                                <m:acc>
                                  <m:accPr>
                                    <m:chr m:val="̇"/>
                                    <m:ctrlPr>
                                      <a:rPr lang="en-US" altLang="de-DE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de-DE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𝜔</m:t>
                                    </m:r>
                                  </m:e>
                                </m:acc>
                              </m:e>
                            </m:eqArr>
                          </m:e>
                        </m:acc>
                      </m:e>
                    </m:d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de-DE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de-DE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</m:ctrlPr>
                          </m:eqArrPr>
                          <m:e>
                            <m:box>
                              <m:boxPr>
                                <m:noBreak m:val="on"/>
                                <m:ctrlPr>
                                  <a:rPr lang="en-US" altLang="de-DE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</m:ctrlPr>
                              </m:boxPr>
                              <m:e>
                                <m:argPr>
                                  <m:argSz m:val="-1"/>
                                </m:argPr>
                                <m:f>
                                  <m:fPr>
                                    <m:ctrlPr>
                                      <a:rPr lang="en-US" altLang="de-DE" i="1">
                                        <a:latin typeface="Cambria Math" panose="02040503050406030204" pitchFamily="18" charset="0"/>
                                        <a:cs typeface="DejaVu Math TeX Gyre" panose="02000503000000000000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de-DE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de-DE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  <m:t>2</m:t>
                                    </m:r>
                                  </m:den>
                                </m:f>
                                <m:r>
                                  <a:rPr lang="en-US" altLang="de-DE" i="1">
                                    <a:latin typeface="Cambria Math" panose="02040503050406030204" pitchFamily="18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 </m:t>
                                </m:r>
                                <m:r>
                                  <a:rPr lang="en-US" altLang="de-DE" i="1">
                                    <a:latin typeface="Cambria Math" panose="02040503050406030204" pitchFamily="18" charset="0"/>
                                    <a:cs typeface="DejaVu Math TeX Gyre" panose="02000503000000000000" charset="0"/>
                                  </a:rPr>
                                  <m:t>𝑞</m:t>
                                </m:r>
                                <m:r>
                                  <a:rPr lang="en-US" altLang="de-DE" i="1">
                                    <a:latin typeface="Cambria Math" panose="02040503050406030204" pitchFamily="18" charset="0"/>
                                    <a:ea typeface="MS Mincho" charset="0"/>
                                    <a:cs typeface="DejaVu Math TeX Gyre" panose="02000503000000000000" charset="0"/>
                                  </a:rPr>
                                  <m:t> ⊗ 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de-DE" i="1">
                                        <a:latin typeface="Cambria Math" panose="02040503050406030204" pitchFamily="18" charset="0"/>
                                        <a:ea typeface="MS Mincho" charset="0"/>
                                        <a:cs typeface="DejaVu Math TeX Gyre" panose="02000503000000000000" charset="0"/>
                                      </a:rPr>
                                    </m:ctrlPr>
                                  </m:dPr>
                                  <m:e>
                                    <m:eqArr>
                                      <m:eqArrPr>
                                        <m:ctrlPr>
                                          <a:rPr lang="en-US" altLang="de-DE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DejaVu Math TeX Gyre" panose="02000503000000000000" charset="0"/>
                                          </a:rPr>
                                        </m:ctrlPr>
                                      </m:eqArrPr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DejaVu Math TeX Gyre" panose="02000503000000000000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r>
                                          <a:rPr lang="en-US" altLang="de-DE" i="1">
                                            <a:latin typeface="Cambria Math" panose="02040503050406030204" pitchFamily="18" charset="0"/>
                                            <a:ea typeface="MS Mincho" charset="0"/>
                                            <a:cs typeface="DejaVu Math TeX Gyre" panose="02000503000000000000" charset="0"/>
                                          </a:rPr>
                                          <m:t>𝜔</m:t>
                                        </m:r>
                                      </m:e>
                                    </m:eqArr>
                                  </m:e>
                                </m:d>
                              </m:e>
                            </m:box>
                          </m:e>
                          <m:e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𝜏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cs typeface="DejaVu Math TeX Gyre" panose="02000503000000000000" charset="0"/>
                              </a:rPr>
                              <m:t>−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𝜔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×(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𝐼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𝜔</m:t>
                            </m:r>
                            <m:r>
                              <a:rPr lang="en-US" altLang="de-DE" i="1">
                                <a:latin typeface="Cambria Math" panose="02040503050406030204" pitchFamily="18" charset="0"/>
                                <a:ea typeface="MS Mincho" charset="0"/>
                                <a:cs typeface="DejaVu Math TeX Gyre" panose="02000503000000000000" charset="0"/>
                              </a:rPr>
                              <m:t>) </m:t>
                            </m:r>
                          </m:e>
                        </m:eqArr>
                      </m:e>
                    </m:d>
                    <m:r>
                      <a:rPr lang="en-US" altLang="de-DE" i="1"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 </m:t>
                    </m:r>
                  </m:oMath>
                </a14:m>
                <a:endParaRPr lang="de-DE" altLang="en-US">
                  <a:latin typeface="+mn-ea"/>
                  <a:cs typeface="+mn-ea"/>
                </a:endParaRPr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de-DE" altLang="en-US">
                    <a:latin typeface="+mn-ea"/>
                    <a:cs typeface="+mn-ea"/>
                  </a:rPr>
                  <a:t>Construct Optimal Control Problem (OCP):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altLang="en-US">
                    <a:latin typeface="+mn-ea"/>
                    <a:cs typeface="+mn-ea"/>
                    <a:sym typeface="+mn-ea"/>
                  </a:rPr>
                  <a:t>Define objective/cost function →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𝐽</m:t>
                    </m:r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=</m:t>
                    </m:r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𝑇</m:t>
                    </m:r>
                  </m:oMath>
                </a14:m>
                <a:r>
                  <a:rPr lang="de-DE" altLang="en-US">
                    <a:latin typeface="+mn-ea"/>
                    <a:cs typeface="+mn-ea"/>
                    <a:sym typeface="+mn-ea"/>
                  </a:rPr>
                  <a:t> </a:t>
                </a:r>
              </a:p>
              <a:p>
                <a:pPr marL="800100" lvl="1" indent="-34290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de-DE" altLang="en-US">
                    <a:latin typeface="+mn-ea"/>
                    <a:cs typeface="+mn-ea"/>
                    <a:sym typeface="+mn-ea"/>
                  </a:rPr>
                  <a:t>Define constraints → </a:t>
                </a:r>
                <a14:m>
                  <m:oMath xmlns:m="http://schemas.openxmlformats.org/officeDocument/2006/math"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||</m:t>
                    </m:r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𝑞</m:t>
                    </m:r>
                    <m:r>
                      <a:rPr lang="en-US" altLang="de-DE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||=1</m:t>
                    </m:r>
                  </m:oMath>
                </a14:m>
                <a:r>
                  <a:rPr lang="de-DE" altLang="en-US">
                    <a:latin typeface="+mn-ea"/>
                    <a:cs typeface="+mn-ea"/>
                    <a:sym typeface="+mn-ea"/>
                  </a:rPr>
                  <a:t> </a:t>
                </a:r>
                <a:endParaRPr lang="de-DE" altLang="en-US">
                  <a:latin typeface="+mn-ea"/>
                  <a:cs typeface="+mn-ea"/>
                </a:endParaRPr>
              </a:p>
              <a:p>
                <a:pPr marL="342900" indent="-342900">
                  <a:lnSpc>
                    <a:spcPct val="200000"/>
                  </a:lnSpc>
                  <a:buAutoNum type="arabicPeriod"/>
                </a:pPr>
                <a:r>
                  <a:rPr lang="de-DE" altLang="en-US">
                    <a:latin typeface="+mn-ea"/>
                    <a:cs typeface="+mn-ea"/>
                  </a:rPr>
                  <a:t>Choose OCP solver architecture</a:t>
                </a:r>
              </a:p>
            </p:txBody>
          </p:sp>
        </mc:Choice>
        <mc:Fallback xmlns="">
          <p:sp>
            <p:nvSpPr>
              <p:cNvPr id="17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7700" y="1762125"/>
                <a:ext cx="6860540" cy="26784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 Box 17"/>
              <p:cNvSpPr txBox="1"/>
              <p:nvPr/>
            </p:nvSpPr>
            <p:spPr>
              <a:xfrm>
                <a:off x="5420995" y="3648710"/>
                <a:ext cx="2252980" cy="2553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</a:pPr>
                <a:r>
                  <a:rPr lang="de-DE" altLang="en-US" sz="1200">
                    <a:latin typeface="+mn-ea"/>
                    <a:cs typeface="+mn-ea"/>
                  </a:rPr>
                  <a:t>Legend:</a:t>
                </a: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𝑞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Quaternion vector</a:t>
                </a: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𝜔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Angular velocity vector</a:t>
                </a: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𝐼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Inertia matrix</a:t>
                </a: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𝜏</m:t>
                    </m:r>
                  </m:oMath>
                </a14:m>
                <a:r>
                  <a:rPr lang="de-DE" altLang="en-US" sz="1200" i="1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External torque vector</a:t>
                </a: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𝐽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Cost function</a:t>
                </a: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𝑇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Total maneuver duration</a:t>
                </a: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⊗</m:t>
                    </m:r>
                  </m:oMath>
                </a14:m>
                <a:r>
                  <a:rPr lang="de-DE" altLang="en-US" sz="1200" i="1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Quaternion multiplication</a:t>
                </a: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</a:rPr>
                      <m:t>×</m:t>
                    </m:r>
                  </m:oMath>
                </a14:m>
                <a:r>
                  <a:rPr lang="de-DE" altLang="en-US" sz="1200" i="1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Cross product</a:t>
                </a:r>
              </a:p>
              <a:p>
                <a:pPr algn="l">
                  <a:lnSpc>
                    <a:spcPct val="120000"/>
                  </a:lnSpc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de-DE" sz="1200" i="1">
                            <a:latin typeface="Cambria Math" panose="02040503050406030204" pitchFamily="18" charset="0"/>
                            <a:cs typeface="DejaVu Math TeX Gyre" panose="02000503000000000000" charset="0"/>
                          </a:rPr>
                        </m:ctrlPr>
                      </m:accPr>
                      <m:e>
                        <m:r>
                          <a:rPr lang="en-US" altLang="de-DE" sz="1200">
                            <a:latin typeface="Cambria Math" panose="02040503050406030204" pitchFamily="18" charset="0"/>
                            <a:ea typeface="MS Mincho" charset="0"/>
                            <a:cs typeface="DejaVu Math TeX Gyre" panose="02000503000000000000" charset="0"/>
                          </a:rPr>
                          <m:t>∎</m:t>
                        </m:r>
                      </m:e>
                    </m:acc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Time derivative</a:t>
                </a:r>
              </a:p>
              <a:p>
                <a:pPr algn="l">
                  <a:lnSpc>
                    <a:spcPct val="120000"/>
                  </a:lnSpc>
                </a:pPr>
                <a:r>
                  <a:rPr lang="de-DE" altLang="en-US" sz="1200">
                    <a:latin typeface="+mn-ea"/>
                    <a:cs typeface="+mn-ea"/>
                  </a:rPr>
                  <a:t>||</a:t>
                </a:r>
                <a14:m>
                  <m:oMath xmlns:m="http://schemas.openxmlformats.org/officeDocument/2006/math">
                    <m:r>
                      <a:rPr lang="en-US" altLang="de-DE" sz="1200">
                        <a:latin typeface="Cambria Math" panose="02040503050406030204" pitchFamily="18" charset="0"/>
                        <a:ea typeface="MS Mincho" charset="0"/>
                        <a:cs typeface="DejaVu Math TeX Gyre" panose="02000503000000000000" charset="0"/>
                      </a:rPr>
                      <m:t>∎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|| </a:t>
                </a:r>
                <a:r>
                  <a:rPr lang="de-DE" altLang="en-US" sz="1200">
                    <a:latin typeface="+mn-ea"/>
                    <a:cs typeface="+mn-ea"/>
                    <a:sym typeface="+mn-ea"/>
                  </a:rPr>
                  <a:t>→</a:t>
                </a:r>
                <a14:m>
                  <m:oMath xmlns:m="http://schemas.openxmlformats.org/officeDocument/2006/math">
                    <m:r>
                      <a:rPr lang="en-US" altLang="de-DE" sz="1200" i="1">
                        <a:latin typeface="Cambria Math" panose="02040503050406030204" pitchFamily="18" charset="0"/>
                        <a:cs typeface="DejaVu Math TeX Gyre" panose="02000503000000000000" charset="0"/>
                        <a:sym typeface="+mn-ea"/>
                      </a:rPr>
                      <m:t> </m:t>
                    </m:r>
                  </m:oMath>
                </a14:m>
                <a:r>
                  <a:rPr lang="de-DE" altLang="en-US" sz="1200">
                    <a:latin typeface="+mn-ea"/>
                    <a:cs typeface="+mn-ea"/>
                  </a:rPr>
                  <a:t>Euclidean norm</a:t>
                </a:r>
              </a:p>
            </p:txBody>
          </p:sp>
        </mc:Choice>
        <mc:Fallback xmlns="">
          <p:sp>
            <p:nvSpPr>
              <p:cNvPr id="18" name="Text 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0995" y="3648710"/>
                <a:ext cx="2252980" cy="255397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7" grpId="1"/>
      <p:bldP spid="18" grpId="0"/>
      <p:bldP spid="18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732010" y="192278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altLang="en-US" sz="2000" b="1" dirty="0">
                <a:solidFill>
                  <a:srgbClr val="000000"/>
                </a:solidFill>
                <a:cs typeface="+mn-lt"/>
              </a:rPr>
              <a:t>2</a:t>
            </a:r>
            <a:r>
              <a:rPr lang="de-DE" altLang="en-US" sz="2000" b="1" baseline="50000" dirty="0">
                <a:solidFill>
                  <a:srgbClr val="000000"/>
                </a:solidFill>
                <a:uFillTx/>
                <a:cs typeface="+mn-lt"/>
              </a:rPr>
              <a:t>nd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711565" y="253047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>
                <a:latin typeface="Calibri" charset="0"/>
                <a:sym typeface="+mn-ea"/>
              </a:rPr>
              <a:t>Robustly obtain solutions in less than 1 second</a:t>
            </a:r>
            <a:endParaRPr lang="de-DE" altLang="en-US">
              <a:cs typeface="+mn-lt"/>
            </a:endParaRPr>
          </a:p>
        </p:txBody>
      </p:sp>
      <p:sp>
        <p:nvSpPr>
          <p:cNvPr id="8" name="!!Down Arrow 7"/>
          <p:cNvSpPr/>
          <p:nvPr/>
        </p:nvSpPr>
        <p:spPr>
          <a:xfrm>
            <a:off x="9954895" y="410146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587741" y="5146675"/>
            <a:ext cx="30314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en-US" sz="2000" b="1" i="1">
                <a:latin typeface="Calibri" charset="0"/>
                <a:sym typeface="+mn-ea"/>
              </a:rPr>
              <a:t>computation_time &lt; 1 </a:t>
            </a:r>
            <a:r>
              <a:rPr lang="de-DE" altLang="en-US" sz="2000" b="1">
                <a:latin typeface="Calibri" charset="0"/>
                <a:sym typeface="+mn-ea"/>
              </a:rPr>
              <a:t>s</a:t>
            </a:r>
            <a:endParaRPr lang="de-DE" altLang="en-US" sz="2000" b="1" i="1">
              <a:latin typeface="Calibri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4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>
                <a:latin typeface="Arial Black" panose="020B0A04020102020204" charset="0"/>
                <a:cs typeface="Arial Black" panose="020B0A04020102020204" charset="0"/>
              </a:rPr>
              <a:t>Methodology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47700" y="1724801"/>
            <a:ext cx="68605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de-DE" altLang="en-US" dirty="0">
                <a:latin typeface="+mn-ea"/>
                <a:cs typeface="+mn-ea"/>
              </a:rPr>
              <a:t>Choose OCP solver architecture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de-DE" dirty="0">
                <a:latin typeface="+mn-ea"/>
                <a:cs typeface="+mn-ea"/>
              </a:rPr>
              <a:t>Solving methods:</a:t>
            </a:r>
          </a:p>
        </p:txBody>
      </p:sp>
      <p:graphicFrame>
        <p:nvGraphicFramePr>
          <p:cNvPr id="7" name="Table 6"/>
          <p:cNvGraphicFramePr/>
          <p:nvPr>
            <p:extLst>
              <p:ext uri="{D42A27DB-BD31-4B8C-83A1-F6EECF244321}">
                <p14:modId xmlns:p14="http://schemas.microsoft.com/office/powerpoint/2010/main" val="580102511"/>
              </p:ext>
            </p:extLst>
          </p:nvPr>
        </p:nvGraphicFramePr>
        <p:xfrm>
          <a:off x="647700" y="3333256"/>
          <a:ext cx="7383145" cy="227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9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7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5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>
                    <a:lnL>
                      <a:noFill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Direct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Indirect</a:t>
                      </a: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Approach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cs typeface="+mn-lt"/>
                          <a:sym typeface="+mn-ea"/>
                        </a:rPr>
                        <a:t>Discretize → Optimize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  <a:sym typeface="+mn-ea"/>
                        </a:rPr>
                        <a:t>Derive optimality conditions → Discretize</a:t>
                      </a: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Robustness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Can converge even with bad initial guess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Sensitive to initial guess</a:t>
                      </a: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Implementation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Easier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More complex</a:t>
                      </a: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Optimality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Approximate solution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Potentially exact</a:t>
                      </a: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84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Solve speed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cs typeface="+mn-lt"/>
                        </a:rPr>
                        <a:t>Real-time capable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cs typeface="+mn-lt"/>
                        </a:rPr>
                        <a:t>Slow</a:t>
                      </a: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/>
          <p:cNvSpPr/>
          <p:nvPr/>
        </p:nvSpPr>
        <p:spPr>
          <a:xfrm>
            <a:off x="9732010" y="1922780"/>
            <a:ext cx="743585" cy="743585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altLang="en-US" sz="2000" b="1" dirty="0">
                <a:solidFill>
                  <a:srgbClr val="000000"/>
                </a:solidFill>
                <a:cs typeface="+mn-lt"/>
              </a:rPr>
              <a:t>2</a:t>
            </a:r>
            <a:r>
              <a:rPr lang="de-DE" altLang="en-US" sz="2000" b="1" baseline="50000" dirty="0">
                <a:solidFill>
                  <a:srgbClr val="000000"/>
                </a:solidFill>
                <a:uFillTx/>
                <a:cs typeface="+mn-lt"/>
              </a:rPr>
              <a:t>nd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8711565" y="2530475"/>
            <a:ext cx="2784475" cy="1570990"/>
          </a:xfrm>
          <a:prstGeom prst="roundRect">
            <a:avLst/>
          </a:prstGeom>
          <a:solidFill>
            <a:srgbClr val="002060"/>
          </a:solidFill>
          <a:ln w="476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altLang="en-US">
                <a:latin typeface="Calibri" charset="0"/>
                <a:sym typeface="+mn-ea"/>
              </a:rPr>
              <a:t>Robustly obtain solutions in less than 1 second</a:t>
            </a:r>
            <a:endParaRPr lang="de-DE" altLang="en-US">
              <a:cs typeface="+mn-lt"/>
            </a:endParaRPr>
          </a:p>
        </p:txBody>
      </p:sp>
      <p:sp>
        <p:nvSpPr>
          <p:cNvPr id="8" name="!!Down Arrow 7"/>
          <p:cNvSpPr/>
          <p:nvPr/>
        </p:nvSpPr>
        <p:spPr>
          <a:xfrm>
            <a:off x="9954895" y="4101465"/>
            <a:ext cx="297815" cy="1045210"/>
          </a:xfrm>
          <a:prstGeom prst="downArrow">
            <a:avLst>
              <a:gd name="adj1" fmla="val 50000"/>
              <a:gd name="adj2" fmla="val 8507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8587741" y="5146675"/>
            <a:ext cx="303149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de-DE" altLang="en-US" sz="2000" b="1" i="1">
                <a:latin typeface="Calibri" charset="0"/>
                <a:sym typeface="+mn-ea"/>
              </a:rPr>
              <a:t>computation_time &lt; 1 </a:t>
            </a:r>
            <a:r>
              <a:rPr lang="de-DE" altLang="en-US" sz="2000" b="1">
                <a:latin typeface="Calibri" charset="0"/>
                <a:sym typeface="+mn-ea"/>
              </a:rPr>
              <a:t>s</a:t>
            </a:r>
            <a:endParaRPr lang="de-DE" altLang="en-US" sz="2000" b="1" i="1">
              <a:latin typeface="Calibri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5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>
                <a:latin typeface="Arial Black" panose="020B0A04020102020204" charset="0"/>
                <a:cs typeface="Arial Black" panose="020B0A04020102020204" charset="0"/>
              </a:rPr>
              <a:t>Methodology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47700" y="1762125"/>
            <a:ext cx="6860540" cy="11144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de-DE" altLang="en-US" dirty="0">
                <a:latin typeface="+mn-ea"/>
                <a:cs typeface="+mn-ea"/>
              </a:rPr>
              <a:t>Choose OCP solver architecture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en-US" altLang="de-DE" dirty="0">
                <a:latin typeface="+mn-ea"/>
                <a:cs typeface="+mn-ea"/>
              </a:rPr>
              <a:t>Direct transcription methods:</a:t>
            </a:r>
          </a:p>
        </p:txBody>
      </p:sp>
      <p:graphicFrame>
        <p:nvGraphicFramePr>
          <p:cNvPr id="7" name="Table 6"/>
          <p:cNvGraphicFramePr/>
          <p:nvPr>
            <p:extLst>
              <p:ext uri="{D42A27DB-BD31-4B8C-83A1-F6EECF244321}">
                <p14:modId xmlns:p14="http://schemas.microsoft.com/office/powerpoint/2010/main" val="1366537203"/>
              </p:ext>
            </p:extLst>
          </p:nvPr>
        </p:nvGraphicFramePr>
        <p:xfrm>
          <a:off x="1111693" y="2961005"/>
          <a:ext cx="7041708" cy="319118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36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3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9362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9362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8672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91599">
                <a:tc rowSpan="2">
                  <a:txBody>
                    <a:bodyPr/>
                    <a:lstStyle/>
                    <a:p>
                      <a:pPr>
                        <a:buNone/>
                      </a:pPr>
                      <a:endParaRPr lang="en-US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Shooting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 gridSpan="2"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/>
                        <a:t>Collocation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896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>
                      <a:noFill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Single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GB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Multiple</a:t>
                      </a:r>
                      <a:endParaRPr lang="en-US" sz="16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marL="0" marR="0" marT="0" marB="0"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Direct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sz="160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Pseudospectral</a:t>
                      </a:r>
                      <a:endParaRPr lang="en-US" sz="16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94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Dynamics Handling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Forward integration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Segmented integration</a:t>
                      </a: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Algebraic constraints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Dense global polynomial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94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Accuracy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Integrator-limited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Integrator-limited</a:t>
                      </a: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Grid density dependent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Exponential (smooth problems)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0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Problem Size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Smallest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Medium</a:t>
                      </a: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Large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Large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40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Complexity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Simplest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Moderate</a:t>
                      </a: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Moderate-High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Highest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40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Robustness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Poor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Moderate</a:t>
                      </a: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Good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Poor (non-smooth)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8949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chemeClr val="bg1"/>
                          </a:solidFill>
                        </a:rPr>
                        <a:t>Real-time Suitability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Fast but unreliable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Good balance</a:t>
                      </a:r>
                    </a:p>
                  </a:txBody>
                  <a:tcPr anchor="ctr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Solver dependent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Generally slow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69275739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6</a:t>
            </a:fld>
            <a:endParaRPr lang="zh-CN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Implementation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647700" y="1762125"/>
            <a:ext cx="6860540" cy="35658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altLang="de-DE" dirty="0">
                <a:latin typeface="+mn-ea"/>
                <a:cs typeface="+mn-ea"/>
              </a:rPr>
              <a:t>Framework: CasADi</a:t>
            </a: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Open-source</a:t>
            </a: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Automatic differentiation</a:t>
            </a: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Simple NLP interface</a:t>
            </a: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Automatic c-code generation</a:t>
            </a: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Source-code in </a:t>
            </a:r>
            <a:r>
              <a:rPr lang="en-US" altLang="de-DE" dirty="0" err="1">
                <a:latin typeface="+mn-ea"/>
                <a:cs typeface="+mn-ea"/>
              </a:rPr>
              <a:t>c++</a:t>
            </a:r>
            <a:endParaRPr lang="en-US" altLang="de-DE" dirty="0">
              <a:latin typeface="+mn-ea"/>
              <a:cs typeface="+mn-ea"/>
            </a:endParaRPr>
          </a:p>
          <a:p>
            <a:pPr marL="1257300" lvl="2" indent="-342900">
              <a:lnSpc>
                <a:spcPct val="18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Extensive NLP solver compatibility</a:t>
            </a:r>
          </a:p>
        </p:txBody>
      </p:sp>
      <p:pic>
        <p:nvPicPr>
          <p:cNvPr id="1026" name="Picture 2" descr="CasADi: casadi::Function Class Reference">
            <a:extLst>
              <a:ext uri="{FF2B5EF4-FFF2-40B4-BE49-F238E27FC236}">
                <a16:creationId xmlns:a16="http://schemas.microsoft.com/office/drawing/2014/main" id="{CB9CEA6D-87EF-A9BB-A91B-4B9539C18A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8848" y="3121706"/>
            <a:ext cx="5414952" cy="123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3AB49-5948-AF9C-A0ED-7C1DA060F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E43591-E980-4467-29B0-4DD39B8EE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86114D2-ADEC-4519-451B-4C0FECE0E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7</a:t>
            </a:fld>
            <a:endParaRPr lang="zh-CN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8EE49337-B5E1-CC3F-94E0-0CF1F6527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3843A-7AD4-DFFD-7DFB-C13EDD2BE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Implementation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400FDED1-B9D7-4D4A-06EB-BED724E3B4E6}"/>
              </a:ext>
            </a:extLst>
          </p:cNvPr>
          <p:cNvSpPr txBox="1"/>
          <p:nvPr/>
        </p:nvSpPr>
        <p:spPr>
          <a:xfrm>
            <a:off x="647700" y="1762125"/>
            <a:ext cx="6860540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en-US" altLang="de-DE" dirty="0">
                <a:latin typeface="+mn-ea"/>
                <a:cs typeface="+mn-ea"/>
              </a:rPr>
              <a:t>NLP Solvers: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58D7317-96D7-EECD-4350-AC3A05023A5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13582493"/>
              </p:ext>
            </p:extLst>
          </p:nvPr>
        </p:nvGraphicFramePr>
        <p:xfrm>
          <a:off x="1529715" y="1950447"/>
          <a:ext cx="9633585" cy="42065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961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89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740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74029">
                  <a:extLst>
                    <a:ext uri="{9D8B030D-6E8A-4147-A177-3AD203B41FA5}">
                      <a16:colId xmlns:a16="http://schemas.microsoft.com/office/drawing/2014/main" val="4239251983"/>
                    </a:ext>
                  </a:extLst>
                </a:gridCol>
              </a:tblGrid>
              <a:tr h="454841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lnT>
                      <a:noFill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Interior Point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SQP Methods</a:t>
                      </a:r>
                    </a:p>
                  </a:txBody>
                  <a:tcPr anchor="ctr"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dirty="0"/>
                        <a:t>SCP Methods</a:t>
                      </a: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T w="38100" cmpd="sng">
                      <a:solidFill>
                        <a:schemeClr val="tx1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Warm-starting</a:t>
                      </a:r>
                      <a:endParaRPr lang="en-US" sz="1400" dirty="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Poor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Good</a:t>
                      </a: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Convergence Rate</a:t>
                      </a:r>
                      <a:endParaRPr lang="en-US" sz="140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Superlinear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Superlinear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Linear to superlinear</a:t>
                      </a: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Problem Scale</a:t>
                      </a:r>
                      <a:endParaRPr lang="en-US" sz="140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Large-scale optimal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Medium-scale optimal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Medium-scale</a:t>
                      </a: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84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Robustness</a:t>
                      </a:r>
                      <a:endParaRPr lang="en-US" sz="140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Very good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Moderate</a:t>
                      </a: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Real-time Suitability</a:t>
                      </a:r>
                      <a:endParaRPr lang="en-US" sz="140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mpd="sng">
                      <a:solidFill>
                        <a:schemeClr val="tx1"/>
                      </a:solidFill>
                      <a:prstDash val="soli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Solver dependent</a:t>
                      </a:r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Excellent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Good</a:t>
                      </a: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Trajectory Optimization</a:t>
                      </a:r>
                      <a:endParaRPr lang="en-US" sz="1400" dirty="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General purpose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General purpose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Specialized strength</a:t>
                      </a: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906906884"/>
                  </a:ext>
                </a:extLst>
              </a:tr>
              <a:tr h="54947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 dirty="0"/>
                        <a:t>Example</a:t>
                      </a:r>
                      <a:endParaRPr lang="en-US" sz="1400" b="1" dirty="0"/>
                    </a:p>
                  </a:txBody>
                  <a:tcPr anchor="ctr">
                    <a:lnL w="38100" cmpd="sng">
                      <a:solidFill>
                        <a:schemeClr val="tx1"/>
                      </a:solidFill>
                      <a:prstDash val="soli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IPOPT, </a:t>
                      </a:r>
                      <a:r>
                        <a:rPr lang="en-GB" sz="140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Fatrop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QRSQP, SNOPT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 err="1">
                          <a:solidFill>
                            <a:schemeClr val="bg1">
                              <a:lumMod val="10000"/>
                            </a:schemeClr>
                          </a:solidFill>
                        </a:rPr>
                        <a:t>SCPGen</a:t>
                      </a:r>
                      <a:endParaRPr lang="en-US" sz="1400" dirty="0">
                        <a:solidFill>
                          <a:schemeClr val="bg1">
                            <a:lumMod val="10000"/>
                          </a:schemeClr>
                        </a:solidFill>
                      </a:endParaRPr>
                    </a:p>
                  </a:txBody>
                  <a:tcPr anchor="ctr">
                    <a:lnR w="38100" cmpd="sng">
                      <a:solidFill>
                        <a:schemeClr val="tx1"/>
                      </a:solidFill>
                      <a:prstDash val="solid"/>
                    </a:lnR>
                    <a:lnB w="38100" cmpd="sng">
                      <a:solidFill>
                        <a:schemeClr val="tx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59358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7009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340F2D-FAD1-B3E3-2B01-6DC816796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A02ECD-2DA8-8AB0-FE38-15A050E8A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9AE855-CD37-F722-CB26-0787503F4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8</a:t>
            </a:fld>
            <a:endParaRPr lang="zh-CN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73E88AF-F7E8-8BB4-2140-11558487E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23A6CD2-966D-643E-6C4E-193AFD6B6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Implementation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46B2BF5-F375-36BA-B731-711F39E10729}"/>
              </a:ext>
            </a:extLst>
          </p:cNvPr>
          <p:cNvSpPr txBox="1"/>
          <p:nvPr/>
        </p:nvSpPr>
        <p:spPr>
          <a:xfrm>
            <a:off x="647700" y="1762125"/>
            <a:ext cx="5787390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+mj-lt"/>
              <a:buAutoNum type="arabicPeriod" startAt="3"/>
            </a:pPr>
            <a:r>
              <a:rPr lang="en-US" altLang="de-DE" dirty="0">
                <a:latin typeface="+mn-ea"/>
                <a:cs typeface="+mn-ea"/>
              </a:rPr>
              <a:t>Initial guess: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Single general initial guess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Initial guess library</a:t>
            </a:r>
          </a:p>
          <a:p>
            <a:pPr marL="1257300" lvl="2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de-DE" dirty="0">
                <a:latin typeface="+mn-ea"/>
                <a:cs typeface="+mn-ea"/>
              </a:rPr>
              <a:t>Initial guess algorithm - PSO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3CB5031-10B4-6F17-DB14-82DE4F97AC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5090" y="1974354"/>
            <a:ext cx="4728210" cy="355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3F3E41E-0A24-DD02-CF8F-810EF2D17DAB}"/>
              </a:ext>
            </a:extLst>
          </p:cNvPr>
          <p:cNvSpPr txBox="1"/>
          <p:nvPr/>
        </p:nvSpPr>
        <p:spPr>
          <a:xfrm>
            <a:off x="6343650" y="5529968"/>
            <a:ext cx="48196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A particle swarm searching for the </a:t>
            </a:r>
            <a:r>
              <a:rPr lang="en-GB" b="0" i="0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global minimum </a:t>
            </a:r>
            <a:r>
              <a:rPr lang="en-GB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of a function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0748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486B6-624E-F7E7-C5C4-B24EB97B5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B353AD-179A-4376-5BC6-3965EB4FDB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1">
              <a:rPr lang="en-US" altLang="en-US" smtClean="0"/>
              <a:t>9/22/2025</a:t>
            </a:fld>
            <a:endParaRPr lang="zh-CN" alt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DF71BD74-1FDA-AA98-4BC3-A248FD33C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9</a:t>
            </a:fld>
            <a:endParaRPr lang="zh-CN" alt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537945EC-05D8-8B82-FD01-A106D1B75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zh-CN">
                <a:sym typeface="+mn-ea"/>
              </a:rPr>
              <a:t>Real-Time Time-Optimal Spacecraft Attitude Control</a:t>
            </a:r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70246C4-4BD2-C2C4-165A-A7BCCFC08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sz="4400" dirty="0">
                <a:latin typeface="Arial Black" panose="020B0A04020102020204" charset="0"/>
                <a:cs typeface="Arial Black" panose="020B0A04020102020204" charset="0"/>
              </a:rPr>
              <a:t>Results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B2DCBF9F-0524-BA02-4DD5-7927E71E76E9}"/>
              </a:ext>
            </a:extLst>
          </p:cNvPr>
          <p:cNvSpPr txBox="1"/>
          <p:nvPr/>
        </p:nvSpPr>
        <p:spPr>
          <a:xfrm>
            <a:off x="647700" y="1762125"/>
            <a:ext cx="6860540" cy="560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lnSpc>
                <a:spcPct val="200000"/>
              </a:lnSpc>
              <a:buFont typeface="+mj-lt"/>
              <a:buAutoNum type="arabicPeriod" startAt="2"/>
            </a:pPr>
            <a:r>
              <a:rPr lang="en-US" altLang="de-DE" dirty="0">
                <a:latin typeface="+mn-ea"/>
                <a:cs typeface="+mn-ea"/>
              </a:rPr>
              <a:t>NLP Solvers:</a:t>
            </a:r>
          </a:p>
        </p:txBody>
      </p:sp>
    </p:spTree>
    <p:extLst>
      <p:ext uri="{BB962C8B-B14F-4D97-AF65-F5344CB8AC3E}">
        <p14:creationId xmlns:p14="http://schemas.microsoft.com/office/powerpoint/2010/main" val="1362119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4">
      <a:dk1>
        <a:srgbClr val="FAFAFA"/>
      </a:dk1>
      <a:lt1>
        <a:srgbClr val="FAFAFA"/>
      </a:lt1>
      <a:dk2>
        <a:srgbClr val="FAFAFA"/>
      </a:dk2>
      <a:lt2>
        <a:srgbClr val="FAFAFA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Custom 4">
      <a:dk1>
        <a:srgbClr val="FAFAFA"/>
      </a:dk1>
      <a:lt1>
        <a:srgbClr val="FAFAFA"/>
      </a:lt1>
      <a:dk2>
        <a:srgbClr val="FAFAFA"/>
      </a:dk2>
      <a:lt2>
        <a:srgbClr val="FAFAFA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497</Words>
  <Application>Microsoft Office PowerPoint</Application>
  <PresentationFormat>Widescreen</PresentationFormat>
  <Paragraphs>177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宋体</vt:lpstr>
      <vt:lpstr>Andale Mono</vt:lpstr>
      <vt:lpstr>Arial</vt:lpstr>
      <vt:lpstr>Arial Black</vt:lpstr>
      <vt:lpstr>Calibri</vt:lpstr>
      <vt:lpstr>Cambria Math</vt:lpstr>
      <vt:lpstr>Office Theme</vt:lpstr>
      <vt:lpstr>1_Office Theme</vt:lpstr>
      <vt:lpstr>Real-Time Time-Optimal Spacecraft Attitude Control</vt:lpstr>
      <vt:lpstr>Objectives</vt:lpstr>
      <vt:lpstr>Methodology</vt:lpstr>
      <vt:lpstr>Methodology</vt:lpstr>
      <vt:lpstr>Methodology</vt:lpstr>
      <vt:lpstr>Implementation</vt:lpstr>
      <vt:lpstr>Implementation</vt:lpstr>
      <vt:lpstr>Implementation</vt:lpstr>
      <vt:lpstr>Results</vt:lpstr>
      <vt:lpstr>What‘s Next?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Leonardo Eitner</cp:lastModifiedBy>
  <cp:revision>20</cp:revision>
  <dcterms:created xsi:type="dcterms:W3CDTF">2025-09-18T15:45:29Z</dcterms:created>
  <dcterms:modified xsi:type="dcterms:W3CDTF">2025-09-22T13:24:42Z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