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9" r:id="rId6"/>
    <p:sldId id="261" r:id="rId7"/>
    <p:sldId id="262" r:id="rId8"/>
    <p:sldId id="260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21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 dirty="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  <a:endParaRPr lang="de-DE" altLang="zh-CN" sz="48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lt"/>
                <a:cs typeface="+mn-ea"/>
              </a:rPr>
              <a:t>Author: Leonardo Eitner, M.Sc.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Assistant Supervisor: Silvia Busi, PhD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Head Supervisor: Prof. Dr. Marcello Romano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Context: Master’s Thesis</a:t>
            </a:r>
            <a:endParaRPr lang="de-DE" altLang="zh-CN">
              <a:latin typeface="+mn-lt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VS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endParaRPr lang="de-DE" altLang="en-US" sz="1600"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802765"/>
            <a:ext cx="2865755" cy="226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0" y="1802765"/>
            <a:ext cx="2880995" cy="22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65" y="1828165"/>
            <a:ext cx="2884805" cy="2277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4065905"/>
            <a:ext cx="2858135" cy="225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115" y="4065270"/>
            <a:ext cx="2858770" cy="225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00" y="4078605"/>
            <a:ext cx="2884170" cy="22777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rot="16200000">
            <a:off x="175895" y="2749550"/>
            <a:ext cx="574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PSO</a:t>
            </a:r>
            <a:endParaRPr lang="de-DE" altLang="en-US">
              <a:latin typeface="Calibri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 rot="16200000">
            <a:off x="36830" y="5009515"/>
            <a:ext cx="852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Fatrop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+ Fatrop VS only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 </a:t>
            </a:r>
            <a:r>
              <a:rPr lang="de-DE" altLang="en-US" sz="1600">
                <a:cs typeface="+mn-lt"/>
              </a:rPr>
              <a:t>PSO + Fatrop finds a solution ~2x as fast as only fatrop. T_total &lt; 0.2s</a:t>
            </a:r>
            <a:endParaRPr lang="de-DE" altLang="en-US" sz="1600">
              <a:cs typeface="+mn-lt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</a:t>
            </a:r>
            <a:r>
              <a:rPr lang="de-DE" altLang="en-US" sz="1600">
                <a:cs typeface="+mn-lt"/>
              </a:rPr>
              <a:t>Fatrop finds a solution much faster with a good initial guess</a:t>
            </a:r>
            <a:endParaRPr lang="de-DE" altLang="en-US" sz="1600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PSO + Fatrop seems to be the most optimal solver configuration</a:t>
            </a:r>
            <a:endParaRPr lang="de-DE" altLang="en-US" sz="1600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64978" y="1597978"/>
            <a:ext cx="3662045" cy="3662045"/>
          </a:xfrm>
          <a:prstGeom prst="ellipse">
            <a:avLst/>
          </a:prstGeom>
          <a:noFill/>
          <a:ln w="203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What‘s Next?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629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lvl="0" indent="0" algn="ctr">
              <a:lnSpc>
                <a:spcPct val="120000"/>
              </a:lnSpc>
              <a:buFont typeface="+mj-lt"/>
              <a:buNone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Implement and test direct collocation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966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E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x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periment with different solvers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52975" y="493839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Create a Monte</a:t>
            </a:r>
            <a:r>
              <a:rPr lang="de-DE" altLang="en-GB" b="1" dirty="0">
                <a:latin typeface="Calibri" charset="0"/>
                <a:cs typeface="+mn-ea"/>
                <a:sym typeface="+mn-ea"/>
              </a:rPr>
              <a:t> 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Carlo simulation for robustness testing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39715" y="1544320"/>
            <a:ext cx="1512570" cy="37693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/>
            <a:r>
              <a:rPr lang="de-DE" altLang="en-US" sz="23900" b="1">
                <a:latin typeface="Calibri" charset="0"/>
              </a:rPr>
              <a:t>?</a:t>
            </a:r>
            <a:endParaRPr lang="de-DE" altLang="en-US" sz="23900" b="1">
              <a:latin typeface="Calibri" charset="0"/>
            </a:endParaRPr>
          </a:p>
        </p:txBody>
      </p:sp>
      <p:sp>
        <p:nvSpPr>
          <p:cNvPr id="10" name="Half Frame 9"/>
          <p:cNvSpPr/>
          <p:nvPr/>
        </p:nvSpPr>
        <p:spPr>
          <a:xfrm rot="2340000">
            <a:off x="4005580" y="3249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320000">
            <a:off x="4624705" y="454025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1100000">
            <a:off x="7105015" y="1852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2700000">
            <a:off x="7654925" y="325501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6380000">
            <a:off x="6986905" y="4559935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380000">
            <a:off x="4563745" y="184404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</a:rPr>
              <a:t>Robustly obtain solutions in less than 1 second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  <a:endParaRPr lang="de-DE" altLang="en-US" sz="2000" b="1">
              <a:latin typeface="Calibri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Define system dynamics</a:t>
                </a:r>
                <a:r>
                  <a:rPr lang="de-DE" altLang="en-US">
                    <a:latin typeface="+mn-ea"/>
                    <a:cs typeface="+mn-ea"/>
                  </a:rPr>
                  <a:t>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⊗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) 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Construct Optimal Control Problem (OCP):</a:t>
                </a:r>
                <a:endParaRPr lang="de-DE" altLang="en-US" b="1">
                  <a:latin typeface="+mn-ea"/>
                  <a:cs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Choose OCP solver architecture</a:t>
                </a:r>
                <a:endParaRPr lang="de-DE" altLang="en-US" b="1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  <a:endParaRPr lang="de-DE" altLang="en-US" sz="120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24801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b="1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Solving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47700" y="3333256"/>
          <a:ext cx="738314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2947670"/>
                <a:gridCol w="2985770"/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  <a:endParaRPr lang="en-US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Indirect</a:t>
                      </a:r>
                      <a:endParaRPr lang="en-US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Optimality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Solve speed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Direct transcription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111693" y="2961005"/>
          <a:ext cx="7041708" cy="319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27"/>
                <a:gridCol w="1293627"/>
                <a:gridCol w="1293627"/>
                <a:gridCol w="1293627"/>
                <a:gridCol w="1867200"/>
              </a:tblGrid>
              <a:tr h="391599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Shooting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Collocation</a:t>
                      </a:r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58966">
                <a:tc vMerge="1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Single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Multiple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Direct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Pseudospectral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Dynamics Handling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Forward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Segmented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Algebraic constraints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Dense global polynomial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Grid density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Exponential (smooth problems)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Problem Size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Smallest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Simplest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Moderate-High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Highest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 (non-smooth)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Real-time Suitability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Fast but unreliable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 balance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Generally slow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b="1" dirty="0">
                <a:latin typeface="+mn-ea"/>
                <a:cs typeface="+mn-ea"/>
              </a:rPr>
              <a:t>Framework: CasADi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Open-source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differentiation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Simple NLP interface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c-code generation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Source-code in </a:t>
            </a:r>
            <a:r>
              <a:rPr lang="en-US" altLang="de-DE" dirty="0" err="1">
                <a:latin typeface="+mn-ea"/>
                <a:cs typeface="+mn-ea"/>
              </a:rPr>
              <a:t>c++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Extensive NLP solver compatibility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1026" name="Picture 2" descr="CasADi: casadi::Function Class Refere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8" y="3121706"/>
            <a:ext cx="5414952" cy="12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NLP Solvers: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529715" y="1950447"/>
          <a:ext cx="9633585" cy="42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39"/>
                <a:gridCol w="2589388"/>
                <a:gridCol w="2774029"/>
                <a:gridCol w="2774029"/>
              </a:tblGrid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Interior Point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SQP Methods</a:t>
                      </a:r>
                      <a:endParaRPr lang="en-US" dirty="0"/>
                    </a:p>
                  </a:txBody>
                  <a:tcPr anchor="ctr"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SCP Methods</a:t>
                      </a:r>
                      <a:endParaRPr lang="en-US" dirty="0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Warm-starting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Convergence Rate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Linear to 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Problem Scale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Robustness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Very 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Real-time Suitability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Trajectory Optimization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Specialized strength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</a:t>
                      </a:r>
                      <a:endParaRPr lang="en-US" sz="1400" b="1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IPOPT, </a:t>
                      </a: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Fatrop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QRSQP, SNOPT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SCPGen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5787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de-DE" b="1" dirty="0">
                <a:latin typeface="+mn-ea"/>
                <a:cs typeface="+mn-ea"/>
              </a:rPr>
              <a:t>Initial guess: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Single general initial guess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library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algorithm - PSO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90" y="1974354"/>
            <a:ext cx="4728210" cy="35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43650" y="5529968"/>
            <a:ext cx="481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particle swarm searching for the </a:t>
            </a:r>
            <a:r>
              <a:rPr lang="en-GB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minimum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31570"/>
            <a:ext cx="10341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altLang="en-US" b="1">
                <a:cs typeface="+mn-lt"/>
              </a:rPr>
              <a:t>G</a:t>
            </a:r>
            <a:r>
              <a:rPr lang="de-DE" altLang="en-US">
                <a:cs typeface="+mn-lt"/>
              </a:rPr>
              <a:t>PU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C</a:t>
            </a:r>
            <a:r>
              <a:rPr lang="de-DE" altLang="en-US">
                <a:cs typeface="+mn-lt"/>
                <a:sym typeface="+mn-ea"/>
              </a:rPr>
              <a:t>PU </a:t>
            </a:r>
            <a:r>
              <a:rPr lang="de-DE" altLang="en-US">
                <a:cs typeface="+mn-lt"/>
              </a:rPr>
              <a:t>Dynamics Propagation </a:t>
            </a:r>
            <a:endParaRPr lang="de-DE" altLang="en-US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CPU propagation was ~2x as fast as GPU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Problem size is not significant to justify GPU utilization overhead (N_steps = 50)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Propagate dynamics on CPU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 b="1">
                <a:cs typeface="+mn-lt"/>
              </a:rPr>
              <a:t>Im</a:t>
            </a:r>
            <a:r>
              <a:rPr lang="de-DE" altLang="en-US">
                <a:cs typeface="+mn-lt"/>
              </a:rPr>
              <a:t>plicit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Ex</a:t>
            </a:r>
            <a:r>
              <a:rPr lang="de-DE" altLang="en-US">
                <a:cs typeface="+mn-lt"/>
                <a:sym typeface="+mn-ea"/>
              </a:rPr>
              <a:t>plicit </a:t>
            </a:r>
            <a:r>
              <a:rPr lang="de-DE" altLang="en-US">
                <a:cs typeface="+mn-lt"/>
              </a:rPr>
              <a:t>Numerical Integration (CVODES VS RK4)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Although more robust, overhead from implicit integration is overwhelmingly greater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 </a:t>
            </a:r>
            <a:r>
              <a:rPr lang="de-DE" altLang="en-US" sz="1600">
                <a:cs typeface="+mn-lt"/>
              </a:rPr>
              <a:t>CVODES is very heavy, even when used with CUDA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 </a:t>
            </a:r>
            <a:r>
              <a:rPr lang="de-DE" altLang="en-US" sz="1600">
                <a:cs typeface="+mn-lt"/>
              </a:rPr>
              <a:t>Use RK4 as the numerical dynamics propagator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Fatrop vs IPOpt NLP </a:t>
            </a:r>
            <a:r>
              <a:rPr lang="de-DE" altLang="en-US">
                <a:cs typeface="+mn-lt"/>
                <a:sym typeface="+mn-ea"/>
              </a:rPr>
              <a:t>gradient-based </a:t>
            </a:r>
            <a:r>
              <a:rPr lang="de-DE" altLang="en-US">
                <a:cs typeface="+mn-lt"/>
              </a:rPr>
              <a:t>solvers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Fatrop is 10x as fast as IPOpt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Leverages problem sparsity better by being more restrictive with NLP structure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Use Fatrop as the NLP gradient-based solver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CasADi automatic C-code generation VS C++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C++ was ~2x slower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Compiled C-code is self-contained which reduces function calling overhead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Generate C-code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4578</Words>
  <Application>WPS Presentation</Application>
  <PresentationFormat>Widescreen</PresentationFormat>
  <Paragraphs>380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Trebuchet MS</vt:lpstr>
      <vt:lpstr>Arial Black</vt:lpstr>
      <vt:lpstr>Andale Mono</vt:lpstr>
      <vt:lpstr>Cambria Math</vt:lpstr>
      <vt:lpstr>DejaVu Math TeX Gyre</vt:lpstr>
      <vt:lpstr>MS Mincho</vt:lpstr>
      <vt:lpstr>Microsoft YaHei</vt:lpstr>
      <vt:lpstr>Droid Sans Fallback</vt:lpstr>
      <vt:lpstr>Arial Unicode MS</vt:lpstr>
      <vt:lpstr>SimSun</vt:lpstr>
      <vt:lpstr>C059</vt:lpstr>
      <vt:lpstr>OpenSymbol</vt:lpstr>
      <vt:lpstr>Wingdings</vt:lpstr>
      <vt:lpstr>Office Theme</vt:lpstr>
      <vt:lpstr>1_Office Theme</vt:lpstr>
      <vt:lpstr>Real-Time Time-Optimal Spacecraft Attitude Control</vt:lpstr>
      <vt:lpstr>Objectives</vt:lpstr>
      <vt:lpstr>Methodology</vt:lpstr>
      <vt:lpstr>Methodology</vt:lpstr>
      <vt:lpstr>Methodology</vt:lpstr>
      <vt:lpstr>Implementation</vt:lpstr>
      <vt:lpstr>Implementation</vt:lpstr>
      <vt:lpstr>Implementation</vt:lpstr>
      <vt:lpstr>Results</vt:lpstr>
      <vt:lpstr>Results</vt:lpstr>
      <vt:lpstr>Results</vt:lpstr>
      <vt:lpstr>What‘s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leo8ner</cp:lastModifiedBy>
  <cp:revision>25</cp:revision>
  <dcterms:created xsi:type="dcterms:W3CDTF">2025-09-23T18:11:42Z</dcterms:created>
  <dcterms:modified xsi:type="dcterms:W3CDTF">2025-09-23T18:11:42Z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