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9" r:id="rId3"/>
  </p:sldMasterIdLst>
  <p:notesMasterIdLst>
    <p:notesMasterId r:id="rId7"/>
  </p:notesMasterIdLst>
  <p:handoutMasterIdLst>
    <p:handoutMasterId r:id="rId8"/>
  </p:handoutMasterIdLst>
  <p:sldIdLst>
    <p:sldId id="256" r:id="rId4"/>
    <p:sldId id="257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58C5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1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827" y="120015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en-US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Real-Time Time-Optimal Spacecraft Attitude Control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827" y="120015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en-US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Real-Time Time-Optimal Spacecraft Attitude Control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0065C1">
                  <a:alpha val="100000"/>
                </a:srgbClr>
              </a:clrFrom>
              <a:clrTo>
                <a:srgbClr val="0065C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77500" y="0"/>
            <a:ext cx="1714500" cy="171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/>
          <a:srcRect t="17400" b="13059"/>
          <a:stretch>
            <a:fillRect/>
          </a:stretch>
        </p:blipFill>
        <p:spPr>
          <a:xfrm>
            <a:off x="288925" y="365125"/>
            <a:ext cx="1054100" cy="73279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943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</a:defRPr>
            </a:lvl1pPr>
          </a:lstStyle>
          <a:p>
            <a:r>
              <a:rPr lang="de-DE" altLang="zh-CN"/>
              <a:t>Real-Time Time-Optimal Spacecraft Attitude Control</a:t>
            </a:r>
            <a:endParaRPr lang="de-DE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0065C1">
                  <a:alpha val="100000"/>
                </a:srgbClr>
              </a:clrFrom>
              <a:clrTo>
                <a:srgbClr val="0065C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77500" y="0"/>
            <a:ext cx="1714500" cy="171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/>
          <a:srcRect t="17400" b="13059"/>
          <a:stretch>
            <a:fillRect/>
          </a:stretch>
        </p:blipFill>
        <p:spPr>
          <a:xfrm>
            <a:off x="288925" y="365125"/>
            <a:ext cx="1054100" cy="73279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943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</a:defRPr>
            </a:lvl1pPr>
          </a:lstStyle>
          <a:p>
            <a:r>
              <a:rPr lang="de-DE" altLang="zh-CN"/>
              <a:t>Real-Time Time-Optimal Spacecraft Attitude Control</a:t>
            </a:r>
            <a:endParaRPr lang="de-DE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4885" y="1322705"/>
            <a:ext cx="10222230" cy="2186940"/>
          </a:xfrm>
        </p:spPr>
        <p:txBody>
          <a:bodyPr/>
          <a:lstStyle/>
          <a:p>
            <a:r>
              <a:rPr lang="de-DE" altLang="zh-CN" sz="4800">
                <a:latin typeface="Arial Black" panose="020B0A04020102020204" charset="0"/>
                <a:cs typeface="Arial Black" panose="020B0A04020102020204" charset="0"/>
              </a:rPr>
              <a:t>Real-Time Time-Optimal Spacecraft Attitude Control</a:t>
            </a:r>
            <a:endParaRPr lang="de-DE" altLang="zh-CN" sz="48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04165" y="5138103"/>
            <a:ext cx="9144000" cy="1655762"/>
          </a:xfrm>
        </p:spPr>
        <p:txBody>
          <a:bodyPr/>
          <a:lstStyle/>
          <a:p>
            <a:pPr algn="l"/>
            <a:r>
              <a:rPr lang="de-DE" altLang="zh-CN">
                <a:latin typeface="+mn-ea"/>
                <a:cs typeface="+mn-ea"/>
              </a:rPr>
              <a:t>Author: Leonardo Eitner, M.Sc. candidate</a:t>
            </a:r>
            <a:endParaRPr lang="de-DE" altLang="zh-CN">
              <a:latin typeface="+mn-ea"/>
              <a:cs typeface="+mn-ea"/>
            </a:endParaRPr>
          </a:p>
          <a:p>
            <a:pPr algn="l"/>
            <a:r>
              <a:rPr lang="de-DE" altLang="zh-CN">
                <a:latin typeface="+mn-ea"/>
                <a:cs typeface="+mn-ea"/>
              </a:rPr>
              <a:t>Assistant Supervisor: Silvia Busi, PhD candidate</a:t>
            </a:r>
            <a:endParaRPr lang="de-DE" altLang="zh-CN">
              <a:latin typeface="+mn-ea"/>
              <a:cs typeface="+mn-ea"/>
            </a:endParaRPr>
          </a:p>
          <a:p>
            <a:pPr algn="l"/>
            <a:r>
              <a:rPr lang="de-DE" altLang="zh-CN">
                <a:latin typeface="+mn-ea"/>
                <a:cs typeface="+mn-ea"/>
              </a:rPr>
              <a:t>Head Supervisor: Prof. Dr. Marcello Romano</a:t>
            </a:r>
            <a:endParaRPr lang="de-DE" altLang="zh-CN">
              <a:latin typeface="+mn-ea"/>
              <a:cs typeface="+mn-ea"/>
            </a:endParaRPr>
          </a:p>
          <a:p>
            <a:pPr algn="l"/>
            <a:r>
              <a:rPr lang="de-DE" altLang="zh-CN">
                <a:latin typeface="+mn-ea"/>
                <a:cs typeface="+mn-ea"/>
              </a:rPr>
              <a:t>Context: Master’s Thesis</a:t>
            </a:r>
            <a:endParaRPr lang="de-DE" altLang="zh-CN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sz="4400">
                <a:latin typeface="Arial Black" panose="020B0A04020102020204" charset="0"/>
                <a:cs typeface="Arial Black" panose="020B0A04020102020204" charset="0"/>
              </a:rPr>
              <a:t>Objectives</a:t>
            </a:r>
            <a:endParaRPr lang="de-DE" altLang="en-US" sz="4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09595" y="209169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altLang="en-US" sz="2000" b="1">
                <a:solidFill>
                  <a:srgbClr val="000000"/>
                </a:solidFill>
                <a:cs typeface="+mn-lt"/>
              </a:rPr>
              <a:t>1</a:t>
            </a:r>
            <a:r>
              <a:rPr lang="de-DE" altLang="en-US" sz="2000" b="1" baseline="50000">
                <a:solidFill>
                  <a:srgbClr val="000000"/>
                </a:solidFill>
                <a:uFillTx/>
                <a:cs typeface="+mn-lt"/>
              </a:rPr>
              <a:t>st</a:t>
            </a:r>
            <a:endParaRPr lang="de-DE" altLang="en-US" sz="2000" b="1" baseline="50000">
              <a:solidFill>
                <a:srgbClr val="000000"/>
              </a:solidFill>
              <a:uFillTx/>
              <a:cs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279765" y="209169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altLang="en-US" sz="2000" b="1">
                <a:solidFill>
                  <a:srgbClr val="000000"/>
                </a:solidFill>
                <a:cs typeface="+mn-lt"/>
              </a:rPr>
              <a:t>2</a:t>
            </a:r>
            <a:r>
              <a:rPr lang="de-DE" altLang="en-US" sz="2000" b="1" baseline="50000">
                <a:solidFill>
                  <a:srgbClr val="000000"/>
                </a:solidFill>
                <a:uFillTx/>
                <a:cs typeface="+mn-lt"/>
              </a:rPr>
              <a:t>nd</a:t>
            </a:r>
            <a:endParaRPr lang="de-DE" altLang="en-US" sz="2000" b="1" baseline="50000">
              <a:solidFill>
                <a:srgbClr val="000000"/>
              </a:solidFill>
              <a:uFillTx/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89150" y="269938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altLang="en-US">
                <a:cs typeface="+mn-lt"/>
              </a:rPr>
              <a:t>Compute the time-optimal trajectory for any attitude maneuver</a:t>
            </a:r>
            <a:endParaRPr lang="de-DE" altLang="en-US"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259320" y="269938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altLang="en-US">
                <a:latin typeface="Calibri" charset="0"/>
              </a:rPr>
              <a:t>Obtain the solutions in less than 1 second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!!Down Arrow 7"/>
          <p:cNvSpPr/>
          <p:nvPr/>
        </p:nvSpPr>
        <p:spPr>
          <a:xfrm>
            <a:off x="3332480" y="427037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902143" y="5315585"/>
            <a:ext cx="31578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de-DE" altLang="en-US" sz="2000" b="1" i="1">
                <a:latin typeface="Calibri" charset="0"/>
              </a:rPr>
              <a:t>min(maneuver_duration)</a:t>
            </a:r>
            <a:endParaRPr lang="de-DE" altLang="en-US" sz="2000" b="1" i="1">
              <a:latin typeface="Calibri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8502650" y="427037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146291" y="5315585"/>
            <a:ext cx="30099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de-DE" altLang="en-US" sz="2000" b="1" i="1">
                <a:latin typeface="Calibri" charset="0"/>
              </a:rPr>
              <a:t>computation_time &lt; 1 </a:t>
            </a:r>
            <a:r>
              <a:rPr lang="de-DE" altLang="en-US" sz="2000" b="1">
                <a:latin typeface="Calibri" charset="0"/>
              </a:rPr>
              <a:t>s</a:t>
            </a:r>
            <a:endParaRPr lang="de-DE" altLang="en-US" sz="2000" b="1">
              <a:latin typeface="Calibri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sz="4400">
                <a:latin typeface="Arial Black" panose="020B0A04020102020204" charset="0"/>
                <a:cs typeface="Arial Black" panose="020B0A04020102020204" charset="0"/>
              </a:rPr>
              <a:t>Methodology</a:t>
            </a:r>
            <a:endParaRPr lang="de-DE" altLang="en-US" sz="4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9732010" y="192278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altLang="en-US" sz="2000" b="1">
                <a:solidFill>
                  <a:srgbClr val="000000"/>
                </a:solidFill>
                <a:cs typeface="+mn-lt"/>
              </a:rPr>
              <a:t>1</a:t>
            </a:r>
            <a:r>
              <a:rPr lang="de-DE" altLang="en-US" sz="2000" b="1" baseline="50000">
                <a:solidFill>
                  <a:srgbClr val="000000"/>
                </a:solidFill>
                <a:uFillTx/>
                <a:cs typeface="+mn-lt"/>
              </a:rPr>
              <a:t>st</a:t>
            </a:r>
            <a:endParaRPr lang="de-DE" altLang="en-US" sz="2000" b="1" baseline="50000">
              <a:solidFill>
                <a:srgbClr val="000000"/>
              </a:solidFill>
              <a:uFillTx/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711565" y="253047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altLang="en-US">
                <a:cs typeface="+mn-lt"/>
              </a:rPr>
              <a:t>Compute the time-optimal trajectory for any attitude maneuver</a:t>
            </a:r>
            <a:endParaRPr lang="de-DE" altLang="en-US">
              <a:cs typeface="+mn-lt"/>
            </a:endParaRPr>
          </a:p>
        </p:txBody>
      </p:sp>
      <p:sp>
        <p:nvSpPr>
          <p:cNvPr id="8" name="!!Down Arrow 7"/>
          <p:cNvSpPr/>
          <p:nvPr/>
        </p:nvSpPr>
        <p:spPr>
          <a:xfrm>
            <a:off x="9954895" y="410146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524558" y="5146675"/>
            <a:ext cx="31578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de-DE" altLang="en-US" sz="2000" b="1" i="1">
                <a:latin typeface="Calibri" charset="0"/>
              </a:rPr>
              <a:t>min(maneuver_duration)</a:t>
            </a:r>
            <a:endParaRPr lang="de-DE" altLang="en-US" sz="2000" b="1" i="1">
              <a:latin typeface="Calibri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6"/>
              <p:cNvSpPr txBox="1"/>
              <p:nvPr/>
            </p:nvSpPr>
            <p:spPr>
              <a:xfrm>
                <a:off x="647700" y="1762125"/>
                <a:ext cx="6860540" cy="5033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indent="-342900">
                  <a:lnSpc>
                    <a:spcPct val="90000"/>
                  </a:lnSpc>
                  <a:buAutoNum type="arabicPeriod"/>
                </a:pPr>
                <a:r>
                  <a:rPr lang="de-DE" altLang="en-US">
                    <a:latin typeface="+mn-ea"/>
                    <a:cs typeface="+mn-ea"/>
                  </a:rPr>
                  <a:t>Define system dynamics </a:t>
                </a:r>
                <a:r>
                  <a:rPr lang="de-DE" altLang="en-US" sz="3200">
                    <a:latin typeface="Andale Mono" panose="020B0509000000000004" charset="0"/>
                    <a:cs typeface="Andale Mono" panose="020B0509000000000004" charset="0"/>
                  </a:rPr>
                  <a:t>→</a:t>
                </a:r>
                <a:r>
                  <a:rPr lang="de-DE" altLang="en-US" sz="3200"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de-DE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altLang="de-DE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accPr>
                          <m:e>
                            <m:eqArr>
                              <m:eqArrPr>
                                <m:ctrlPr>
                                  <a:rPr lang="en-US" altLang="de-DE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de-DE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𝑞</m:t>
                                </m:r>
                              </m:e>
                              <m:e>
                                <m:r>
                                  <a:rPr lang="en-US" altLang="de-DE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𝐼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altLang="de-DE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de-DE" i="1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𝜔</m:t>
                                    </m:r>
                                  </m:e>
                                </m:acc>
                              </m:e>
                            </m:eqArr>
                          </m:e>
                        </m:acc>
                      </m:e>
                    </m:d>
                    <m:r>
                      <a:rPr lang="en-US" altLang="de-DE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de-DE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de-DE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eqArrPr>
                          <m:e>
                            <m:box>
                              <m:boxPr>
                                <m:noBreak m:val="on"/>
                                <m:ctrlPr>
                                  <a:rPr lang="en-US" altLang="de-DE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de-DE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de-DE" i="1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 </m:t>
                                </m:r>
                                <m:r>
                                  <a:rPr lang="en-US" altLang="de-DE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𝑞</m:t>
                                </m:r>
                                <m:r>
                                  <a:rPr lang="en-US" altLang="de-DE" i="1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 </m:t>
                                </m:r>
                                <m:r>
                                  <a:rPr lang="en-US" altLang="de-DE" i="1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⊗ 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de-DE" i="1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de-DE" i="1">
                                            <a:latin typeface="DejaVu Math TeX Gyre" panose="02000503000000000000" charset="0"/>
                                            <a:ea typeface="MS Mincho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de-DE" i="1">
                                            <a:latin typeface="DejaVu Math TeX Gyre" panose="02000503000000000000" charset="0"/>
                                            <a:ea typeface="MS Mincho" charset="0"/>
                                            <a:cs typeface="DejaVu Math TeX Gyre" panose="02000503000000000000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de-DE" i="1">
                                            <a:latin typeface="DejaVu Math TeX Gyre" panose="02000503000000000000" charset="0"/>
                                            <a:ea typeface="MS Mincho" charset="0"/>
                                            <a:cs typeface="DejaVu Math TeX Gyre" panose="02000503000000000000" charset="0"/>
                                          </a:rPr>
                                          <m:t>𝜔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</m:box>
                          </m:e>
                          <m:e>
                            <m:r>
                              <a:rPr lang="en-US" altLang="de-DE" i="1"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𝜏</m:t>
                            </m:r>
                            <m:r>
                              <a:rPr lang="en-US" altLang="de-DE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𝜔</m:t>
                            </m:r>
                            <m:r>
                              <a:rPr lang="en-US" altLang="de-DE" i="1"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×(</m:t>
                            </m:r>
                            <m:r>
                              <a:rPr lang="en-US" altLang="de-DE" i="1"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𝐼</m:t>
                            </m:r>
                            <m:r>
                              <a:rPr lang="en-US" altLang="de-DE" i="1"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𝜔</m:t>
                            </m:r>
                            <m:r>
                              <a:rPr lang="en-US" altLang="de-DE" i="1"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) </m:t>
                            </m:r>
                          </m:e>
                        </m:eqArr>
                      </m:e>
                    </m:d>
                    <m:r>
                      <a:rPr lang="en-US" altLang="de-DE" i="1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endParaRPr lang="de-DE" altLang="en-US">
                  <a:latin typeface="+mn-ea"/>
                  <a:cs typeface="+mn-ea"/>
                </a:endParaRPr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de-DE" altLang="en-US">
                    <a:latin typeface="+mn-ea"/>
                    <a:cs typeface="+mn-ea"/>
                  </a:rPr>
                  <a:t>Construct Optimal Control Problem (OCP):</a:t>
                </a:r>
                <a:endParaRPr lang="de-DE" altLang="en-US">
                  <a:latin typeface="+mn-ea"/>
                  <a:cs typeface="+mn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altLang="en-US">
                    <a:latin typeface="+mn-ea"/>
                    <a:cs typeface="+mn-ea"/>
                    <a:sym typeface="+mn-ea"/>
                  </a:rPr>
                  <a:t>Define objective/cost function </a:t>
                </a:r>
                <a:r>
                  <a:rPr lang="de-DE" altLang="en-US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a:rPr lang="en-US" altLang="de-DE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𝐽</m:t>
                    </m:r>
                    <m:r>
                      <a:rPr lang="en-US" altLang="de-DE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  <m:r>
                      <a:rPr lang="en-US" altLang="de-DE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𝑇</m:t>
                    </m:r>
                  </m:oMath>
                </a14:m>
                <a:r>
                  <a:rPr lang="de-DE" altLang="en-US">
                    <a:latin typeface="+mn-ea"/>
                    <a:cs typeface="+mn-ea"/>
                    <a:sym typeface="+mn-ea"/>
                  </a:rPr>
                  <a:t> </a:t>
                </a:r>
                <a:endParaRPr lang="de-DE" altLang="en-US">
                  <a:latin typeface="+mn-ea"/>
                  <a:cs typeface="+mn-ea"/>
                  <a:sym typeface="+mn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altLang="en-US">
                    <a:latin typeface="+mn-ea"/>
                    <a:cs typeface="+mn-ea"/>
                    <a:sym typeface="+mn-ea"/>
                  </a:rPr>
                  <a:t>Define constraints </a:t>
                </a:r>
                <a:r>
                  <a:rPr lang="de-DE" altLang="en-US">
                    <a:latin typeface="+mn-ea"/>
                    <a:cs typeface="+mn-ea"/>
                    <a:sym typeface="+mn-ea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||</m:t>
                    </m:r>
                    <m:r>
                      <a:rPr lang="en-US" altLang="de-DE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𝑞</m:t>
                    </m:r>
                    <m:r>
                      <a:rPr lang="en-US" altLang="de-DE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||=</m:t>
                    </m:r>
                    <m:r>
                      <a:rPr lang="en-US" altLang="de-DE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1</m:t>
                    </m:r>
                  </m:oMath>
                </a14:m>
                <a:r>
                  <a:rPr lang="de-DE" altLang="en-US">
                    <a:latin typeface="+mn-ea"/>
                    <a:cs typeface="+mn-ea"/>
                    <a:sym typeface="+mn-ea"/>
                  </a:rPr>
                  <a:t> </a:t>
                </a:r>
                <a:endParaRPr lang="de-DE" altLang="en-US">
                  <a:latin typeface="+mn-ea"/>
                  <a:cs typeface="+mn-ea"/>
                </a:endParaRPr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de-DE" altLang="en-US">
                    <a:latin typeface="+mn-ea"/>
                    <a:cs typeface="+mn-ea"/>
                  </a:rPr>
                  <a:t>Choose OCP solver architecture:</a:t>
                </a:r>
                <a:endParaRPr lang="de-DE" altLang="en-US">
                  <a:latin typeface="+mn-ea"/>
                  <a:cs typeface="+mn-ea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de-DE" altLang="en-US">
                    <a:latin typeface="+mn-ea"/>
                    <a:cs typeface="+mn-ea"/>
                  </a:rPr>
                  <a:t>Direct vs Indirect methods</a:t>
                </a:r>
                <a:endParaRPr lang="de-DE" altLang="en-US">
                  <a:latin typeface="+mn-ea"/>
                  <a:cs typeface="+mn-ea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de-DE" altLang="en-US">
                    <a:latin typeface="+mn-ea"/>
                    <a:cs typeface="+mn-ea"/>
                  </a:rPr>
                  <a:t>Transcription method: Collocation vs Shooting</a:t>
                </a:r>
                <a:endParaRPr lang="de-DE" altLang="en-US">
                  <a:latin typeface="+mn-ea"/>
                  <a:cs typeface="+mn-ea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de-DE" altLang="en-US">
                    <a:latin typeface="+mn-ea"/>
                    <a:cs typeface="+mn-ea"/>
                  </a:rPr>
                  <a:t>Non-linear problem (NLP) solver</a:t>
                </a:r>
                <a:endParaRPr lang="de-DE" altLang="en-US">
                  <a:latin typeface="+mn-ea"/>
                  <a:cs typeface="+mn-ea"/>
                </a:endParaRPr>
              </a:p>
              <a:p>
                <a:pPr lvl="1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de-DE" altLang="en-US">
                  <a:latin typeface="+mn-ea"/>
                  <a:cs typeface="+mn-ea"/>
                  <a:sym typeface="+mn-ea"/>
                </a:endParaRPr>
              </a:p>
              <a:p>
                <a:pPr lvl="1" indent="0">
                  <a:buFont typeface="Arial" panose="020B0604020202020204" pitchFamily="34" charset="0"/>
                  <a:buNone/>
                </a:pPr>
                <a:endParaRPr lang="de-DE" altLang="en-US">
                  <a:latin typeface="+mn-ea"/>
                  <a:cs typeface="+mn-ea"/>
                </a:endParaRPr>
              </a:p>
            </p:txBody>
          </p:sp>
        </mc:Choice>
        <mc:Fallback>
          <p:sp>
            <p:nvSpPr>
              <p:cNvPr id="17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1762125"/>
                <a:ext cx="6860540" cy="50330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7"/>
              <p:cNvSpPr txBox="1"/>
              <p:nvPr/>
            </p:nvSpPr>
            <p:spPr>
              <a:xfrm>
                <a:off x="6110605" y="2579370"/>
                <a:ext cx="2252980" cy="255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120000"/>
                  </a:lnSpc>
                </a:pPr>
                <a:r>
                  <a:rPr lang="de-DE" altLang="en-US" sz="1200">
                    <a:latin typeface="+mn-ea"/>
                    <a:cs typeface="+mn-ea"/>
                  </a:rPr>
                  <a:t>Legend: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𝑞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de-DE" sz="12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 </m:t>
                      </m:r>
                    </m:oMath>
                  </m:oMathPara>
                </a14:m>
                <a:r>
                  <a:rPr lang="de-DE" altLang="en-US" sz="1200">
                    <a:latin typeface="+mn-ea"/>
                    <a:cs typeface="+mn-ea"/>
                  </a:rPr>
                  <a:t>Quaternion vector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𝜔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de-DE" sz="12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 </m:t>
                      </m:r>
                    </m:oMath>
                  </m:oMathPara>
                </a14:m>
                <a:r>
                  <a:rPr lang="de-DE" altLang="en-US" sz="1200">
                    <a:latin typeface="+mn-ea"/>
                    <a:cs typeface="+mn-ea"/>
                  </a:rPr>
                  <a:t>Angular velocity vector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𝐼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de-DE" sz="12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 </m:t>
                      </m:r>
                    </m:oMath>
                  </m:oMathPara>
                </a14:m>
                <a:r>
                  <a:rPr lang="de-DE" altLang="en-US" sz="1200">
                    <a:latin typeface="+mn-ea"/>
                    <a:cs typeface="+mn-ea"/>
                  </a:rPr>
                  <a:t>Inertia matrix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𝜏</m:t>
                    </m:r>
                  </m:oMath>
                </a14:m>
                <a:r>
                  <a:rPr lang="de-DE" altLang="en-US" sz="1200" i="1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de-DE" sz="12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 </m:t>
                      </m:r>
                    </m:oMath>
                  </m:oMathPara>
                </a14:m>
                <a:r>
                  <a:rPr lang="de-DE" altLang="en-US" sz="1200">
                    <a:latin typeface="+mn-ea"/>
                    <a:cs typeface="+mn-ea"/>
                  </a:rPr>
                  <a:t>External torque vector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𝐽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de-DE" sz="12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 </m:t>
                      </m:r>
                    </m:oMath>
                  </m:oMathPara>
                </a14:m>
                <a:r>
                  <a:rPr lang="de-DE" altLang="en-US" sz="1200">
                    <a:latin typeface="+mn-ea"/>
                    <a:cs typeface="+mn-ea"/>
                  </a:rPr>
                  <a:t>Cost function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𝑇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de-DE" sz="12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 </m:t>
                      </m:r>
                    </m:oMath>
                  </m:oMathPara>
                </a14:m>
                <a:r>
                  <a:rPr lang="de-DE" altLang="en-US" sz="1200">
                    <a:latin typeface="+mn-ea"/>
                    <a:cs typeface="+mn-ea"/>
                  </a:rPr>
                  <a:t>Total maneuver duration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⊗</m:t>
                    </m:r>
                  </m:oMath>
                </a14:m>
                <a:r>
                  <a:rPr lang="de-DE" altLang="en-US" sz="1200" i="1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de-DE" sz="12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 </m:t>
                      </m:r>
                    </m:oMath>
                  </m:oMathPara>
                </a14:m>
                <a:r>
                  <a:rPr lang="de-DE" altLang="en-US" sz="1200">
                    <a:latin typeface="+mn-ea"/>
                    <a:cs typeface="+mn-ea"/>
                  </a:rPr>
                  <a:t>Quaternion multiplication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×</m:t>
                    </m:r>
                  </m:oMath>
                </a14:m>
                <a:r>
                  <a:rPr lang="de-DE" altLang="en-US" sz="1200" i="1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de-DE" sz="12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 </m:t>
                      </m:r>
                    </m:oMath>
                  </m:oMathPara>
                </a14:m>
                <a:r>
                  <a:rPr lang="de-DE" altLang="en-US" sz="1200">
                    <a:latin typeface="+mn-ea"/>
                    <a:cs typeface="+mn-ea"/>
                  </a:rPr>
                  <a:t>Cross product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de-DE" sz="1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altLang="de-DE" sz="1200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∎</m:t>
                        </m:r>
                      </m:e>
                    </m:acc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de-DE" sz="12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 </m:t>
                      </m:r>
                    </m:oMath>
                  </m:oMathPara>
                </a14:m>
                <a:r>
                  <a:rPr lang="de-DE" altLang="en-US" sz="1200">
                    <a:latin typeface="+mn-ea"/>
                    <a:cs typeface="+mn-ea"/>
                  </a:rPr>
                  <a:t>Time derivative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de-DE" altLang="en-US" sz="1200">
                    <a:latin typeface="+mn-ea"/>
                    <a:cs typeface="+mn-ea"/>
                  </a:rPr>
                  <a:t>||</a:t>
                </a:r>
                <a14:m>
                  <m:oMath xmlns:m="http://schemas.openxmlformats.org/officeDocument/2006/math">
                    <m:r>
                      <a:rPr lang="en-US" altLang="de-DE" sz="12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∎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||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de-DE" sz="12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 </m:t>
                      </m:r>
                    </m:oMath>
                  </m:oMathPara>
                </a14:m>
                <a:r>
                  <a:rPr lang="de-DE" altLang="en-US" sz="1200">
                    <a:latin typeface="+mn-ea"/>
                    <a:cs typeface="+mn-ea"/>
                  </a:rPr>
                  <a:t>Euclidean norm</a:t>
                </a:r>
                <a:endParaRPr lang="de-DE" altLang="en-US" sz="1200">
                  <a:latin typeface="+mn-ea"/>
                  <a:cs typeface="+mn-ea"/>
                </a:endParaRPr>
              </a:p>
            </p:txBody>
          </p:sp>
        </mc:Choice>
        <mc:Fallback>
          <p:sp>
            <p:nvSpPr>
              <p:cNvPr id="18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605" y="2579370"/>
                <a:ext cx="2252980" cy="25539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">
      <a:dk1>
        <a:srgbClr val="FAFAFA"/>
      </a:dk1>
      <a:lt1>
        <a:srgbClr val="FAFAFA"/>
      </a:lt1>
      <a:dk2>
        <a:srgbClr val="FAFAFA"/>
      </a:dk2>
      <a:lt2>
        <a:srgbClr val="FAFAFA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4">
      <a:dk1>
        <a:srgbClr val="FAFAFA"/>
      </a:dk1>
      <a:lt1>
        <a:srgbClr val="FAFAFA"/>
      </a:lt1>
      <a:dk2>
        <a:srgbClr val="FAFAFA"/>
      </a:dk2>
      <a:lt2>
        <a:srgbClr val="FAFAFA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1129</Words>
  <Application>WPS Presentation</Application>
  <PresentationFormat>宽屏</PresentationFormat>
  <Paragraphs>64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20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OpenSymbol</vt:lpstr>
      <vt:lpstr>SimSun</vt:lpstr>
      <vt:lpstr>Calibri</vt:lpstr>
      <vt:lpstr>DejaVu Math TeX Gyre</vt:lpstr>
      <vt:lpstr>MS Mincho</vt:lpstr>
      <vt:lpstr>C059</vt:lpstr>
      <vt:lpstr>Andale Mono</vt:lpstr>
      <vt:lpstr>Office Theme</vt:lpstr>
      <vt:lpstr>1_Office Theme</vt:lpstr>
      <vt:lpstr>PowerPoint 演示文稿</vt:lpstr>
      <vt:lpstr>PowerPoint 演示文稿</vt:lpstr>
      <vt:lpstr>Objectives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leo8ner</cp:lastModifiedBy>
  <cp:revision>10</cp:revision>
  <dcterms:created xsi:type="dcterms:W3CDTF">2025-09-17T15:00:29Z</dcterms:created>
  <dcterms:modified xsi:type="dcterms:W3CDTF">2025-09-17T15:00:29Z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