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  <p:sldMasterId id="2147483659" r:id="rId3"/>
  </p:sldMasterIdLst>
  <p:notesMasterIdLst>
    <p:notesMasterId r:id="rId10"/>
  </p:notesMasterIdLst>
  <p:handoutMasterIdLst>
    <p:handoutMasterId r:id="rId11"/>
  </p:handoutMasterIdLst>
  <p:sldIdLst>
    <p:sldId id="256" r:id="rId4"/>
    <p:sldId id="257" r:id="rId5"/>
    <p:sldId id="259" r:id="rId6"/>
    <p:sldId id="261" r:id="rId7"/>
    <p:sldId id="260" r:id="rId8"/>
    <p:sldId id="262" r:id="rId9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0058C5"/>
    <a:srgbClr val="B2B2B2"/>
    <a:srgbClr val="202020"/>
    <a:srgbClr val="323232"/>
    <a:srgbClr val="CC3300"/>
    <a:srgbClr val="CC0000"/>
    <a:srgbClr val="FF3300"/>
    <a:srgbClr val="990000"/>
    <a:srgbClr val="FF8D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214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handoutMaster" Target="handoutMasters/handoutMaster1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1">
              <a:rPr lang="en-US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Real-Time Time-Optimal Spacecraft Attitude Control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1">
              <a:rPr lang="en-US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Real-Time Time-Optimal Spacecraft Attitude Control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1">
              <a:rPr lang="en-US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Real-Time Time-Optimal Spacecraft Attitude Control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1">
              <a:rPr lang="en-US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altLang="zh-CN">
                <a:sym typeface="+mn-ea"/>
              </a:rPr>
              <a:t>Real-Time Time-Optimal Spacecraft Attitude Control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1">
              <a:rPr lang="en-US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Real-Time Time-Optimal Spacecraft Attitude Control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0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1">
              <a:rPr lang="en-US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altLang="zh-CN">
                <a:sym typeface="+mn-ea"/>
              </a:rPr>
              <a:t>Real-Time Time-Optimal Spacecraft Attitude Control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1">
              <a:rPr lang="en-US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Real-Time Time-Optimal Spacecraft Attitude Control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1">
              <a:rPr lang="en-US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Real-Time Time-Optimal Spacecraft Attitude Control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1">
              <a:rPr lang="en-US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Real-Time Time-Optimal Spacecraft Attitude Control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1827" y="120015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1">
              <a:rPr lang="en-US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Real-Time Time-Optimal Spacecraft Attitude Control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hdr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1">
              <a:rPr lang="en-US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Real-Time Time-Optimal Spacecraft Attitude Control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1">
              <a:rPr lang="en-US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altLang="zh-CN">
                <a:sym typeface="+mn-ea"/>
              </a:rPr>
              <a:t>Real-Time Time-Optimal Spacecraft Attitude Control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1">
              <a:rPr lang="en-US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Real-Time Time-Optimal Spacecraft Attitude Control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1">
              <a:rPr lang="en-US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Real-Time Time-Optimal Spacecraft Attitude Control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0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1">
              <a:rPr lang="en-US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altLang="zh-CN">
                <a:sym typeface="+mn-ea"/>
              </a:rPr>
              <a:t>Real-Time Time-Optimal Spacecraft Attitude Control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1">
              <a:rPr lang="en-US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Real-Time Time-Optimal Spacecraft Attitude Control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1">
              <a:rPr lang="en-US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Real-Time Time-Optimal Spacecraft Attitude Control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1">
              <a:rPr lang="en-US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Real-Time Time-Optimal Spacecraft Attitude Control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1827" y="120015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1">
              <a:rPr lang="en-US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Real-Time Time-Optimal Spacecraft Attitude Control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1">
              <a:rPr lang="en-US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Real-Time Time-Optimal Spacecraft Attitude Control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png"/><Relationship Id="rId11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.xml"/><Relationship Id="rId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3" Type="http://schemas.openxmlformats.org/officeDocument/2006/relationships/theme" Target="../theme/theme2.xml"/><Relationship Id="rId12" Type="http://schemas.openxmlformats.org/officeDocument/2006/relationships/image" Target="../media/image2.png"/><Relationship Id="rId11" Type="http://schemas.openxmlformats.org/officeDocument/2006/relationships/image" Target="../media/image1.png"/><Relationship Id="rId1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58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0065C1">
                  <a:alpha val="100000"/>
                </a:srgbClr>
              </a:clrFrom>
              <a:clrTo>
                <a:srgbClr val="0065C1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477500" y="0"/>
            <a:ext cx="1714500" cy="17145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2"/>
          <a:srcRect t="17400" b="13059"/>
          <a:stretch>
            <a:fillRect/>
          </a:stretch>
        </p:blipFill>
        <p:spPr>
          <a:xfrm>
            <a:off x="288925" y="365125"/>
            <a:ext cx="1054100" cy="732790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19431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1">
              <a:rPr lang="en-US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" charset="0"/>
              </a:defRPr>
            </a:lvl1pPr>
          </a:lstStyle>
          <a:p>
            <a:r>
              <a:rPr lang="de-DE" altLang="zh-CN"/>
              <a:t>Real-Time Time-Optimal Spacecraft Attitude Control</a:t>
            </a:r>
            <a:endParaRPr lang="de-DE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58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0065C1">
                  <a:alpha val="100000"/>
                </a:srgbClr>
              </a:clrFrom>
              <a:clrTo>
                <a:srgbClr val="0065C1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477500" y="0"/>
            <a:ext cx="1714500" cy="17145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2"/>
          <a:srcRect t="17400" b="13059"/>
          <a:stretch>
            <a:fillRect/>
          </a:stretch>
        </p:blipFill>
        <p:spPr>
          <a:xfrm>
            <a:off x="288925" y="365125"/>
            <a:ext cx="1054100" cy="732790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19431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1">
              <a:rPr lang="en-US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" charset="0"/>
              </a:defRPr>
            </a:lvl1pPr>
          </a:lstStyle>
          <a:p>
            <a:r>
              <a:rPr lang="de-DE" altLang="zh-CN"/>
              <a:t>Real-Time Time-Optimal Spacecraft Attitude Control</a:t>
            </a:r>
            <a:endParaRPr lang="de-DE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hf hd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84885" y="1322705"/>
            <a:ext cx="10222230" cy="2186940"/>
          </a:xfrm>
        </p:spPr>
        <p:txBody>
          <a:bodyPr/>
          <a:lstStyle/>
          <a:p>
            <a:r>
              <a:rPr lang="de-DE" altLang="zh-CN" sz="4800">
                <a:latin typeface="Arial Black" panose="020B0A04020102020204" charset="0"/>
                <a:cs typeface="Arial Black" panose="020B0A04020102020204" charset="0"/>
              </a:rPr>
              <a:t>Real-Time Time-Optimal Spacecraft Attitude Control</a:t>
            </a:r>
            <a:endParaRPr lang="de-DE" altLang="zh-CN" sz="4800"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304165" y="5138103"/>
            <a:ext cx="9144000" cy="1655762"/>
          </a:xfrm>
        </p:spPr>
        <p:txBody>
          <a:bodyPr/>
          <a:lstStyle/>
          <a:p>
            <a:pPr algn="l"/>
            <a:r>
              <a:rPr lang="de-DE" altLang="zh-CN">
                <a:latin typeface="+mn-ea"/>
                <a:cs typeface="+mn-ea"/>
              </a:rPr>
              <a:t>Author: Leonardo Eitner, M.Sc. candidate</a:t>
            </a:r>
            <a:endParaRPr lang="de-DE" altLang="zh-CN">
              <a:latin typeface="+mn-ea"/>
              <a:cs typeface="+mn-ea"/>
            </a:endParaRPr>
          </a:p>
          <a:p>
            <a:pPr algn="l"/>
            <a:r>
              <a:rPr lang="de-DE" altLang="zh-CN">
                <a:latin typeface="+mn-ea"/>
                <a:cs typeface="+mn-ea"/>
              </a:rPr>
              <a:t>Assistant Supervisor: Silvia Busi, PhD candidate</a:t>
            </a:r>
            <a:endParaRPr lang="de-DE" altLang="zh-CN">
              <a:latin typeface="+mn-ea"/>
              <a:cs typeface="+mn-ea"/>
            </a:endParaRPr>
          </a:p>
          <a:p>
            <a:pPr algn="l"/>
            <a:r>
              <a:rPr lang="de-DE" altLang="zh-CN">
                <a:latin typeface="+mn-ea"/>
                <a:cs typeface="+mn-ea"/>
              </a:rPr>
              <a:t>Head Supervisor: Prof. Dr. Marcello Romano</a:t>
            </a:r>
            <a:endParaRPr lang="de-DE" altLang="zh-CN">
              <a:latin typeface="+mn-ea"/>
              <a:cs typeface="+mn-ea"/>
            </a:endParaRPr>
          </a:p>
          <a:p>
            <a:pPr algn="l"/>
            <a:r>
              <a:rPr lang="de-DE" altLang="zh-CN">
                <a:latin typeface="+mn-ea"/>
                <a:cs typeface="+mn-ea"/>
              </a:rPr>
              <a:t>Context: Master’s Thesis</a:t>
            </a:r>
            <a:endParaRPr lang="de-DE" altLang="zh-CN">
              <a:latin typeface="+mn-ea"/>
              <a:cs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de-DE" altLang="en-US" sz="4400">
                <a:latin typeface="Arial Black" panose="020B0A04020102020204" charset="0"/>
                <a:cs typeface="Arial Black" panose="020B0A04020102020204" charset="0"/>
              </a:rPr>
              <a:t>Objectives</a:t>
            </a:r>
            <a:endParaRPr lang="de-DE" altLang="en-US" sz="4400"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3109595" y="2091690"/>
            <a:ext cx="743585" cy="74358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de-DE" altLang="en-US" sz="2000" b="1">
                <a:solidFill>
                  <a:srgbClr val="000000"/>
                </a:solidFill>
                <a:cs typeface="+mn-lt"/>
              </a:rPr>
              <a:t>1</a:t>
            </a:r>
            <a:r>
              <a:rPr lang="de-DE" altLang="en-US" sz="2000" b="1" baseline="50000">
                <a:solidFill>
                  <a:srgbClr val="000000"/>
                </a:solidFill>
                <a:uFillTx/>
                <a:cs typeface="+mn-lt"/>
              </a:rPr>
              <a:t>st</a:t>
            </a:r>
            <a:endParaRPr lang="de-DE" altLang="en-US" sz="2000" b="1" baseline="50000">
              <a:solidFill>
                <a:srgbClr val="000000"/>
              </a:solidFill>
              <a:uFillTx/>
              <a:cs typeface="+mn-lt"/>
            </a:endParaRPr>
          </a:p>
        </p:txBody>
      </p:sp>
      <p:sp>
        <p:nvSpPr>
          <p:cNvPr id="7" name="Oval 6"/>
          <p:cNvSpPr/>
          <p:nvPr/>
        </p:nvSpPr>
        <p:spPr>
          <a:xfrm>
            <a:off x="8279765" y="2091690"/>
            <a:ext cx="743585" cy="74358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de-DE" altLang="en-US" sz="2000" b="1">
                <a:solidFill>
                  <a:srgbClr val="000000"/>
                </a:solidFill>
                <a:cs typeface="+mn-lt"/>
              </a:rPr>
              <a:t>2</a:t>
            </a:r>
            <a:r>
              <a:rPr lang="de-DE" altLang="en-US" sz="2000" b="1" baseline="50000">
                <a:solidFill>
                  <a:srgbClr val="000000"/>
                </a:solidFill>
                <a:uFillTx/>
                <a:cs typeface="+mn-lt"/>
              </a:rPr>
              <a:t>nd</a:t>
            </a:r>
            <a:endParaRPr lang="de-DE" altLang="en-US" sz="2000" b="1" baseline="50000">
              <a:solidFill>
                <a:srgbClr val="000000"/>
              </a:solidFill>
              <a:uFillTx/>
              <a:cs typeface="+mn-lt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2089150" y="2699385"/>
            <a:ext cx="2784475" cy="1570990"/>
          </a:xfrm>
          <a:prstGeom prst="roundRect">
            <a:avLst/>
          </a:prstGeom>
          <a:solidFill>
            <a:srgbClr val="002060"/>
          </a:solidFill>
          <a:ln w="476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de-DE" altLang="en-US">
                <a:cs typeface="+mn-lt"/>
              </a:rPr>
              <a:t>Compute the time-optimal trajectory for any attitude maneuver</a:t>
            </a:r>
            <a:endParaRPr lang="de-DE" altLang="en-US">
              <a:cs typeface="+mn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7259320" y="2699385"/>
            <a:ext cx="2784475" cy="1570990"/>
          </a:xfrm>
          <a:prstGeom prst="roundRect">
            <a:avLst/>
          </a:prstGeom>
          <a:solidFill>
            <a:srgbClr val="002060"/>
          </a:solidFill>
          <a:ln w="476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de-DE" altLang="en-US">
                <a:latin typeface="Calibri" charset="0"/>
              </a:rPr>
              <a:t>Robustly obtain solutions in less than 1 second</a:t>
            </a:r>
            <a:endParaRPr lang="de-DE" altLang="en-US">
              <a:latin typeface="Calibri" charset="0"/>
            </a:endParaRPr>
          </a:p>
        </p:txBody>
      </p:sp>
      <p:sp>
        <p:nvSpPr>
          <p:cNvPr id="8" name="!!Down Arrow 7"/>
          <p:cNvSpPr/>
          <p:nvPr/>
        </p:nvSpPr>
        <p:spPr>
          <a:xfrm>
            <a:off x="3332480" y="4270375"/>
            <a:ext cx="297815" cy="1045210"/>
          </a:xfrm>
          <a:prstGeom prst="downArrow">
            <a:avLst>
              <a:gd name="adj1" fmla="val 50000"/>
              <a:gd name="adj2" fmla="val 8507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1902143" y="5315585"/>
            <a:ext cx="315785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de-DE" altLang="en-US" sz="2000" b="1" i="1">
                <a:latin typeface="Calibri" charset="0"/>
              </a:rPr>
              <a:t>min(maneuver_duration)</a:t>
            </a:r>
            <a:endParaRPr lang="de-DE" altLang="en-US" sz="2000" b="1" i="1">
              <a:latin typeface="Calibri" charset="0"/>
            </a:endParaRPr>
          </a:p>
        </p:txBody>
      </p:sp>
      <p:sp>
        <p:nvSpPr>
          <p:cNvPr id="10" name="Down Arrow 9"/>
          <p:cNvSpPr/>
          <p:nvPr/>
        </p:nvSpPr>
        <p:spPr>
          <a:xfrm>
            <a:off x="8502650" y="4270375"/>
            <a:ext cx="297815" cy="1045210"/>
          </a:xfrm>
          <a:prstGeom prst="downArrow">
            <a:avLst>
              <a:gd name="adj1" fmla="val 50000"/>
              <a:gd name="adj2" fmla="val 8507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7146291" y="5315585"/>
            <a:ext cx="300990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de-DE" altLang="en-US" sz="2000" b="1" i="1">
                <a:latin typeface="Calibri" charset="0"/>
              </a:rPr>
              <a:t>computation_time &lt; 1 </a:t>
            </a:r>
            <a:r>
              <a:rPr lang="de-DE" altLang="en-US" sz="2000" b="1">
                <a:latin typeface="Calibri" charset="0"/>
              </a:rPr>
              <a:t>s</a:t>
            </a:r>
            <a:endParaRPr lang="de-DE" altLang="en-US" sz="2000" b="1">
              <a:latin typeface="Calibri" charset="0"/>
            </a:endParaRPr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1">
              <a:rPr lang="en-US" altLang="en-US" smtClean="0"/>
            </a:fld>
            <a:endParaRPr lang="zh-CN" alt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de-DE" altLang="zh-CN">
                <a:sym typeface="+mn-ea"/>
              </a:rPr>
              <a:t>Real-Time Time-Optimal Spacecraft Attitude Control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de-DE" altLang="en-US" sz="4400">
                <a:latin typeface="Arial Black" panose="020B0A04020102020204" charset="0"/>
                <a:cs typeface="Arial Black" panose="020B0A04020102020204" charset="0"/>
              </a:rPr>
              <a:t>Methodology</a:t>
            </a:r>
            <a:endParaRPr lang="de-DE" altLang="en-US" sz="4400"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9732010" y="1922780"/>
            <a:ext cx="743585" cy="74358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de-DE" altLang="en-US" sz="2000" b="1">
                <a:solidFill>
                  <a:srgbClr val="000000"/>
                </a:solidFill>
                <a:cs typeface="+mn-lt"/>
              </a:rPr>
              <a:t>1</a:t>
            </a:r>
            <a:r>
              <a:rPr lang="de-DE" altLang="en-US" sz="2000" b="1" baseline="50000">
                <a:solidFill>
                  <a:srgbClr val="000000"/>
                </a:solidFill>
                <a:uFillTx/>
                <a:cs typeface="+mn-lt"/>
              </a:rPr>
              <a:t>st</a:t>
            </a:r>
            <a:endParaRPr lang="de-DE" altLang="en-US" sz="2000" b="1" baseline="50000">
              <a:solidFill>
                <a:srgbClr val="000000"/>
              </a:solidFill>
              <a:uFillTx/>
              <a:cs typeface="+mn-lt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8711565" y="2530475"/>
            <a:ext cx="2784475" cy="1570990"/>
          </a:xfrm>
          <a:prstGeom prst="roundRect">
            <a:avLst/>
          </a:prstGeom>
          <a:solidFill>
            <a:srgbClr val="002060"/>
          </a:solidFill>
          <a:ln w="476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de-DE" altLang="en-US">
                <a:cs typeface="+mn-lt"/>
              </a:rPr>
              <a:t>Compute the time-optimal trajectory for any attitude maneuver</a:t>
            </a:r>
            <a:endParaRPr lang="de-DE" altLang="en-US">
              <a:cs typeface="+mn-lt"/>
            </a:endParaRPr>
          </a:p>
        </p:txBody>
      </p:sp>
      <p:sp>
        <p:nvSpPr>
          <p:cNvPr id="8" name="!!Down Arrow 7"/>
          <p:cNvSpPr/>
          <p:nvPr/>
        </p:nvSpPr>
        <p:spPr>
          <a:xfrm>
            <a:off x="9954895" y="4101465"/>
            <a:ext cx="297815" cy="1045210"/>
          </a:xfrm>
          <a:prstGeom prst="downArrow">
            <a:avLst>
              <a:gd name="adj1" fmla="val 50000"/>
              <a:gd name="adj2" fmla="val 8507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8524558" y="5146675"/>
            <a:ext cx="315785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de-DE" altLang="en-US" sz="2000" b="1" i="1">
                <a:latin typeface="Calibri" charset="0"/>
              </a:rPr>
              <a:t>min(maneuver_duration)</a:t>
            </a:r>
            <a:endParaRPr lang="de-DE" altLang="en-US" sz="2000" b="1" i="1">
              <a:latin typeface="Calibri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1">
              <a:rPr lang="en-US" altLang="en-US" smtClean="0"/>
            </a:fld>
            <a:endParaRPr lang="zh-CN" alt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de-DE" altLang="zh-CN">
                <a:sym typeface="+mn-ea"/>
              </a:rPr>
              <a:t>Real-Time Time-Optimal Spacecraft Attitude Control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 Box 16"/>
              <p:cNvSpPr txBox="1"/>
              <p:nvPr/>
            </p:nvSpPr>
            <p:spPr>
              <a:xfrm>
                <a:off x="647700" y="1762125"/>
                <a:ext cx="6860540" cy="26784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marL="342900" indent="-342900">
                  <a:lnSpc>
                    <a:spcPct val="90000"/>
                  </a:lnSpc>
                  <a:buAutoNum type="arabicPeriod"/>
                </a:pPr>
                <a:r>
                  <a:rPr lang="de-DE" altLang="en-US">
                    <a:latin typeface="+mn-ea"/>
                    <a:cs typeface="+mn-ea"/>
                  </a:rPr>
                  <a:t>Define system dynamics </a:t>
                </a:r>
                <a:r>
                  <a:rPr lang="de-DE" altLang="en-US" sz="3200">
                    <a:latin typeface="Andale Mono" panose="020B0509000000000004" charset="0"/>
                    <a:cs typeface="Andale Mono" panose="020B0509000000000004" charset="0"/>
                  </a:rPr>
                  <a:t>→</a:t>
                </a:r>
                <a:r>
                  <a:rPr lang="de-DE" altLang="en-US" sz="3200">
                    <a:latin typeface="+mn-ea"/>
                    <a:cs typeface="+mn-ea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de-DE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dPr>
                      <m:e>
                        <m:acc>
                          <m:accPr>
                            <m:chr m:val="̇"/>
                            <m:ctrlPr>
                              <a:rPr lang="en-US" altLang="de-DE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</m:ctrlPr>
                          </m:accPr>
                          <m:e>
                            <m:eqArr>
                              <m:eqArrPr>
                                <m:ctrlPr>
                                  <a:rPr lang="en-US" altLang="de-DE" i="1"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</m:ctrlPr>
                              </m:eqArrPr>
                              <m:e>
                                <m:r>
                                  <a:rPr lang="en-US" altLang="de-DE" i="1"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𝑞</m:t>
                                </m:r>
                              </m:e>
                              <m:e>
                                <m:r>
                                  <a:rPr lang="en-US" altLang="de-DE" i="1"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𝐼</m:t>
                                </m:r>
                                <m:acc>
                                  <m:accPr>
                                    <m:chr m:val="̇"/>
                                    <m:ctrlPr>
                                      <a:rPr lang="en-US" altLang="de-DE" i="1">
                                        <a:latin typeface="DejaVu Math TeX Gyre" panose="02000503000000000000" charset="0"/>
                                        <a:cs typeface="DejaVu Math TeX Gyre" panose="02000503000000000000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de-DE" i="1">
                                        <a:latin typeface="DejaVu Math TeX Gyre" panose="02000503000000000000" charset="0"/>
                                        <a:ea typeface="MS Mincho" charset="0"/>
                                        <a:cs typeface="DejaVu Math TeX Gyre" panose="02000503000000000000" charset="0"/>
                                      </a:rPr>
                                      <m:t>𝜔</m:t>
                                    </m:r>
                                  </m:e>
                                </m:acc>
                              </m:e>
                            </m:eqArr>
                          </m:e>
                        </m:acc>
                      </m:e>
                    </m:d>
                    <m:r>
                      <a:rPr lang="en-US" altLang="de-DE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de-DE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de-DE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</m:ctrlPr>
                          </m:eqArrPr>
                          <m:e>
                            <m:box>
                              <m:boxPr>
                                <m:noBreak m:val="on"/>
                                <m:ctrlPr>
                                  <a:rPr lang="en-US" altLang="de-DE" i="1"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</m:ctrlPr>
                              </m:boxPr>
                              <m:e>
                                <m:argPr>
                                  <m:argSz m:val="-1"/>
                                </m:argPr>
                                <m:f>
                                  <m:fPr>
                                    <m:ctrlPr>
                                      <a:rPr lang="en-US" altLang="de-DE" i="1">
                                        <a:latin typeface="DejaVu Math TeX Gyre" panose="02000503000000000000" charset="0"/>
                                        <a:cs typeface="DejaVu Math TeX Gyre" panose="02000503000000000000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de-DE" i="1">
                                        <a:latin typeface="DejaVu Math TeX Gyre" panose="02000503000000000000" charset="0"/>
                                        <a:ea typeface="MS Mincho" charset="0"/>
                                        <a:cs typeface="DejaVu Math TeX Gyre" panose="02000503000000000000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de-DE" i="1">
                                        <a:latin typeface="DejaVu Math TeX Gyre" panose="02000503000000000000" charset="0"/>
                                        <a:ea typeface="MS Mincho" charset="0"/>
                                        <a:cs typeface="DejaVu Math TeX Gyre" panose="02000503000000000000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n-US" altLang="de-DE" i="1"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</a:rPr>
                                  <m:t> </m:t>
                                </m:r>
                                <m:r>
                                  <a:rPr lang="en-US" altLang="de-DE" i="1">
                                    <a:latin typeface="DejaVu Math TeX Gyre" panose="02000503000000000000" charset="0"/>
                                    <a:cs typeface="DejaVu Math TeX Gyre" panose="02000503000000000000" charset="0"/>
                                  </a:rPr>
                                  <m:t>𝑞</m:t>
                                </m:r>
                                <m:r>
                                  <a:rPr lang="en-US" altLang="de-DE" i="1"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</a:rPr>
                                  <m:t> </m:t>
                                </m:r>
                                <m:r>
                                  <a:rPr lang="en-US" altLang="de-DE" i="1">
                                    <a:latin typeface="DejaVu Math TeX Gyre" panose="02000503000000000000" charset="0"/>
                                    <a:ea typeface="MS Mincho" charset="0"/>
                                    <a:cs typeface="DejaVu Math TeX Gyre" panose="02000503000000000000" charset="0"/>
                                  </a:rPr>
                                  <m:t>⊗ 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de-DE" i="1">
                                        <a:latin typeface="DejaVu Math TeX Gyre" panose="02000503000000000000" charset="0"/>
                                        <a:ea typeface="MS Mincho" charset="0"/>
                                        <a:cs typeface="DejaVu Math TeX Gyre" panose="02000503000000000000" charset="0"/>
                                      </a:rPr>
                                    </m:ctrlPr>
                                  </m:dPr>
                                  <m:e>
                                    <m:eqArr>
                                      <m:eqArrPr>
                                        <m:ctrlPr>
                                          <a:rPr lang="en-US" altLang="de-DE" i="1">
                                            <a:latin typeface="DejaVu Math TeX Gyre" panose="02000503000000000000" charset="0"/>
                                            <a:ea typeface="MS Mincho" charset="0"/>
                                            <a:cs typeface="DejaVu Math TeX Gyre" panose="02000503000000000000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a:rPr lang="en-US" altLang="de-DE" i="1">
                                            <a:latin typeface="DejaVu Math TeX Gyre" panose="02000503000000000000" charset="0"/>
                                            <a:ea typeface="MS Mincho" charset="0"/>
                                            <a:cs typeface="DejaVu Math TeX Gyre" panose="02000503000000000000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n-US" altLang="de-DE" i="1">
                                            <a:latin typeface="DejaVu Math TeX Gyre" panose="02000503000000000000" charset="0"/>
                                            <a:ea typeface="MS Mincho" charset="0"/>
                                            <a:cs typeface="DejaVu Math TeX Gyre" panose="02000503000000000000" charset="0"/>
                                          </a:rPr>
                                          <m:t>𝜔</m:t>
                                        </m:r>
                                      </m:e>
                                    </m:eqArr>
                                  </m:e>
                                </m:d>
                              </m:e>
                            </m:box>
                          </m:e>
                          <m:e>
                            <m:r>
                              <a:rPr lang="en-US" altLang="de-DE" i="1">
                                <a:latin typeface="DejaVu Math TeX Gyre" panose="02000503000000000000" charset="0"/>
                                <a:ea typeface="MS Mincho" charset="0"/>
                                <a:cs typeface="DejaVu Math TeX Gyre" panose="02000503000000000000" charset="0"/>
                              </a:rPr>
                              <m:t>𝜏</m:t>
                            </m:r>
                            <m:r>
                              <a:rPr lang="en-US" altLang="de-DE" i="1">
                                <a:latin typeface="DejaVu Math TeX Gyre" panose="02000503000000000000" charset="0"/>
                                <a:cs typeface="DejaVu Math TeX Gyre" panose="02000503000000000000" charset="0"/>
                              </a:rPr>
                              <m:t>−</m:t>
                            </m:r>
                            <m:r>
                              <a:rPr lang="en-US" altLang="de-DE" i="1">
                                <a:latin typeface="DejaVu Math TeX Gyre" panose="02000503000000000000" charset="0"/>
                                <a:ea typeface="MS Mincho" charset="0"/>
                                <a:cs typeface="DejaVu Math TeX Gyre" panose="02000503000000000000" charset="0"/>
                              </a:rPr>
                              <m:t>𝜔</m:t>
                            </m:r>
                            <m:r>
                              <a:rPr lang="en-US" altLang="de-DE" i="1">
                                <a:latin typeface="DejaVu Math TeX Gyre" panose="02000503000000000000" charset="0"/>
                                <a:ea typeface="MS Mincho" charset="0"/>
                                <a:cs typeface="DejaVu Math TeX Gyre" panose="02000503000000000000" charset="0"/>
                              </a:rPr>
                              <m:t>×(</m:t>
                            </m:r>
                            <m:r>
                              <a:rPr lang="en-US" altLang="de-DE" i="1">
                                <a:latin typeface="DejaVu Math TeX Gyre" panose="02000503000000000000" charset="0"/>
                                <a:ea typeface="MS Mincho" charset="0"/>
                                <a:cs typeface="DejaVu Math TeX Gyre" panose="02000503000000000000" charset="0"/>
                              </a:rPr>
                              <m:t>𝐼</m:t>
                            </m:r>
                            <m:r>
                              <a:rPr lang="en-US" altLang="de-DE" i="1">
                                <a:latin typeface="DejaVu Math TeX Gyre" panose="02000503000000000000" charset="0"/>
                                <a:ea typeface="MS Mincho" charset="0"/>
                                <a:cs typeface="DejaVu Math TeX Gyre" panose="02000503000000000000" charset="0"/>
                              </a:rPr>
                              <m:t>𝜔</m:t>
                            </m:r>
                            <m:r>
                              <a:rPr lang="en-US" altLang="de-DE" i="1">
                                <a:latin typeface="DejaVu Math TeX Gyre" panose="02000503000000000000" charset="0"/>
                                <a:ea typeface="MS Mincho" charset="0"/>
                                <a:cs typeface="DejaVu Math TeX Gyre" panose="02000503000000000000" charset="0"/>
                              </a:rPr>
                              <m:t>) </m:t>
                            </m:r>
                          </m:e>
                        </m:eqArr>
                      </m:e>
                    </m:d>
                    <m:r>
                      <a:rPr lang="en-US" altLang="de-DE" i="1">
                        <a:latin typeface="DejaVu Math TeX Gyre" panose="02000503000000000000" charset="0"/>
                        <a:ea typeface="MS Mincho" charset="0"/>
                        <a:cs typeface="DejaVu Math TeX Gyre" panose="02000503000000000000" charset="0"/>
                      </a:rPr>
                      <m:t> </m:t>
                    </m:r>
                  </m:oMath>
                </a14:m>
                <a:endParaRPr lang="de-DE" altLang="en-US">
                  <a:latin typeface="+mn-ea"/>
                  <a:cs typeface="+mn-ea"/>
                </a:endParaRPr>
              </a:p>
              <a:p>
                <a:pPr marL="342900" indent="-342900">
                  <a:lnSpc>
                    <a:spcPct val="200000"/>
                  </a:lnSpc>
                  <a:buAutoNum type="arabicPeriod"/>
                </a:pPr>
                <a:r>
                  <a:rPr lang="de-DE" altLang="en-US">
                    <a:latin typeface="+mn-ea"/>
                    <a:cs typeface="+mn-ea"/>
                  </a:rPr>
                  <a:t>Construct Optimal Control Problem (OCP):</a:t>
                </a:r>
                <a:endParaRPr lang="de-DE" altLang="en-US">
                  <a:latin typeface="+mn-ea"/>
                  <a:cs typeface="+mn-ea"/>
                </a:endParaRPr>
              </a:p>
              <a:p>
                <a:pPr marL="800100" lvl="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de-DE" altLang="en-US">
                    <a:latin typeface="+mn-ea"/>
                    <a:cs typeface="+mn-ea"/>
                    <a:sym typeface="+mn-ea"/>
                  </a:rPr>
                  <a:t>Define objective/cost function </a:t>
                </a:r>
                <a:r>
                  <a:rPr lang="de-DE" altLang="en-US">
                    <a:latin typeface="+mn-ea"/>
                    <a:cs typeface="+mn-ea"/>
                    <a:sym typeface="+mn-ea"/>
                  </a:rPr>
                  <a:t>→</a:t>
                </a:r>
                <a14:m>
                  <m:oMath xmlns:m="http://schemas.openxmlformats.org/officeDocument/2006/math">
                    <m:r>
                      <a:rPr lang="en-US" altLang="de-DE" i="1">
                        <a:latin typeface="DejaVu Math TeX Gyre" panose="02000503000000000000" charset="0"/>
                        <a:cs typeface="DejaVu Math TeX Gyre" panose="02000503000000000000" charset="0"/>
                        <a:sym typeface="+mn-ea"/>
                      </a:rPr>
                      <m:t> </m:t>
                    </m:r>
                    <m:r>
                      <a:rPr lang="en-US" altLang="de-DE" i="1">
                        <a:latin typeface="DejaVu Math TeX Gyre" panose="02000503000000000000" charset="0"/>
                        <a:cs typeface="DejaVu Math TeX Gyre" panose="02000503000000000000" charset="0"/>
                        <a:sym typeface="+mn-ea"/>
                      </a:rPr>
                      <m:t>𝐽</m:t>
                    </m:r>
                    <m:r>
                      <a:rPr lang="en-US" altLang="de-DE" i="1">
                        <a:latin typeface="DejaVu Math TeX Gyre" panose="02000503000000000000" charset="0"/>
                        <a:cs typeface="DejaVu Math TeX Gyre" panose="02000503000000000000" charset="0"/>
                        <a:sym typeface="+mn-ea"/>
                      </a:rPr>
                      <m:t>=</m:t>
                    </m:r>
                    <m:r>
                      <a:rPr lang="en-US" altLang="de-DE" i="1">
                        <a:latin typeface="DejaVu Math TeX Gyre" panose="02000503000000000000" charset="0"/>
                        <a:cs typeface="DejaVu Math TeX Gyre" panose="02000503000000000000" charset="0"/>
                        <a:sym typeface="+mn-ea"/>
                      </a:rPr>
                      <m:t>𝑇</m:t>
                    </m:r>
                  </m:oMath>
                </a14:m>
                <a:r>
                  <a:rPr lang="de-DE" altLang="en-US">
                    <a:latin typeface="+mn-ea"/>
                    <a:cs typeface="+mn-ea"/>
                    <a:sym typeface="+mn-ea"/>
                  </a:rPr>
                  <a:t> </a:t>
                </a:r>
                <a:endParaRPr lang="de-DE" altLang="en-US">
                  <a:latin typeface="+mn-ea"/>
                  <a:cs typeface="+mn-ea"/>
                  <a:sym typeface="+mn-ea"/>
                </a:endParaRPr>
              </a:p>
              <a:p>
                <a:pPr marL="800100" lvl="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de-DE" altLang="en-US">
                    <a:latin typeface="+mn-ea"/>
                    <a:cs typeface="+mn-ea"/>
                    <a:sym typeface="+mn-ea"/>
                  </a:rPr>
                  <a:t>Define constraints </a:t>
                </a:r>
                <a:r>
                  <a:rPr lang="de-DE" altLang="en-US">
                    <a:latin typeface="+mn-ea"/>
                    <a:cs typeface="+mn-ea"/>
                    <a:sym typeface="+mn-ea"/>
                  </a:rPr>
                  <a:t>→ </a:t>
                </a:r>
                <a14:m>
                  <m:oMath xmlns:m="http://schemas.openxmlformats.org/officeDocument/2006/math">
                    <m:r>
                      <a:rPr lang="en-US" altLang="de-DE" i="1">
                        <a:latin typeface="DejaVu Math TeX Gyre" panose="02000503000000000000" charset="0"/>
                        <a:cs typeface="DejaVu Math TeX Gyre" panose="02000503000000000000" charset="0"/>
                        <a:sym typeface="+mn-ea"/>
                      </a:rPr>
                      <m:t>||</m:t>
                    </m:r>
                    <m:r>
                      <a:rPr lang="en-US" altLang="de-DE" i="1">
                        <a:latin typeface="DejaVu Math TeX Gyre" panose="02000503000000000000" charset="0"/>
                        <a:cs typeface="DejaVu Math TeX Gyre" panose="02000503000000000000" charset="0"/>
                        <a:sym typeface="+mn-ea"/>
                      </a:rPr>
                      <m:t>𝑞</m:t>
                    </m:r>
                    <m:r>
                      <a:rPr lang="en-US" altLang="de-DE" i="1">
                        <a:latin typeface="DejaVu Math TeX Gyre" panose="02000503000000000000" charset="0"/>
                        <a:cs typeface="DejaVu Math TeX Gyre" panose="02000503000000000000" charset="0"/>
                        <a:sym typeface="+mn-ea"/>
                      </a:rPr>
                      <m:t>||=</m:t>
                    </m:r>
                    <m:r>
                      <a:rPr lang="en-US" altLang="de-DE" i="1">
                        <a:latin typeface="DejaVu Math TeX Gyre" panose="02000503000000000000" charset="0"/>
                        <a:cs typeface="DejaVu Math TeX Gyre" panose="02000503000000000000" charset="0"/>
                        <a:sym typeface="+mn-ea"/>
                      </a:rPr>
                      <m:t>1</m:t>
                    </m:r>
                  </m:oMath>
                </a14:m>
                <a:r>
                  <a:rPr lang="de-DE" altLang="en-US">
                    <a:latin typeface="+mn-ea"/>
                    <a:cs typeface="+mn-ea"/>
                    <a:sym typeface="+mn-ea"/>
                  </a:rPr>
                  <a:t> </a:t>
                </a:r>
                <a:endParaRPr lang="de-DE" altLang="en-US">
                  <a:latin typeface="+mn-ea"/>
                  <a:cs typeface="+mn-ea"/>
                </a:endParaRPr>
              </a:p>
              <a:p>
                <a:pPr marL="342900" indent="-342900">
                  <a:lnSpc>
                    <a:spcPct val="200000"/>
                  </a:lnSpc>
                  <a:buAutoNum type="arabicPeriod"/>
                </a:pPr>
                <a:r>
                  <a:rPr lang="de-DE" altLang="en-US">
                    <a:latin typeface="+mn-ea"/>
                    <a:cs typeface="+mn-ea"/>
                  </a:rPr>
                  <a:t>Choose OCP solver architecture</a:t>
                </a:r>
                <a:endParaRPr lang="de-DE" altLang="en-US">
                  <a:latin typeface="+mn-ea"/>
                  <a:cs typeface="+mn-ea"/>
                </a:endParaRPr>
              </a:p>
            </p:txBody>
          </p:sp>
        </mc:Choice>
        <mc:Fallback>
          <p:sp>
            <p:nvSpPr>
              <p:cNvPr id="17" name="Text 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700" y="1762125"/>
                <a:ext cx="6860540" cy="2678430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 Box 17"/>
              <p:cNvSpPr txBox="1"/>
              <p:nvPr/>
            </p:nvSpPr>
            <p:spPr>
              <a:xfrm>
                <a:off x="5420995" y="3648710"/>
                <a:ext cx="2252980" cy="25539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>
                  <a:lnSpc>
                    <a:spcPct val="120000"/>
                  </a:lnSpc>
                </a:pPr>
                <a:r>
                  <a:rPr lang="de-DE" altLang="en-US" sz="1200">
                    <a:latin typeface="+mn-ea"/>
                    <a:cs typeface="+mn-ea"/>
                  </a:rPr>
                  <a:t>Legend:</a:t>
                </a:r>
                <a:endParaRPr lang="de-DE" altLang="en-US" sz="1200">
                  <a:latin typeface="+mn-ea"/>
                  <a:cs typeface="+mn-ea"/>
                </a:endParaRPr>
              </a:p>
              <a:p>
                <a:pPr algn="l"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altLang="de-DE" sz="12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𝑞</m:t>
                    </m:r>
                  </m:oMath>
                </a14:m>
                <a:r>
                  <a:rPr lang="de-DE" altLang="en-US" sz="1200">
                    <a:latin typeface="+mn-ea"/>
                    <a:cs typeface="+mn-ea"/>
                  </a:rPr>
                  <a:t> </a:t>
                </a:r>
                <a:r>
                  <a:rPr lang="de-DE" altLang="en-US" sz="1200">
                    <a:latin typeface="+mn-ea"/>
                    <a:cs typeface="+mn-ea"/>
                    <a:sym typeface="+mn-ea"/>
                  </a:rPr>
                  <a:t>→</a:t>
                </a:r>
                <a14:m>
                  <m:oMath xmlns:m="http://schemas.openxmlformats.org/officeDocument/2006/math">
                    <m:r>
                      <a:rPr lang="en-US" altLang="de-DE" sz="1200" i="1">
                        <a:latin typeface="DejaVu Math TeX Gyre" panose="02000503000000000000" charset="0"/>
                        <a:cs typeface="DejaVu Math TeX Gyre" panose="02000503000000000000" charset="0"/>
                        <a:sym typeface="+mn-ea"/>
                      </a:rPr>
                      <m:t> </m:t>
                    </m:r>
                  </m:oMath>
                </a14:m>
                <a:r>
                  <a:rPr lang="de-DE" altLang="en-US" sz="1200">
                    <a:latin typeface="+mn-ea"/>
                    <a:cs typeface="+mn-ea"/>
                  </a:rPr>
                  <a:t>Quaternion vector</a:t>
                </a:r>
                <a:endParaRPr lang="de-DE" altLang="en-US" sz="1200">
                  <a:latin typeface="+mn-ea"/>
                  <a:cs typeface="+mn-ea"/>
                </a:endParaRPr>
              </a:p>
              <a:p>
                <a:pPr algn="l"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altLang="de-DE" sz="1200" i="1">
                        <a:latin typeface="DejaVu Math TeX Gyre" panose="02000503000000000000" charset="0"/>
                        <a:ea typeface="MS Mincho" charset="0"/>
                        <a:cs typeface="DejaVu Math TeX Gyre" panose="02000503000000000000" charset="0"/>
                      </a:rPr>
                      <m:t>𝜔</m:t>
                    </m:r>
                  </m:oMath>
                </a14:m>
                <a:r>
                  <a:rPr lang="de-DE" altLang="en-US" sz="1200">
                    <a:latin typeface="+mn-ea"/>
                    <a:cs typeface="+mn-ea"/>
                  </a:rPr>
                  <a:t> </a:t>
                </a:r>
                <a:r>
                  <a:rPr lang="de-DE" altLang="en-US" sz="1200">
                    <a:latin typeface="+mn-ea"/>
                    <a:cs typeface="+mn-ea"/>
                    <a:sym typeface="+mn-ea"/>
                  </a:rPr>
                  <a:t>→</a:t>
                </a:r>
                <a14:m>
                  <m:oMath xmlns:m="http://schemas.openxmlformats.org/officeDocument/2006/math">
                    <m:r>
                      <a:rPr lang="en-US" altLang="de-DE" sz="1200" i="1">
                        <a:latin typeface="DejaVu Math TeX Gyre" panose="02000503000000000000" charset="0"/>
                        <a:cs typeface="DejaVu Math TeX Gyre" panose="02000503000000000000" charset="0"/>
                        <a:sym typeface="+mn-ea"/>
                      </a:rPr>
                      <m:t> </m:t>
                    </m:r>
                  </m:oMath>
                </a14:m>
                <a:r>
                  <a:rPr lang="de-DE" altLang="en-US" sz="1200">
                    <a:latin typeface="+mn-ea"/>
                    <a:cs typeface="+mn-ea"/>
                  </a:rPr>
                  <a:t>Angular velocity vector</a:t>
                </a:r>
                <a:endParaRPr lang="de-DE" altLang="en-US" sz="1200">
                  <a:latin typeface="+mn-ea"/>
                  <a:cs typeface="+mn-ea"/>
                </a:endParaRPr>
              </a:p>
              <a:p>
                <a:pPr algn="l"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altLang="de-DE" sz="12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𝐼</m:t>
                    </m:r>
                  </m:oMath>
                </a14:m>
                <a:r>
                  <a:rPr lang="de-DE" altLang="en-US" sz="1200">
                    <a:latin typeface="+mn-ea"/>
                    <a:cs typeface="+mn-ea"/>
                  </a:rPr>
                  <a:t> </a:t>
                </a:r>
                <a:r>
                  <a:rPr lang="de-DE" altLang="en-US" sz="1200">
                    <a:latin typeface="+mn-ea"/>
                    <a:cs typeface="+mn-ea"/>
                    <a:sym typeface="+mn-ea"/>
                  </a:rPr>
                  <a:t>→</a:t>
                </a:r>
                <a14:m>
                  <m:oMath xmlns:m="http://schemas.openxmlformats.org/officeDocument/2006/math">
                    <m:r>
                      <a:rPr lang="en-US" altLang="de-DE" sz="1200" i="1">
                        <a:latin typeface="DejaVu Math TeX Gyre" panose="02000503000000000000" charset="0"/>
                        <a:cs typeface="DejaVu Math TeX Gyre" panose="02000503000000000000" charset="0"/>
                        <a:sym typeface="+mn-ea"/>
                      </a:rPr>
                      <m:t> </m:t>
                    </m:r>
                  </m:oMath>
                </a14:m>
                <a:r>
                  <a:rPr lang="de-DE" altLang="en-US" sz="1200">
                    <a:latin typeface="+mn-ea"/>
                    <a:cs typeface="+mn-ea"/>
                  </a:rPr>
                  <a:t>Inertia matrix</a:t>
                </a:r>
                <a:endParaRPr lang="de-DE" altLang="en-US" sz="1200">
                  <a:latin typeface="+mn-ea"/>
                  <a:cs typeface="+mn-ea"/>
                </a:endParaRPr>
              </a:p>
              <a:p>
                <a:pPr algn="l"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altLang="de-DE" sz="1200" i="1">
                        <a:latin typeface="DejaVu Math TeX Gyre" panose="02000503000000000000" charset="0"/>
                        <a:ea typeface="MS Mincho" charset="0"/>
                        <a:cs typeface="DejaVu Math TeX Gyre" panose="02000503000000000000" charset="0"/>
                      </a:rPr>
                      <m:t>𝜏</m:t>
                    </m:r>
                  </m:oMath>
                </a14:m>
                <a:r>
                  <a:rPr lang="de-DE" altLang="en-US" sz="1200" i="1">
                    <a:latin typeface="+mn-ea"/>
                    <a:cs typeface="+mn-ea"/>
                  </a:rPr>
                  <a:t> </a:t>
                </a:r>
                <a:r>
                  <a:rPr lang="de-DE" altLang="en-US" sz="1200">
                    <a:latin typeface="+mn-ea"/>
                    <a:cs typeface="+mn-ea"/>
                    <a:sym typeface="+mn-ea"/>
                  </a:rPr>
                  <a:t>→</a:t>
                </a:r>
                <a14:m>
                  <m:oMath xmlns:m="http://schemas.openxmlformats.org/officeDocument/2006/math">
                    <m:r>
                      <a:rPr lang="en-US" altLang="de-DE" sz="1200" i="1">
                        <a:latin typeface="DejaVu Math TeX Gyre" panose="02000503000000000000" charset="0"/>
                        <a:cs typeface="DejaVu Math TeX Gyre" panose="02000503000000000000" charset="0"/>
                        <a:sym typeface="+mn-ea"/>
                      </a:rPr>
                      <m:t> </m:t>
                    </m:r>
                  </m:oMath>
                </a14:m>
                <a:r>
                  <a:rPr lang="de-DE" altLang="en-US" sz="1200">
                    <a:latin typeface="+mn-ea"/>
                    <a:cs typeface="+mn-ea"/>
                  </a:rPr>
                  <a:t>External torque vector</a:t>
                </a:r>
                <a:endParaRPr lang="de-DE" altLang="en-US" sz="1200">
                  <a:latin typeface="+mn-ea"/>
                  <a:cs typeface="+mn-ea"/>
                </a:endParaRPr>
              </a:p>
              <a:p>
                <a:pPr algn="l"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altLang="de-DE" sz="1200" i="1">
                        <a:latin typeface="DejaVu Math TeX Gyre" panose="02000503000000000000" charset="0"/>
                        <a:cs typeface="DejaVu Math TeX Gyre" panose="02000503000000000000" charset="0"/>
                        <a:sym typeface="+mn-ea"/>
                      </a:rPr>
                      <m:t>𝐽</m:t>
                    </m:r>
                  </m:oMath>
                </a14:m>
                <a:r>
                  <a:rPr lang="de-DE" altLang="en-US" sz="1200">
                    <a:latin typeface="+mn-ea"/>
                    <a:cs typeface="+mn-ea"/>
                  </a:rPr>
                  <a:t> </a:t>
                </a:r>
                <a:r>
                  <a:rPr lang="de-DE" altLang="en-US" sz="1200">
                    <a:latin typeface="+mn-ea"/>
                    <a:cs typeface="+mn-ea"/>
                    <a:sym typeface="+mn-ea"/>
                  </a:rPr>
                  <a:t>→</a:t>
                </a:r>
                <a14:m>
                  <m:oMath xmlns:m="http://schemas.openxmlformats.org/officeDocument/2006/math">
                    <m:r>
                      <a:rPr lang="en-US" altLang="de-DE" sz="1200" i="1">
                        <a:latin typeface="DejaVu Math TeX Gyre" panose="02000503000000000000" charset="0"/>
                        <a:cs typeface="DejaVu Math TeX Gyre" panose="02000503000000000000" charset="0"/>
                        <a:sym typeface="+mn-ea"/>
                      </a:rPr>
                      <m:t> </m:t>
                    </m:r>
                  </m:oMath>
                </a14:m>
                <a:r>
                  <a:rPr lang="de-DE" altLang="en-US" sz="1200">
                    <a:latin typeface="+mn-ea"/>
                    <a:cs typeface="+mn-ea"/>
                  </a:rPr>
                  <a:t>Cost function</a:t>
                </a:r>
                <a:endParaRPr lang="de-DE" altLang="en-US" sz="1200">
                  <a:latin typeface="+mn-ea"/>
                  <a:cs typeface="+mn-ea"/>
                </a:endParaRPr>
              </a:p>
              <a:p>
                <a:pPr algn="l"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altLang="de-DE" sz="1200" i="1">
                        <a:latin typeface="DejaVu Math TeX Gyre" panose="02000503000000000000" charset="0"/>
                        <a:cs typeface="DejaVu Math TeX Gyre" panose="02000503000000000000" charset="0"/>
                        <a:sym typeface="+mn-ea"/>
                      </a:rPr>
                      <m:t>𝑇</m:t>
                    </m:r>
                  </m:oMath>
                </a14:m>
                <a:r>
                  <a:rPr lang="de-DE" altLang="en-US" sz="1200">
                    <a:latin typeface="+mn-ea"/>
                    <a:cs typeface="+mn-ea"/>
                  </a:rPr>
                  <a:t> </a:t>
                </a:r>
                <a:r>
                  <a:rPr lang="de-DE" altLang="en-US" sz="1200">
                    <a:latin typeface="+mn-ea"/>
                    <a:cs typeface="+mn-ea"/>
                    <a:sym typeface="+mn-ea"/>
                  </a:rPr>
                  <a:t>→</a:t>
                </a:r>
                <a14:m>
                  <m:oMath xmlns:m="http://schemas.openxmlformats.org/officeDocument/2006/math">
                    <m:r>
                      <a:rPr lang="en-US" altLang="de-DE" sz="1200" i="1">
                        <a:latin typeface="DejaVu Math TeX Gyre" panose="02000503000000000000" charset="0"/>
                        <a:cs typeface="DejaVu Math TeX Gyre" panose="02000503000000000000" charset="0"/>
                        <a:sym typeface="+mn-ea"/>
                      </a:rPr>
                      <m:t> </m:t>
                    </m:r>
                  </m:oMath>
                </a14:m>
                <a:r>
                  <a:rPr lang="de-DE" altLang="en-US" sz="1200">
                    <a:latin typeface="+mn-ea"/>
                    <a:cs typeface="+mn-ea"/>
                  </a:rPr>
                  <a:t>Total maneuver duration</a:t>
                </a:r>
                <a:endParaRPr lang="de-DE" altLang="en-US" sz="1200">
                  <a:latin typeface="+mn-ea"/>
                  <a:cs typeface="+mn-ea"/>
                </a:endParaRPr>
              </a:p>
              <a:p>
                <a:pPr algn="l"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altLang="de-DE" sz="1200" i="1">
                        <a:latin typeface="DejaVu Math TeX Gyre" panose="02000503000000000000" charset="0"/>
                        <a:ea typeface="MS Mincho" charset="0"/>
                        <a:cs typeface="DejaVu Math TeX Gyre" panose="02000503000000000000" charset="0"/>
                      </a:rPr>
                      <m:t>⊗</m:t>
                    </m:r>
                  </m:oMath>
                </a14:m>
                <a:r>
                  <a:rPr lang="de-DE" altLang="en-US" sz="1200" i="1">
                    <a:latin typeface="+mn-ea"/>
                    <a:cs typeface="+mn-ea"/>
                  </a:rPr>
                  <a:t> </a:t>
                </a:r>
                <a:r>
                  <a:rPr lang="de-DE" altLang="en-US" sz="1200">
                    <a:latin typeface="+mn-ea"/>
                    <a:cs typeface="+mn-ea"/>
                    <a:sym typeface="+mn-ea"/>
                  </a:rPr>
                  <a:t>→</a:t>
                </a:r>
                <a14:m>
                  <m:oMath xmlns:m="http://schemas.openxmlformats.org/officeDocument/2006/math">
                    <m:r>
                      <a:rPr lang="en-US" altLang="de-DE" sz="1200" i="1">
                        <a:latin typeface="DejaVu Math TeX Gyre" panose="02000503000000000000" charset="0"/>
                        <a:cs typeface="DejaVu Math TeX Gyre" panose="02000503000000000000" charset="0"/>
                        <a:sym typeface="+mn-ea"/>
                      </a:rPr>
                      <m:t> </m:t>
                    </m:r>
                  </m:oMath>
                </a14:m>
                <a:r>
                  <a:rPr lang="de-DE" altLang="en-US" sz="1200">
                    <a:latin typeface="+mn-ea"/>
                    <a:cs typeface="+mn-ea"/>
                  </a:rPr>
                  <a:t>Quaternion multiplication</a:t>
                </a:r>
                <a:endParaRPr lang="de-DE" altLang="en-US" sz="1200">
                  <a:latin typeface="+mn-ea"/>
                  <a:cs typeface="+mn-ea"/>
                </a:endParaRPr>
              </a:p>
              <a:p>
                <a:pPr algn="l"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altLang="de-DE" sz="1200" i="1">
                        <a:latin typeface="DejaVu Math TeX Gyre" panose="02000503000000000000" charset="0"/>
                        <a:cs typeface="DejaVu Math TeX Gyre" panose="02000503000000000000" charset="0"/>
                      </a:rPr>
                      <m:t>×</m:t>
                    </m:r>
                  </m:oMath>
                </a14:m>
                <a:r>
                  <a:rPr lang="de-DE" altLang="en-US" sz="1200" i="1">
                    <a:latin typeface="+mn-ea"/>
                    <a:cs typeface="+mn-ea"/>
                  </a:rPr>
                  <a:t> </a:t>
                </a:r>
                <a:r>
                  <a:rPr lang="de-DE" altLang="en-US" sz="1200">
                    <a:latin typeface="+mn-ea"/>
                    <a:cs typeface="+mn-ea"/>
                    <a:sym typeface="+mn-ea"/>
                  </a:rPr>
                  <a:t>→</a:t>
                </a:r>
                <a14:m>
                  <m:oMath xmlns:m="http://schemas.openxmlformats.org/officeDocument/2006/math">
                    <m:r>
                      <a:rPr lang="en-US" altLang="de-DE" sz="1200" i="1">
                        <a:latin typeface="DejaVu Math TeX Gyre" panose="02000503000000000000" charset="0"/>
                        <a:cs typeface="DejaVu Math TeX Gyre" panose="02000503000000000000" charset="0"/>
                        <a:sym typeface="+mn-ea"/>
                      </a:rPr>
                      <m:t> </m:t>
                    </m:r>
                  </m:oMath>
                </a14:m>
                <a:r>
                  <a:rPr lang="de-DE" altLang="en-US" sz="1200">
                    <a:latin typeface="+mn-ea"/>
                    <a:cs typeface="+mn-ea"/>
                  </a:rPr>
                  <a:t>Cross product</a:t>
                </a:r>
                <a:endParaRPr lang="de-DE" altLang="en-US" sz="1200">
                  <a:latin typeface="+mn-ea"/>
                  <a:cs typeface="+mn-ea"/>
                </a:endParaRPr>
              </a:p>
              <a:p>
                <a:pPr algn="l">
                  <a:lnSpc>
                    <a:spcPct val="120000"/>
                  </a:lnSpc>
                </a:pP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altLang="de-DE" sz="12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accPr>
                      <m:e>
                        <m:r>
                          <a:rPr lang="en-US" altLang="de-DE" sz="1200">
                            <a:latin typeface="DejaVu Math TeX Gyre" panose="02000503000000000000" charset="0"/>
                            <a:ea typeface="MS Mincho" charset="0"/>
                            <a:cs typeface="DejaVu Math TeX Gyre" panose="02000503000000000000" charset="0"/>
                          </a:rPr>
                          <m:t>∎</m:t>
                        </m:r>
                      </m:e>
                    </m:acc>
                  </m:oMath>
                </a14:m>
                <a:r>
                  <a:rPr lang="de-DE" altLang="en-US" sz="1200">
                    <a:latin typeface="+mn-ea"/>
                    <a:cs typeface="+mn-ea"/>
                  </a:rPr>
                  <a:t> </a:t>
                </a:r>
                <a:r>
                  <a:rPr lang="de-DE" altLang="en-US" sz="1200">
                    <a:latin typeface="+mn-ea"/>
                    <a:cs typeface="+mn-ea"/>
                    <a:sym typeface="+mn-ea"/>
                  </a:rPr>
                  <a:t>→</a:t>
                </a:r>
                <a14:m>
                  <m:oMath xmlns:m="http://schemas.openxmlformats.org/officeDocument/2006/math">
                    <m:r>
                      <a:rPr lang="en-US" altLang="de-DE" sz="1200" i="1">
                        <a:latin typeface="DejaVu Math TeX Gyre" panose="02000503000000000000" charset="0"/>
                        <a:cs typeface="DejaVu Math TeX Gyre" panose="02000503000000000000" charset="0"/>
                        <a:sym typeface="+mn-ea"/>
                      </a:rPr>
                      <m:t> </m:t>
                    </m:r>
                  </m:oMath>
                </a14:m>
                <a:r>
                  <a:rPr lang="de-DE" altLang="en-US" sz="1200">
                    <a:latin typeface="+mn-ea"/>
                    <a:cs typeface="+mn-ea"/>
                  </a:rPr>
                  <a:t>Time derivative</a:t>
                </a:r>
                <a:endParaRPr lang="de-DE" altLang="en-US" sz="1200">
                  <a:latin typeface="+mn-ea"/>
                  <a:cs typeface="+mn-ea"/>
                </a:endParaRPr>
              </a:p>
              <a:p>
                <a:pPr algn="l">
                  <a:lnSpc>
                    <a:spcPct val="120000"/>
                  </a:lnSpc>
                </a:pPr>
                <a:r>
                  <a:rPr lang="de-DE" altLang="en-US" sz="1200">
                    <a:latin typeface="+mn-ea"/>
                    <a:cs typeface="+mn-ea"/>
                  </a:rPr>
                  <a:t>||</a:t>
                </a:r>
                <a14:m>
                  <m:oMath xmlns:m="http://schemas.openxmlformats.org/officeDocument/2006/math">
                    <m:r>
                      <a:rPr lang="en-US" altLang="de-DE" sz="1200">
                        <a:latin typeface="DejaVu Math TeX Gyre" panose="02000503000000000000" charset="0"/>
                        <a:ea typeface="MS Mincho" charset="0"/>
                        <a:cs typeface="DejaVu Math TeX Gyre" panose="02000503000000000000" charset="0"/>
                      </a:rPr>
                      <m:t>∎</m:t>
                    </m:r>
                  </m:oMath>
                </a14:m>
                <a:r>
                  <a:rPr lang="de-DE" altLang="en-US" sz="1200">
                    <a:latin typeface="+mn-ea"/>
                    <a:cs typeface="+mn-ea"/>
                  </a:rPr>
                  <a:t>|| </a:t>
                </a:r>
                <a:r>
                  <a:rPr lang="de-DE" altLang="en-US" sz="1200">
                    <a:latin typeface="+mn-ea"/>
                    <a:cs typeface="+mn-ea"/>
                    <a:sym typeface="+mn-ea"/>
                  </a:rPr>
                  <a:t>→</a:t>
                </a:r>
                <a14:m>
                  <m:oMath xmlns:m="http://schemas.openxmlformats.org/officeDocument/2006/math">
                    <m:r>
                      <a:rPr lang="en-US" altLang="de-DE" sz="1200" i="1">
                        <a:latin typeface="DejaVu Math TeX Gyre" panose="02000503000000000000" charset="0"/>
                        <a:cs typeface="DejaVu Math TeX Gyre" panose="02000503000000000000" charset="0"/>
                        <a:sym typeface="+mn-ea"/>
                      </a:rPr>
                      <m:t> </m:t>
                    </m:r>
                  </m:oMath>
                </a14:m>
                <a:r>
                  <a:rPr lang="de-DE" altLang="en-US" sz="1200">
                    <a:latin typeface="+mn-ea"/>
                    <a:cs typeface="+mn-ea"/>
                  </a:rPr>
                  <a:t>Euclidean norm</a:t>
                </a:r>
                <a:endParaRPr lang="de-DE" altLang="en-US" sz="1200">
                  <a:latin typeface="+mn-ea"/>
                  <a:cs typeface="+mn-ea"/>
                </a:endParaRPr>
              </a:p>
            </p:txBody>
          </p:sp>
        </mc:Choice>
        <mc:Fallback>
          <p:sp>
            <p:nvSpPr>
              <p:cNvPr id="18" name="Text 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0995" y="3648710"/>
                <a:ext cx="2252980" cy="255397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8" grpId="1"/>
      <p:bldP spid="17" grpId="0"/>
      <p:bldP spid="17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Oval 5"/>
          <p:cNvSpPr/>
          <p:nvPr/>
        </p:nvSpPr>
        <p:spPr>
          <a:xfrm>
            <a:off x="9732010" y="1922780"/>
            <a:ext cx="743585" cy="74358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de-DE" altLang="en-US" sz="2000" b="1">
                <a:solidFill>
                  <a:srgbClr val="000000"/>
                </a:solidFill>
                <a:cs typeface="+mn-lt"/>
              </a:rPr>
              <a:t>2</a:t>
            </a:r>
            <a:r>
              <a:rPr lang="de-DE" altLang="en-US" sz="2000" b="1" baseline="50000">
                <a:solidFill>
                  <a:srgbClr val="000000"/>
                </a:solidFill>
                <a:uFillTx/>
                <a:cs typeface="+mn-lt"/>
              </a:rPr>
              <a:t>nd</a:t>
            </a:r>
            <a:endParaRPr lang="de-DE" altLang="en-US" sz="2000" b="1" baseline="50000">
              <a:solidFill>
                <a:srgbClr val="000000"/>
              </a:solidFill>
              <a:uFillTx/>
              <a:cs typeface="+mn-lt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8711565" y="2530475"/>
            <a:ext cx="2784475" cy="1570990"/>
          </a:xfrm>
          <a:prstGeom prst="roundRect">
            <a:avLst/>
          </a:prstGeom>
          <a:solidFill>
            <a:srgbClr val="002060"/>
          </a:solidFill>
          <a:ln w="476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de-DE" altLang="en-US">
                <a:latin typeface="Calibri" charset="0"/>
                <a:sym typeface="+mn-ea"/>
              </a:rPr>
              <a:t>Robustly obtain solutions in less than 1 second</a:t>
            </a:r>
            <a:endParaRPr lang="de-DE" altLang="en-US">
              <a:cs typeface="+mn-lt"/>
            </a:endParaRPr>
          </a:p>
        </p:txBody>
      </p:sp>
      <p:sp>
        <p:nvSpPr>
          <p:cNvPr id="8" name="!!Down Arrow 7"/>
          <p:cNvSpPr/>
          <p:nvPr/>
        </p:nvSpPr>
        <p:spPr>
          <a:xfrm>
            <a:off x="9954895" y="4101465"/>
            <a:ext cx="297815" cy="1045210"/>
          </a:xfrm>
          <a:prstGeom prst="downArrow">
            <a:avLst>
              <a:gd name="adj1" fmla="val 50000"/>
              <a:gd name="adj2" fmla="val 8507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8587741" y="5146675"/>
            <a:ext cx="303149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de-DE" altLang="en-US" sz="2000" b="1" i="1">
                <a:latin typeface="Calibri" charset="0"/>
                <a:sym typeface="+mn-ea"/>
              </a:rPr>
              <a:t>computation_time &lt; 1 </a:t>
            </a:r>
            <a:r>
              <a:rPr lang="de-DE" altLang="en-US" sz="2000" b="1">
                <a:latin typeface="Calibri" charset="0"/>
                <a:sym typeface="+mn-ea"/>
              </a:rPr>
              <a:t>s</a:t>
            </a:r>
            <a:endParaRPr lang="de-DE" altLang="en-US" sz="2000" b="1" i="1">
              <a:latin typeface="Calibri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1">
              <a:rPr lang="en-US" altLang="en-US" smtClean="0"/>
            </a:fld>
            <a:endParaRPr lang="zh-CN" alt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de-DE" altLang="zh-CN">
                <a:sym typeface="+mn-ea"/>
              </a:rPr>
              <a:t>Real-Time Time-Optimal Spacecraft Attitude Control</a:t>
            </a:r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de-DE" altLang="en-US" sz="4400">
                <a:latin typeface="Arial Black" panose="020B0A04020102020204" charset="0"/>
                <a:cs typeface="Arial Black" panose="020B0A04020102020204" charset="0"/>
              </a:rPr>
              <a:t>Methodology</a:t>
            </a:r>
            <a:endParaRPr lang="de-DE" altLang="en-US" sz="4400"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647700" y="1762125"/>
            <a:ext cx="686054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lnSpc>
                <a:spcPct val="200000"/>
              </a:lnSpc>
              <a:buFont typeface="+mj-lt"/>
              <a:buAutoNum type="arabicPeriod" startAt="3"/>
            </a:pPr>
            <a:r>
              <a:rPr lang="de-DE" altLang="en-US">
                <a:latin typeface="+mn-ea"/>
                <a:cs typeface="+mn-ea"/>
              </a:rPr>
              <a:t>Choose OCP solver architecture</a:t>
            </a:r>
            <a:endParaRPr lang="de-DE" altLang="en-US">
              <a:latin typeface="+mn-ea"/>
              <a:cs typeface="+mn-ea"/>
            </a:endParaRP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de-DE">
                <a:latin typeface="+mn-ea"/>
                <a:cs typeface="+mn-ea"/>
              </a:rPr>
              <a:t>Solving methods:</a:t>
            </a:r>
            <a:endParaRPr lang="en-US" altLang="de-DE">
              <a:latin typeface="+mn-ea"/>
              <a:cs typeface="+mn-ea"/>
            </a:endParaRPr>
          </a:p>
        </p:txBody>
      </p:sp>
      <p:graphicFrame>
        <p:nvGraphicFramePr>
          <p:cNvPr id="7" name="Table 6"/>
          <p:cNvGraphicFramePr/>
          <p:nvPr/>
        </p:nvGraphicFramePr>
        <p:xfrm>
          <a:off x="647700" y="3370580"/>
          <a:ext cx="7383145" cy="2270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9705"/>
                <a:gridCol w="2947670"/>
                <a:gridCol w="2985770"/>
              </a:tblGrid>
              <a:tr h="378460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 anchor="ctr" anchorCtr="0">
                    <a:lnL>
                      <a:noFill/>
                    </a:lnL>
                    <a:lnR w="38100" cmpd="sng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Direct</a:t>
                      </a:r>
                      <a:endParaRPr lang="en-US"/>
                    </a:p>
                  </a:txBody>
                  <a:tcPr anchor="ctr" anchorCtr="0">
                    <a:lnL w="38100" cmpd="sng">
                      <a:solidFill>
                        <a:schemeClr val="tx1"/>
                      </a:solidFill>
                      <a:prstDash val="solid"/>
                    </a:lnL>
                    <a:lnT w="38100" cmpd="sng">
                      <a:solidFill>
                        <a:schemeClr val="tx1"/>
                      </a:solidFill>
                      <a:prstDash val="solid"/>
                    </a:lnT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Indirect</a:t>
                      </a:r>
                      <a:endParaRPr lang="en-US"/>
                    </a:p>
                  </a:txBody>
                  <a:tcPr anchor="ctr" anchorCtr="0">
                    <a:lnR w="38100" cmpd="sng">
                      <a:solidFill>
                        <a:schemeClr val="tx1"/>
                      </a:solidFill>
                      <a:prstDash val="solid"/>
                    </a:lnR>
                    <a:lnT w="38100" cmpd="sng">
                      <a:solidFill>
                        <a:schemeClr val="tx1"/>
                      </a:solidFill>
                      <a:prstDash val="solid"/>
                    </a:lnT>
                  </a:tcPr>
                </a:tc>
              </a:tr>
              <a:tr h="3784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>
                          <a:solidFill>
                            <a:schemeClr val="bg1"/>
                          </a:solidFill>
                        </a:rPr>
                        <a:t>Approach</a:t>
                      </a:r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 anchor="ctr" anchorCtr="0">
                    <a:lnL w="38100" cmpd="sng">
                      <a:solidFill>
                        <a:schemeClr val="tx1"/>
                      </a:solidFill>
                      <a:prstDash val="solid"/>
                    </a:lnL>
                    <a:lnR w="38100" cmpd="sng">
                      <a:solidFill>
                        <a:schemeClr val="tx1"/>
                      </a:solidFill>
                      <a:prstDash val="solid"/>
                    </a:ln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cs typeface="+mn-lt"/>
                          <a:sym typeface="+mn-ea"/>
                        </a:rPr>
                        <a:t>Discretize → Optimize</a:t>
                      </a:r>
                      <a:endParaRPr lang="en-US" sz="1200">
                        <a:solidFill>
                          <a:srgbClr val="000000"/>
                        </a:solidFill>
                        <a:cs typeface="+mn-lt"/>
                        <a:sym typeface="+mn-ea"/>
                      </a:endParaRPr>
                    </a:p>
                  </a:txBody>
                  <a:tcPr anchor="ctr" anchorCtr="0">
                    <a:lnL w="38100" cmpd="sng">
                      <a:solidFill>
                        <a:schemeClr val="tx1"/>
                      </a:solidFill>
                      <a:prstDash val="solid"/>
                    </a:ln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cs typeface="+mn-lt"/>
                          <a:sym typeface="+mn-ea"/>
                        </a:rPr>
                        <a:t>Derive optimality conditions → Discretize</a:t>
                      </a:r>
                      <a:endParaRPr lang="en-US" sz="1200">
                        <a:solidFill>
                          <a:srgbClr val="000000"/>
                        </a:solidFill>
                        <a:cs typeface="+mn-lt"/>
                        <a:sym typeface="+mn-ea"/>
                      </a:endParaRPr>
                    </a:p>
                  </a:txBody>
                  <a:tcPr anchor="ctr" anchorCtr="0">
                    <a:lnR w="38100" cmpd="sng">
                      <a:solidFill>
                        <a:schemeClr val="tx1"/>
                      </a:solidFill>
                      <a:prstDash val="solid"/>
                    </a:lnR>
                  </a:tcPr>
                </a:tc>
              </a:tr>
              <a:tr h="3784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>
                          <a:solidFill>
                            <a:schemeClr val="bg1"/>
                          </a:solidFill>
                        </a:rPr>
                        <a:t>Robustness</a:t>
                      </a:r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 anchor="ctr" anchorCtr="0">
                    <a:lnL w="38100" cmpd="sng">
                      <a:solidFill>
                        <a:schemeClr val="tx1"/>
                      </a:solidFill>
                      <a:prstDash val="solid"/>
                    </a:lnL>
                    <a:lnR w="38100" cmpd="sng">
                      <a:solidFill>
                        <a:schemeClr val="tx1"/>
                      </a:solidFill>
                      <a:prstDash val="solid"/>
                    </a:ln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cs typeface="+mn-lt"/>
                        </a:rPr>
                        <a:t>Can converge even with bad initial guess</a:t>
                      </a:r>
                      <a:endParaRPr lang="en-US" sz="1200">
                        <a:solidFill>
                          <a:srgbClr val="000000"/>
                        </a:solidFill>
                        <a:cs typeface="+mn-lt"/>
                      </a:endParaRPr>
                    </a:p>
                  </a:txBody>
                  <a:tcPr anchor="ctr" anchorCtr="0">
                    <a:lnL w="38100" cmpd="sng">
                      <a:solidFill>
                        <a:schemeClr val="tx1"/>
                      </a:solidFill>
                      <a:prstDash val="solid"/>
                    </a:ln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cs typeface="+mn-lt"/>
                        </a:rPr>
                        <a:t>Sensitive to initial guess</a:t>
                      </a:r>
                      <a:endParaRPr lang="en-US" sz="1200">
                        <a:solidFill>
                          <a:srgbClr val="000000"/>
                        </a:solidFill>
                        <a:cs typeface="+mn-lt"/>
                      </a:endParaRPr>
                    </a:p>
                  </a:txBody>
                  <a:tcPr anchor="ctr" anchorCtr="0">
                    <a:lnR w="38100" cmpd="sng">
                      <a:solidFill>
                        <a:schemeClr val="tx1"/>
                      </a:solidFill>
                      <a:prstDash val="solid"/>
                    </a:lnR>
                  </a:tcPr>
                </a:tc>
              </a:tr>
              <a:tr h="3784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>
                          <a:solidFill>
                            <a:schemeClr val="bg1"/>
                          </a:solidFill>
                        </a:rPr>
                        <a:t>Implementation</a:t>
                      </a:r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 anchor="ctr" anchorCtr="0">
                    <a:lnL w="38100" cmpd="sng">
                      <a:solidFill>
                        <a:schemeClr val="tx1"/>
                      </a:solidFill>
                      <a:prstDash val="solid"/>
                    </a:lnL>
                    <a:lnR w="38100" cmpd="sng">
                      <a:solidFill>
                        <a:schemeClr val="tx1"/>
                      </a:solidFill>
                      <a:prstDash val="solid"/>
                    </a:ln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cs typeface="+mn-lt"/>
                        </a:rPr>
                        <a:t>Easier</a:t>
                      </a:r>
                      <a:endParaRPr lang="en-US" sz="1200">
                        <a:solidFill>
                          <a:srgbClr val="000000"/>
                        </a:solidFill>
                        <a:cs typeface="+mn-lt"/>
                      </a:endParaRPr>
                    </a:p>
                  </a:txBody>
                  <a:tcPr anchor="ctr" anchorCtr="0">
                    <a:lnL w="38100" cmpd="sng">
                      <a:solidFill>
                        <a:schemeClr val="tx1"/>
                      </a:solidFill>
                      <a:prstDash val="solid"/>
                    </a:ln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cs typeface="+mn-lt"/>
                        </a:rPr>
                        <a:t>More complex</a:t>
                      </a:r>
                      <a:endParaRPr lang="en-US" sz="1200">
                        <a:solidFill>
                          <a:srgbClr val="000000"/>
                        </a:solidFill>
                        <a:cs typeface="+mn-lt"/>
                      </a:endParaRPr>
                    </a:p>
                  </a:txBody>
                  <a:tcPr anchor="ctr" anchorCtr="0">
                    <a:lnR w="38100" cmpd="sng">
                      <a:solidFill>
                        <a:schemeClr val="tx1"/>
                      </a:solidFill>
                      <a:prstDash val="solid"/>
                    </a:lnR>
                  </a:tcPr>
                </a:tc>
              </a:tr>
              <a:tr h="3784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>
                          <a:solidFill>
                            <a:schemeClr val="bg1"/>
                          </a:solidFill>
                        </a:rPr>
                        <a:t>Optimality</a:t>
                      </a:r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 anchor="ctr" anchorCtr="0">
                    <a:lnL w="38100" cmpd="sng">
                      <a:solidFill>
                        <a:schemeClr val="tx1"/>
                      </a:solidFill>
                      <a:prstDash val="solid"/>
                    </a:lnL>
                    <a:lnR w="38100" cmpd="sng">
                      <a:solidFill>
                        <a:schemeClr val="tx1"/>
                      </a:solidFill>
                      <a:prstDash val="solid"/>
                    </a:ln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cs typeface="+mn-lt"/>
                        </a:rPr>
                        <a:t>Approximate solution</a:t>
                      </a:r>
                      <a:endParaRPr lang="en-US" sz="1200">
                        <a:solidFill>
                          <a:srgbClr val="000000"/>
                        </a:solidFill>
                        <a:cs typeface="+mn-lt"/>
                      </a:endParaRPr>
                    </a:p>
                  </a:txBody>
                  <a:tcPr anchor="ctr" anchorCtr="0">
                    <a:lnL w="38100" cmpd="sng">
                      <a:solidFill>
                        <a:schemeClr val="tx1"/>
                      </a:solidFill>
                      <a:prstDash val="solid"/>
                    </a:ln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cs typeface="+mn-lt"/>
                        </a:rPr>
                        <a:t>Potentially exact</a:t>
                      </a:r>
                      <a:endParaRPr lang="en-US" sz="1200">
                        <a:solidFill>
                          <a:srgbClr val="000000"/>
                        </a:solidFill>
                        <a:cs typeface="+mn-lt"/>
                      </a:endParaRPr>
                    </a:p>
                  </a:txBody>
                  <a:tcPr anchor="ctr" anchorCtr="0">
                    <a:lnR w="38100" cmpd="sng">
                      <a:solidFill>
                        <a:schemeClr val="tx1"/>
                      </a:solidFill>
                      <a:prstDash val="solid"/>
                    </a:lnR>
                  </a:tcPr>
                </a:tc>
              </a:tr>
              <a:tr h="3784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>
                          <a:solidFill>
                            <a:schemeClr val="bg1"/>
                          </a:solidFill>
                        </a:rPr>
                        <a:t>Solve speed</a:t>
                      </a:r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 anchor="ctr" anchorCtr="0">
                    <a:lnL w="38100" cmpd="sng">
                      <a:solidFill>
                        <a:schemeClr val="tx1"/>
                      </a:solidFill>
                      <a:prstDash val="solid"/>
                    </a:lnL>
                    <a:lnR w="38100" cmpd="sng">
                      <a:solidFill>
                        <a:schemeClr val="tx1"/>
                      </a:solidFill>
                      <a:prstDash val="solid"/>
                    </a:lnR>
                    <a:lnB w="381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cs typeface="+mn-lt"/>
                        </a:rPr>
                        <a:t>Real-time capable</a:t>
                      </a:r>
                      <a:endParaRPr lang="en-US" sz="1200">
                        <a:solidFill>
                          <a:srgbClr val="000000"/>
                        </a:solidFill>
                        <a:cs typeface="+mn-lt"/>
                      </a:endParaRPr>
                    </a:p>
                  </a:txBody>
                  <a:tcPr anchor="ctr" anchorCtr="0">
                    <a:lnL w="38100" cmpd="sng">
                      <a:solidFill>
                        <a:schemeClr val="tx1"/>
                      </a:solidFill>
                      <a:prstDash val="solid"/>
                    </a:lnL>
                    <a:lnB w="381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cs typeface="+mn-lt"/>
                        </a:rPr>
                        <a:t>Slow</a:t>
                      </a:r>
                      <a:endParaRPr lang="en-US" sz="1200">
                        <a:solidFill>
                          <a:srgbClr val="000000"/>
                        </a:solidFill>
                        <a:cs typeface="+mn-lt"/>
                      </a:endParaRPr>
                    </a:p>
                  </a:txBody>
                  <a:tcPr anchor="ctr" anchorCtr="0">
                    <a:lnR w="38100" cmpd="sng">
                      <a:solidFill>
                        <a:schemeClr val="tx1"/>
                      </a:solidFill>
                      <a:prstDash val="solid"/>
                    </a:lnR>
                    <a:lnB w="381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Oval 5"/>
          <p:cNvSpPr/>
          <p:nvPr/>
        </p:nvSpPr>
        <p:spPr>
          <a:xfrm>
            <a:off x="9732010" y="1922780"/>
            <a:ext cx="743585" cy="74358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de-DE" altLang="en-US" sz="2000" b="1">
                <a:solidFill>
                  <a:srgbClr val="000000"/>
                </a:solidFill>
                <a:cs typeface="+mn-lt"/>
              </a:rPr>
              <a:t>2</a:t>
            </a:r>
            <a:r>
              <a:rPr lang="de-DE" altLang="en-US" sz="2000" b="1" baseline="50000">
                <a:solidFill>
                  <a:srgbClr val="000000"/>
                </a:solidFill>
                <a:uFillTx/>
                <a:cs typeface="+mn-lt"/>
              </a:rPr>
              <a:t>nd</a:t>
            </a:r>
            <a:endParaRPr lang="de-DE" altLang="en-US" sz="2000" b="1" baseline="50000">
              <a:solidFill>
                <a:srgbClr val="000000"/>
              </a:solidFill>
              <a:uFillTx/>
              <a:cs typeface="+mn-lt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8711565" y="2530475"/>
            <a:ext cx="2784475" cy="1570990"/>
          </a:xfrm>
          <a:prstGeom prst="roundRect">
            <a:avLst/>
          </a:prstGeom>
          <a:solidFill>
            <a:srgbClr val="002060"/>
          </a:solidFill>
          <a:ln w="476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de-DE" altLang="en-US">
                <a:latin typeface="Calibri" charset="0"/>
                <a:sym typeface="+mn-ea"/>
              </a:rPr>
              <a:t>Robustly obtain solutions in less than 1 second</a:t>
            </a:r>
            <a:endParaRPr lang="de-DE" altLang="en-US">
              <a:cs typeface="+mn-lt"/>
            </a:endParaRPr>
          </a:p>
        </p:txBody>
      </p:sp>
      <p:sp>
        <p:nvSpPr>
          <p:cNvPr id="8" name="!!Down Arrow 7"/>
          <p:cNvSpPr/>
          <p:nvPr/>
        </p:nvSpPr>
        <p:spPr>
          <a:xfrm>
            <a:off x="9954895" y="4101465"/>
            <a:ext cx="297815" cy="1045210"/>
          </a:xfrm>
          <a:prstGeom prst="downArrow">
            <a:avLst>
              <a:gd name="adj1" fmla="val 50000"/>
              <a:gd name="adj2" fmla="val 8507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8587741" y="5146675"/>
            <a:ext cx="303149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de-DE" altLang="en-US" sz="2000" b="1" i="1">
                <a:latin typeface="Calibri" charset="0"/>
                <a:sym typeface="+mn-ea"/>
              </a:rPr>
              <a:t>computation_time &lt; 1 </a:t>
            </a:r>
            <a:r>
              <a:rPr lang="de-DE" altLang="en-US" sz="2000" b="1">
                <a:latin typeface="Calibri" charset="0"/>
                <a:sym typeface="+mn-ea"/>
              </a:rPr>
              <a:t>s</a:t>
            </a:r>
            <a:endParaRPr lang="de-DE" altLang="en-US" sz="2000" b="1" i="1">
              <a:latin typeface="Calibri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1">
              <a:rPr lang="en-US" altLang="en-US" smtClean="0"/>
            </a:fld>
            <a:endParaRPr lang="zh-CN" alt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de-DE" altLang="zh-CN">
                <a:sym typeface="+mn-ea"/>
              </a:rPr>
              <a:t>Real-Time Time-Optimal Spacecraft Attitude Control</a:t>
            </a:r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de-DE" altLang="en-US" sz="4400">
                <a:latin typeface="Arial Black" panose="020B0A04020102020204" charset="0"/>
                <a:cs typeface="Arial Black" panose="020B0A04020102020204" charset="0"/>
              </a:rPr>
              <a:t>Methodology</a:t>
            </a:r>
            <a:endParaRPr lang="de-DE" altLang="en-US" sz="4400"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647700" y="1762125"/>
            <a:ext cx="6860540" cy="41884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lnSpc>
                <a:spcPct val="200000"/>
              </a:lnSpc>
              <a:buFont typeface="+mj-lt"/>
              <a:buAutoNum type="arabicPeriod" startAt="3"/>
            </a:pPr>
            <a:r>
              <a:rPr lang="de-DE" altLang="en-US">
                <a:latin typeface="+mn-ea"/>
                <a:cs typeface="+mn-ea"/>
              </a:rPr>
              <a:t>Choose OCP solver architecture</a:t>
            </a:r>
            <a:endParaRPr lang="de-DE" altLang="en-US">
              <a:latin typeface="+mn-ea"/>
              <a:cs typeface="+mn-ea"/>
            </a:endParaRPr>
          </a:p>
          <a:p>
            <a:pPr marL="800100" lvl="1" indent="-342900">
              <a:lnSpc>
                <a:spcPct val="200000"/>
              </a:lnSpc>
              <a:buFont typeface="+mj-lt"/>
              <a:buAutoNum type="arabicPeriod" startAt="2"/>
            </a:pPr>
            <a:r>
              <a:rPr lang="en-US" altLang="de-DE">
                <a:latin typeface="+mn-ea"/>
                <a:cs typeface="+mn-ea"/>
              </a:rPr>
              <a:t>Framework: CasADi</a:t>
            </a:r>
            <a:endParaRPr lang="en-US" altLang="de-DE">
              <a:latin typeface="+mn-ea"/>
              <a:cs typeface="+mn-ea"/>
            </a:endParaRPr>
          </a:p>
          <a:p>
            <a:pPr marL="1257300" lvl="2" indent="-342900">
              <a:lnSpc>
                <a:spcPct val="180000"/>
              </a:lnSpc>
              <a:buFont typeface="Arial" panose="020B0604020202020204" pitchFamily="34" charset="0"/>
              <a:buChar char="•"/>
            </a:pPr>
            <a:r>
              <a:rPr lang="en-US" altLang="de-DE">
                <a:latin typeface="+mn-ea"/>
                <a:cs typeface="+mn-ea"/>
              </a:rPr>
              <a:t>Open-source</a:t>
            </a:r>
            <a:endParaRPr lang="en-US" altLang="de-DE">
              <a:latin typeface="+mn-ea"/>
              <a:cs typeface="+mn-ea"/>
            </a:endParaRPr>
          </a:p>
          <a:p>
            <a:pPr marL="1257300" lvl="2" indent="-342900">
              <a:lnSpc>
                <a:spcPct val="180000"/>
              </a:lnSpc>
              <a:buFont typeface="Arial" panose="020B0604020202020204" pitchFamily="34" charset="0"/>
              <a:buChar char="•"/>
            </a:pPr>
            <a:r>
              <a:rPr lang="en-US" altLang="de-DE">
                <a:latin typeface="+mn-ea"/>
                <a:cs typeface="+mn-ea"/>
              </a:rPr>
              <a:t>Automatic differentiation</a:t>
            </a:r>
            <a:endParaRPr lang="en-US" altLang="de-DE">
              <a:latin typeface="+mn-ea"/>
              <a:cs typeface="+mn-ea"/>
            </a:endParaRPr>
          </a:p>
          <a:p>
            <a:pPr marL="1257300" lvl="2" indent="-342900">
              <a:lnSpc>
                <a:spcPct val="180000"/>
              </a:lnSpc>
              <a:buFont typeface="Arial" panose="020B0604020202020204" pitchFamily="34" charset="0"/>
              <a:buChar char="•"/>
            </a:pPr>
            <a:r>
              <a:rPr lang="en-US" altLang="de-DE">
                <a:latin typeface="+mn-ea"/>
                <a:cs typeface="+mn-ea"/>
              </a:rPr>
              <a:t>Simple NLP interface</a:t>
            </a:r>
            <a:endParaRPr lang="en-US" altLang="de-DE">
              <a:latin typeface="+mn-ea"/>
              <a:cs typeface="+mn-ea"/>
            </a:endParaRPr>
          </a:p>
          <a:p>
            <a:pPr marL="1257300" lvl="2" indent="-342900">
              <a:lnSpc>
                <a:spcPct val="180000"/>
              </a:lnSpc>
              <a:buFont typeface="Arial" panose="020B0604020202020204" pitchFamily="34" charset="0"/>
              <a:buChar char="•"/>
            </a:pPr>
            <a:r>
              <a:rPr lang="en-US" altLang="de-DE">
                <a:latin typeface="+mn-ea"/>
                <a:cs typeface="+mn-ea"/>
              </a:rPr>
              <a:t>Automatic c-code generation</a:t>
            </a:r>
            <a:endParaRPr lang="en-US" altLang="de-DE">
              <a:latin typeface="+mn-ea"/>
              <a:cs typeface="+mn-ea"/>
            </a:endParaRPr>
          </a:p>
          <a:p>
            <a:pPr marL="1257300" lvl="2" indent="-342900">
              <a:lnSpc>
                <a:spcPct val="180000"/>
              </a:lnSpc>
              <a:buFont typeface="Arial" panose="020B0604020202020204" pitchFamily="34" charset="0"/>
              <a:buChar char="•"/>
            </a:pPr>
            <a:r>
              <a:rPr lang="en-US" altLang="de-DE">
                <a:latin typeface="+mn-ea"/>
                <a:cs typeface="+mn-ea"/>
              </a:rPr>
              <a:t>Source-code in c++</a:t>
            </a:r>
            <a:endParaRPr lang="en-US" altLang="de-DE">
              <a:latin typeface="+mn-ea"/>
              <a:cs typeface="+mn-ea"/>
            </a:endParaRPr>
          </a:p>
          <a:p>
            <a:pPr marL="1257300" lvl="2" indent="-342900">
              <a:lnSpc>
                <a:spcPct val="180000"/>
              </a:lnSpc>
              <a:buFont typeface="Arial" panose="020B0604020202020204" pitchFamily="34" charset="0"/>
              <a:buChar char="•"/>
            </a:pPr>
            <a:r>
              <a:rPr lang="en-US" altLang="de-DE">
                <a:latin typeface="+mn-ea"/>
                <a:cs typeface="+mn-ea"/>
              </a:rPr>
              <a:t>Extensive NLP solver compatibility</a:t>
            </a:r>
            <a:endParaRPr lang="en-US" altLang="de-DE">
              <a:latin typeface="+mn-ea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Oval 5"/>
          <p:cNvSpPr/>
          <p:nvPr/>
        </p:nvSpPr>
        <p:spPr>
          <a:xfrm>
            <a:off x="9732010" y="1922780"/>
            <a:ext cx="743585" cy="74358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de-DE" altLang="en-US" sz="2000" b="1">
                <a:solidFill>
                  <a:srgbClr val="000000"/>
                </a:solidFill>
                <a:cs typeface="+mn-lt"/>
              </a:rPr>
              <a:t>2</a:t>
            </a:r>
            <a:r>
              <a:rPr lang="de-DE" altLang="en-US" sz="2000" b="1" baseline="50000">
                <a:solidFill>
                  <a:srgbClr val="000000"/>
                </a:solidFill>
                <a:uFillTx/>
                <a:cs typeface="+mn-lt"/>
              </a:rPr>
              <a:t>nd</a:t>
            </a:r>
            <a:endParaRPr lang="de-DE" altLang="en-US" sz="2000" b="1" baseline="50000">
              <a:solidFill>
                <a:srgbClr val="000000"/>
              </a:solidFill>
              <a:uFillTx/>
              <a:cs typeface="+mn-lt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8711565" y="2530475"/>
            <a:ext cx="2784475" cy="1570990"/>
          </a:xfrm>
          <a:prstGeom prst="roundRect">
            <a:avLst/>
          </a:prstGeom>
          <a:solidFill>
            <a:srgbClr val="002060"/>
          </a:solidFill>
          <a:ln w="476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de-DE" altLang="en-US">
                <a:latin typeface="Calibri" charset="0"/>
                <a:sym typeface="+mn-ea"/>
              </a:rPr>
              <a:t>Robustly obtain solutions in less than 1 second</a:t>
            </a:r>
            <a:endParaRPr lang="de-DE" altLang="en-US">
              <a:cs typeface="+mn-lt"/>
            </a:endParaRPr>
          </a:p>
        </p:txBody>
      </p:sp>
      <p:sp>
        <p:nvSpPr>
          <p:cNvPr id="8" name="!!Down Arrow 7"/>
          <p:cNvSpPr/>
          <p:nvPr/>
        </p:nvSpPr>
        <p:spPr>
          <a:xfrm>
            <a:off x="9954895" y="4101465"/>
            <a:ext cx="297815" cy="1045210"/>
          </a:xfrm>
          <a:prstGeom prst="downArrow">
            <a:avLst>
              <a:gd name="adj1" fmla="val 50000"/>
              <a:gd name="adj2" fmla="val 8507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8587741" y="5146675"/>
            <a:ext cx="303149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de-DE" altLang="en-US" sz="2000" b="1" i="1">
                <a:latin typeface="Calibri" charset="0"/>
                <a:sym typeface="+mn-ea"/>
              </a:rPr>
              <a:t>computation_time &lt; 1 </a:t>
            </a:r>
            <a:r>
              <a:rPr lang="de-DE" altLang="en-US" sz="2000" b="1">
                <a:latin typeface="Calibri" charset="0"/>
                <a:sym typeface="+mn-ea"/>
              </a:rPr>
              <a:t>s</a:t>
            </a:r>
            <a:endParaRPr lang="de-DE" altLang="en-US" sz="2000" b="1" i="1">
              <a:latin typeface="Calibri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1">
              <a:rPr lang="en-US" altLang="en-US" smtClean="0"/>
            </a:fld>
            <a:endParaRPr lang="zh-CN" alt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de-DE" altLang="zh-CN">
                <a:sym typeface="+mn-ea"/>
              </a:rPr>
              <a:t>Real-Time Time-Optimal Spacecraft Attitude Control</a:t>
            </a:r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de-DE" altLang="en-US" sz="4400">
                <a:latin typeface="Arial Black" panose="020B0A04020102020204" charset="0"/>
                <a:cs typeface="Arial Black" panose="020B0A04020102020204" charset="0"/>
              </a:rPr>
              <a:t>Methodology</a:t>
            </a:r>
            <a:endParaRPr lang="de-DE" altLang="en-US" sz="4400"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647700" y="1762125"/>
            <a:ext cx="686054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lnSpc>
                <a:spcPct val="200000"/>
              </a:lnSpc>
              <a:buFont typeface="+mj-lt"/>
              <a:buAutoNum type="arabicPeriod" startAt="3"/>
            </a:pPr>
            <a:r>
              <a:rPr lang="de-DE" altLang="en-US">
                <a:latin typeface="+mn-ea"/>
                <a:cs typeface="+mn-ea"/>
              </a:rPr>
              <a:t>Choose OCP solver architecture</a:t>
            </a:r>
            <a:endParaRPr lang="de-DE" altLang="en-US">
              <a:latin typeface="+mn-ea"/>
              <a:cs typeface="+mn-ea"/>
            </a:endParaRPr>
          </a:p>
          <a:p>
            <a:pPr marL="800100" lvl="1" indent="-342900">
              <a:lnSpc>
                <a:spcPct val="200000"/>
              </a:lnSpc>
              <a:buFont typeface="+mj-lt"/>
              <a:buAutoNum type="arabicPeriod" startAt="3"/>
            </a:pPr>
            <a:r>
              <a:rPr lang="en-US" altLang="de-DE">
                <a:latin typeface="+mn-ea"/>
                <a:cs typeface="+mn-ea"/>
              </a:rPr>
              <a:t>Direct transcription methods:</a:t>
            </a:r>
            <a:endParaRPr lang="en-US" altLang="de-DE">
              <a:latin typeface="+mn-ea"/>
              <a:cs typeface="+mn-ea"/>
            </a:endParaRPr>
          </a:p>
        </p:txBody>
      </p:sp>
      <p:graphicFrame>
        <p:nvGraphicFramePr>
          <p:cNvPr id="7" name="Table 6"/>
          <p:cNvGraphicFramePr/>
          <p:nvPr/>
        </p:nvGraphicFramePr>
        <p:xfrm>
          <a:off x="838200" y="509905"/>
          <a:ext cx="8678545" cy="5979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4145"/>
                <a:gridCol w="1367155"/>
                <a:gridCol w="1965960"/>
                <a:gridCol w="1965960"/>
                <a:gridCol w="1965325"/>
              </a:tblGrid>
              <a:tr h="365760">
                <a:tc rowSpan="2"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 anchor="ctr" anchorCtr="0">
                    <a:lnL>
                      <a:noFill/>
                    </a:lnL>
                    <a:lnR w="38100" cmpd="sng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noFill/>
                  </a:tcPr>
                </a:tc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Shooting</a:t>
                      </a:r>
                      <a:endParaRPr lang="en-US"/>
                    </a:p>
                  </a:txBody>
                  <a:tcPr anchor="ctr" anchorCtr="0">
                    <a:lnL w="38100" cmpd="sng">
                      <a:solidFill>
                        <a:schemeClr val="tx1"/>
                      </a:solidFill>
                      <a:prstDash val="solid"/>
                    </a:lnL>
                    <a:lnR w="38100" cmpd="sng">
                      <a:solidFill>
                        <a:schemeClr val="tx1"/>
                      </a:solidFill>
                      <a:prstDash val="solid"/>
                    </a:lnR>
                    <a:lnT w="38100" cmpd="sng">
                      <a:solidFill>
                        <a:schemeClr val="tx1"/>
                      </a:solidFill>
                      <a:prstDash val="solid"/>
                    </a:lnT>
                  </a:tcPr>
                </a:tc>
                <a:tc hMerge="1">
                  <a:tcPr anchor="ctr" anchorCtr="0">
                    <a:lnR w="38100" cmpd="sng">
                      <a:solidFill>
                        <a:schemeClr val="tx1"/>
                      </a:solidFill>
                      <a:prstDash val="solid"/>
                    </a:lnR>
                    <a:lnT w="38100" cmpd="sng">
                      <a:solidFill>
                        <a:schemeClr val="tx1"/>
                      </a:solidFill>
                      <a:prstDash val="solid"/>
                    </a:lnT>
                  </a:tcPr>
                </a:tc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Collocation</a:t>
                      </a:r>
                      <a:endParaRPr lang="en-US"/>
                    </a:p>
                  </a:txBody>
                  <a:tcPr anchor="ctr" anchorCtr="0">
                    <a:lnR w="38100" cmpd="sng">
                      <a:solidFill>
                        <a:schemeClr val="tx1"/>
                      </a:solidFill>
                      <a:prstDash val="solid"/>
                    </a:lnR>
                    <a:lnT w="38100" cmpd="sng">
                      <a:solidFill>
                        <a:schemeClr val="tx1"/>
                      </a:solidFill>
                      <a:prstDash val="solid"/>
                    </a:lnT>
                  </a:tcPr>
                </a:tc>
                <a:tc hMerge="1">
                  <a:tcPr anchor="ctr" anchorCtr="0">
                    <a:lnR w="38100" cmpd="sng">
                      <a:solidFill>
                        <a:schemeClr val="tx1"/>
                      </a:solidFill>
                      <a:prstDash val="solid"/>
                    </a:lnR>
                    <a:lnT w="38100" cmpd="sng">
                      <a:solidFill>
                        <a:schemeClr val="tx1"/>
                      </a:solidFill>
                      <a:prstDash val="solid"/>
                    </a:lnT>
                  </a:tcPr>
                </a:tc>
              </a:tr>
              <a:tr h="606425">
                <a:tc vMerge="1">
                  <a:tcPr anchor="ctr" anchorCtr="0">
                    <a:lnL>
                      <a:noFill/>
                    </a:lnL>
                    <a:lnR w="38100" cmpd="sng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Single</a:t>
                      </a:r>
                      <a:endParaRPr lang="en-US"/>
                    </a:p>
                  </a:txBody>
                  <a:tcPr anchor="ctr" anchorCtr="0">
                    <a:lnL w="38100" cmpd="sng">
                      <a:solidFill>
                        <a:schemeClr val="tx1"/>
                      </a:solidFill>
                      <a:prstDash val="solid"/>
                    </a:lnL>
                    <a:lnT w="38100" cmpd="sng">
                      <a:solidFill>
                        <a:schemeClr val="tx1"/>
                      </a:solidFill>
                      <a:prstDash val="solid"/>
                    </a:lnT>
                  </a:tcPr>
                </a:tc>
                <a:tc>
                  <a:txBody>
                    <a:bodyPr/>
                    <a:p>
                      <a:pPr lvl="1" algn="ctr">
                        <a:buNone/>
                      </a:pPr>
                      <a:r>
                        <a:rPr lang="en-US"/>
                        <a:t>Multiple</a:t>
                      </a:r>
                      <a:endParaRPr lang="en-US"/>
                    </a:p>
                  </a:txBody>
                  <a:tcPr marL="0" marR="0" marT="0" marB="0" anchor="ctr" anchorCtr="0">
                    <a:lnR w="38100" cmpd="sng">
                      <a:solidFill>
                        <a:schemeClr val="tx1"/>
                      </a:solidFill>
                      <a:prstDash val="solid"/>
                    </a:lnR>
                    <a:lnT w="38100" cmpd="sng">
                      <a:solidFill>
                        <a:schemeClr val="tx1"/>
                      </a:solidFill>
                      <a:prstDash val="solid"/>
                    </a:lnT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Direct</a:t>
                      </a:r>
                      <a:endParaRPr lang="en-US"/>
                    </a:p>
                  </a:txBody>
                  <a:tcPr anchor="ctr" anchorCtr="0">
                    <a:lnR w="12700">
                      <a:solidFill>
                        <a:schemeClr val="tx1"/>
                      </a:solidFill>
                      <a:prstDash val="solid"/>
                    </a:lnR>
                    <a:lnT w="38100" cmpd="sng">
                      <a:solidFill>
                        <a:schemeClr val="tx1"/>
                      </a:solidFill>
                      <a:prstDash val="solid"/>
                    </a:lnT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Pseudospectral</a:t>
                      </a:r>
                      <a:endParaRPr lang="en-US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38100" cmpd="sng">
                      <a:solidFill>
                        <a:schemeClr val="tx1"/>
                      </a:solidFill>
                      <a:prstDash val="solid"/>
                    </a:lnR>
                    <a:lnT w="38100" cmpd="sng">
                      <a:solidFill>
                        <a:schemeClr val="tx1"/>
                      </a:solidFill>
                      <a:prstDash val="solid"/>
                    </a:lnT>
                  </a:tcPr>
                </a:tc>
              </a:tr>
              <a:tr h="77851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</a:rPr>
                        <a:t>Decision Variables</a:t>
                      </a:r>
                      <a:endParaRPr lang="en-US" sz="1200">
                        <a:solidFill>
                          <a:srgbClr val="000000"/>
                        </a:solidFill>
                      </a:endParaRPr>
                    </a:p>
                  </a:txBody>
                  <a:tcPr anchor="ctr" anchorCtr="0">
                    <a:lnL w="38100" cmpd="sng">
                      <a:solidFill>
                        <a:schemeClr val="tx1"/>
                      </a:solidFill>
                      <a:prstDash val="solid"/>
                    </a:lnL>
                    <a:lnR w="38100" cmpd="sng">
                      <a:solidFill>
                        <a:schemeClr val="tx1"/>
                      </a:solidFill>
                      <a:prstDash val="solid"/>
                    </a:lnR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cs typeface="+mn-lt"/>
                          <a:sym typeface="+mn-ea"/>
                        </a:rPr>
                        <a:t>Discretize → Optimize</a:t>
                      </a:r>
                      <a:endParaRPr lang="en-US" sz="1200">
                        <a:solidFill>
                          <a:srgbClr val="000000"/>
                        </a:solidFill>
                        <a:cs typeface="+mn-lt"/>
                        <a:sym typeface="+mn-ea"/>
                      </a:endParaRPr>
                    </a:p>
                  </a:txBody>
                  <a:tcPr anchor="ctr" anchorCtr="0">
                    <a:lnL w="38100" cmpd="sng">
                      <a:solidFill>
                        <a:schemeClr val="tx1"/>
                      </a:solidFill>
                      <a:prstDash val="solid"/>
                    </a:ln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cs typeface="+mn-lt"/>
                          <a:sym typeface="+mn-ea"/>
                        </a:rPr>
                        <a:t>Derive optimality conditions → Discretize</a:t>
                      </a:r>
                      <a:endParaRPr lang="en-US" sz="1200">
                        <a:solidFill>
                          <a:srgbClr val="000000"/>
                        </a:solidFill>
                        <a:cs typeface="+mn-lt"/>
                        <a:sym typeface="+mn-ea"/>
                      </a:endParaRPr>
                    </a:p>
                  </a:txBody>
                  <a:tcPr anchor="ctr" anchorCtr="0">
                    <a:lnR w="38100" cmpd="sng">
                      <a:solidFill>
                        <a:schemeClr val="tx1"/>
                      </a:solidFill>
                      <a:prstDash val="solid"/>
                    </a:lnR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sz="1200">
                        <a:solidFill>
                          <a:srgbClr val="000000"/>
                        </a:solidFill>
                        <a:cs typeface="+mn-lt"/>
                        <a:sym typeface="+mn-ea"/>
                      </a:endParaRPr>
                    </a:p>
                  </a:txBody>
                  <a:tcPr anchor="ctr" anchorCtr="0">
                    <a:lnR w="12700">
                      <a:solidFill>
                        <a:schemeClr val="tx1"/>
                      </a:solidFill>
                      <a:prstDash val="solid"/>
                    </a:lnR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sz="1200">
                        <a:solidFill>
                          <a:srgbClr val="000000"/>
                        </a:solidFill>
                        <a:cs typeface="+mn-lt"/>
                        <a:sym typeface="+mn-ea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38100" cmpd="sng">
                      <a:solidFill>
                        <a:schemeClr val="tx1"/>
                      </a:solidFill>
                      <a:prstDash val="solid"/>
                    </a:lnR>
                  </a:tcPr>
                </a:tc>
              </a:tr>
              <a:tr h="2856865">
                <a:tc>
                  <a:txBody>
                    <a:bodyPr/>
                    <a:p>
                      <a:pPr lvl="1" algn="l">
                        <a:buNone/>
                      </a:pPr>
                      <a:endParaRPr lang="en-US" sz="120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 anchorCtr="0">
                    <a:lnL w="38100" cmpd="sng">
                      <a:solidFill>
                        <a:schemeClr val="tx1"/>
                      </a:solidFill>
                      <a:prstDash val="solid"/>
                    </a:lnL>
                    <a:lnR w="38100" cmpd="sng">
                      <a:solidFill>
                        <a:schemeClr val="tx1"/>
                      </a:solidFill>
                      <a:prstDash val="solid"/>
                    </a:lnR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cs typeface="+mn-lt"/>
                        </a:rPr>
                        <a:t>Can converge even with bad initial guess</a:t>
                      </a:r>
                      <a:endParaRPr lang="en-US" sz="1200">
                        <a:solidFill>
                          <a:srgbClr val="000000"/>
                        </a:solidFill>
                        <a:cs typeface="+mn-lt"/>
                      </a:endParaRPr>
                    </a:p>
                  </a:txBody>
                  <a:tcPr anchor="ctr" anchorCtr="0">
                    <a:lnL w="38100" cmpd="sng">
                      <a:solidFill>
                        <a:schemeClr val="tx1"/>
                      </a:solidFill>
                      <a:prstDash val="solid"/>
                    </a:ln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cs typeface="+mn-lt"/>
                        </a:rPr>
                        <a:t>Sensitive to initial guess</a:t>
                      </a:r>
                      <a:endParaRPr lang="en-US" sz="1200">
                        <a:solidFill>
                          <a:srgbClr val="000000"/>
                        </a:solidFill>
                        <a:cs typeface="+mn-lt"/>
                      </a:endParaRPr>
                    </a:p>
                  </a:txBody>
                  <a:tcPr anchor="ctr" anchorCtr="0">
                    <a:lnR w="38100" cmpd="sng">
                      <a:solidFill>
                        <a:schemeClr val="tx1"/>
                      </a:solidFill>
                      <a:prstDash val="solid"/>
                    </a:lnR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sz="1200">
                        <a:solidFill>
                          <a:srgbClr val="000000"/>
                        </a:solidFill>
                        <a:cs typeface="+mn-lt"/>
                      </a:endParaRPr>
                    </a:p>
                  </a:txBody>
                  <a:tcPr anchor="ctr" anchorCtr="0">
                    <a:lnR w="12700">
                      <a:solidFill>
                        <a:schemeClr val="tx1"/>
                      </a:solidFill>
                      <a:prstDash val="solid"/>
                    </a:lnR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sz="1200">
                        <a:solidFill>
                          <a:srgbClr val="000000"/>
                        </a:solidFill>
                        <a:cs typeface="+mn-lt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38100" cmpd="sng">
                      <a:solidFill>
                        <a:schemeClr val="tx1"/>
                      </a:solidFill>
                      <a:prstDash val="solid"/>
                    </a:lnR>
                  </a:tcPr>
                </a:tc>
              </a:tr>
              <a:tr h="4572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</a:rPr>
                        <a:t>Continuity</a:t>
                      </a:r>
                      <a:endParaRPr lang="en-US" sz="1200">
                        <a:solidFill>
                          <a:srgbClr val="000000"/>
                        </a:solidFill>
                      </a:endParaRPr>
                    </a:p>
                  </a:txBody>
                  <a:tcPr anchor="ctr" anchorCtr="0">
                    <a:lnL w="38100" cmpd="sng">
                      <a:solidFill>
                        <a:schemeClr val="tx1"/>
                      </a:solidFill>
                      <a:prstDash val="solid"/>
                    </a:lnL>
                    <a:lnR w="38100" cmpd="sng">
                      <a:solidFill>
                        <a:schemeClr val="tx1"/>
                      </a:solidFill>
                      <a:prstDash val="solid"/>
                    </a:lnR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cs typeface="+mn-lt"/>
                        </a:rPr>
                        <a:t>Easier</a:t>
                      </a:r>
                      <a:endParaRPr lang="en-US" sz="1200">
                        <a:solidFill>
                          <a:srgbClr val="000000"/>
                        </a:solidFill>
                        <a:cs typeface="+mn-lt"/>
                      </a:endParaRPr>
                    </a:p>
                  </a:txBody>
                  <a:tcPr anchor="ctr" anchorCtr="0">
                    <a:lnL w="38100" cmpd="sng">
                      <a:solidFill>
                        <a:schemeClr val="tx1"/>
                      </a:solidFill>
                      <a:prstDash val="solid"/>
                    </a:ln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cs typeface="+mn-lt"/>
                        </a:rPr>
                        <a:t>More complex</a:t>
                      </a:r>
                      <a:endParaRPr lang="en-US" sz="1200">
                        <a:solidFill>
                          <a:srgbClr val="000000"/>
                        </a:solidFill>
                        <a:cs typeface="+mn-lt"/>
                      </a:endParaRPr>
                    </a:p>
                  </a:txBody>
                  <a:tcPr anchor="ctr" anchorCtr="0">
                    <a:lnR w="38100" cmpd="sng">
                      <a:solidFill>
                        <a:schemeClr val="tx1"/>
                      </a:solidFill>
                      <a:prstDash val="solid"/>
                    </a:lnR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sz="1200">
                        <a:solidFill>
                          <a:srgbClr val="000000"/>
                        </a:solidFill>
                        <a:cs typeface="+mn-lt"/>
                      </a:endParaRPr>
                    </a:p>
                  </a:txBody>
                  <a:tcPr anchor="ctr" anchorCtr="0">
                    <a:lnR w="12700">
                      <a:solidFill>
                        <a:schemeClr val="tx1"/>
                      </a:solidFill>
                      <a:prstDash val="solid"/>
                    </a:lnR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sz="1200">
                        <a:solidFill>
                          <a:srgbClr val="000000"/>
                        </a:solidFill>
                        <a:cs typeface="+mn-lt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38100" cmpd="sng">
                      <a:solidFill>
                        <a:schemeClr val="tx1"/>
                      </a:solidFill>
                      <a:prstDash val="solid"/>
                    </a:lnR>
                  </a:tcPr>
                </a:tc>
              </a:tr>
              <a:tr h="4572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</a:rPr>
                        <a:t>Optimality</a:t>
                      </a:r>
                      <a:endParaRPr lang="en-US" sz="1200">
                        <a:solidFill>
                          <a:srgbClr val="000000"/>
                        </a:solidFill>
                      </a:endParaRPr>
                    </a:p>
                  </a:txBody>
                  <a:tcPr anchor="ctr" anchorCtr="0">
                    <a:lnL w="38100" cmpd="sng">
                      <a:solidFill>
                        <a:schemeClr val="tx1"/>
                      </a:solidFill>
                      <a:prstDash val="solid"/>
                    </a:lnL>
                    <a:lnR w="38100" cmpd="sng">
                      <a:solidFill>
                        <a:schemeClr val="tx1"/>
                      </a:solidFill>
                      <a:prstDash val="solid"/>
                    </a:lnR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cs typeface="+mn-lt"/>
                        </a:rPr>
                        <a:t>Approximate solution</a:t>
                      </a:r>
                      <a:endParaRPr lang="en-US" sz="1200">
                        <a:solidFill>
                          <a:srgbClr val="000000"/>
                        </a:solidFill>
                        <a:cs typeface="+mn-lt"/>
                      </a:endParaRPr>
                    </a:p>
                  </a:txBody>
                  <a:tcPr anchor="ctr" anchorCtr="0">
                    <a:lnL w="38100" cmpd="sng">
                      <a:solidFill>
                        <a:schemeClr val="tx1"/>
                      </a:solidFill>
                      <a:prstDash val="solid"/>
                    </a:ln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cs typeface="+mn-lt"/>
                        </a:rPr>
                        <a:t>Potentially exact</a:t>
                      </a:r>
                      <a:endParaRPr lang="en-US" sz="1200">
                        <a:solidFill>
                          <a:srgbClr val="000000"/>
                        </a:solidFill>
                        <a:cs typeface="+mn-lt"/>
                      </a:endParaRPr>
                    </a:p>
                  </a:txBody>
                  <a:tcPr anchor="ctr" anchorCtr="0">
                    <a:lnR w="38100" cmpd="sng">
                      <a:solidFill>
                        <a:schemeClr val="tx1"/>
                      </a:solidFill>
                      <a:prstDash val="solid"/>
                    </a:lnR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sz="1200">
                        <a:solidFill>
                          <a:srgbClr val="000000"/>
                        </a:solidFill>
                        <a:cs typeface="+mn-lt"/>
                      </a:endParaRPr>
                    </a:p>
                  </a:txBody>
                  <a:tcPr anchor="ctr" anchorCtr="0">
                    <a:lnR w="12700">
                      <a:solidFill>
                        <a:schemeClr val="tx1"/>
                      </a:solidFill>
                      <a:prstDash val="solid"/>
                    </a:lnR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sz="1200">
                        <a:solidFill>
                          <a:srgbClr val="000000"/>
                        </a:solidFill>
                        <a:cs typeface="+mn-lt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38100" cmpd="sng">
                      <a:solidFill>
                        <a:schemeClr val="tx1"/>
                      </a:solidFill>
                      <a:prstDash val="solid"/>
                    </a:lnR>
                  </a:tcPr>
                </a:tc>
              </a:tr>
              <a:tr h="4572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</a:rPr>
                        <a:t>Solve speed</a:t>
                      </a:r>
                      <a:endParaRPr lang="en-US" sz="1200">
                        <a:solidFill>
                          <a:srgbClr val="000000"/>
                        </a:solidFill>
                      </a:endParaRPr>
                    </a:p>
                  </a:txBody>
                  <a:tcPr anchor="ctr" anchorCtr="0">
                    <a:lnL w="38100" cmpd="sng">
                      <a:solidFill>
                        <a:schemeClr val="tx1"/>
                      </a:solidFill>
                      <a:prstDash val="solid"/>
                    </a:lnL>
                    <a:lnR w="38100" cmpd="sng">
                      <a:solidFill>
                        <a:schemeClr val="tx1"/>
                      </a:solidFill>
                      <a:prstDash val="solid"/>
                    </a:lnR>
                    <a:lnB w="381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cs typeface="+mn-lt"/>
                        </a:rPr>
                        <a:t>Real-time capable</a:t>
                      </a:r>
                      <a:endParaRPr lang="en-US" sz="1200">
                        <a:solidFill>
                          <a:srgbClr val="000000"/>
                        </a:solidFill>
                        <a:cs typeface="+mn-lt"/>
                      </a:endParaRPr>
                    </a:p>
                  </a:txBody>
                  <a:tcPr anchor="ctr" anchorCtr="0">
                    <a:lnL w="38100" cmpd="sng">
                      <a:solidFill>
                        <a:schemeClr val="tx1"/>
                      </a:solidFill>
                      <a:prstDash val="solid"/>
                    </a:lnL>
                    <a:lnB w="381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cs typeface="+mn-lt"/>
                        </a:rPr>
                        <a:t>Slow</a:t>
                      </a:r>
                      <a:endParaRPr lang="en-US" sz="1200">
                        <a:solidFill>
                          <a:srgbClr val="000000"/>
                        </a:solidFill>
                        <a:cs typeface="+mn-lt"/>
                      </a:endParaRPr>
                    </a:p>
                  </a:txBody>
                  <a:tcPr anchor="ctr" anchorCtr="0">
                    <a:lnR w="38100" cmpd="sng">
                      <a:solidFill>
                        <a:schemeClr val="tx1"/>
                      </a:solidFill>
                      <a:prstDash val="solid"/>
                    </a:lnR>
                    <a:lnB w="381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sz="1200">
                        <a:solidFill>
                          <a:srgbClr val="000000"/>
                        </a:solidFill>
                        <a:cs typeface="+mn-lt"/>
                      </a:endParaRPr>
                    </a:p>
                  </a:txBody>
                  <a:tcPr anchor="ctr" anchorCtr="0">
                    <a:lnR w="12700">
                      <a:solidFill>
                        <a:schemeClr val="tx1"/>
                      </a:solidFill>
                      <a:prstDash val="solid"/>
                    </a:lnR>
                    <a:lnB w="381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sz="1200">
                        <a:solidFill>
                          <a:srgbClr val="000000"/>
                        </a:solidFill>
                        <a:cs typeface="+mn-lt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38100" cmpd="sng">
                      <a:solidFill>
                        <a:schemeClr val="tx1"/>
                      </a:solidFill>
                      <a:prstDash val="solid"/>
                    </a:lnR>
                    <a:lnB w="381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4">
      <a:dk1>
        <a:srgbClr val="FAFAFA"/>
      </a:dk1>
      <a:lt1>
        <a:srgbClr val="FAFAFA"/>
      </a:lt1>
      <a:dk2>
        <a:srgbClr val="FAFAFA"/>
      </a:dk2>
      <a:lt2>
        <a:srgbClr val="FAFAFA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Custom 4">
      <a:dk1>
        <a:srgbClr val="FAFAFA"/>
      </a:dk1>
      <a:lt1>
        <a:srgbClr val="FAFAFA"/>
      </a:lt1>
      <a:dk2>
        <a:srgbClr val="FAFAFA"/>
      </a:dk2>
      <a:lt2>
        <a:srgbClr val="FAFAFA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2319</Words>
  <Application>WPS Presentation</Application>
  <PresentationFormat>宽屏</PresentationFormat>
  <Paragraphs>194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6</vt:i4>
      </vt:variant>
    </vt:vector>
  </HeadingPairs>
  <TitlesOfParts>
    <vt:vector size="23" baseType="lpstr">
      <vt:lpstr>Arial</vt:lpstr>
      <vt:lpstr>SimSun</vt:lpstr>
      <vt:lpstr>Wingdings</vt:lpstr>
      <vt:lpstr>Calibri</vt:lpstr>
      <vt:lpstr>Trebuchet MS</vt:lpstr>
      <vt:lpstr>Arial Black</vt:lpstr>
      <vt:lpstr>Andale Mono</vt:lpstr>
      <vt:lpstr>DejaVu Math TeX Gyre</vt:lpstr>
      <vt:lpstr>MS Mincho</vt:lpstr>
      <vt:lpstr>SimSun</vt:lpstr>
      <vt:lpstr>Droid Sans Fallback</vt:lpstr>
      <vt:lpstr>Microsoft YaHei</vt:lpstr>
      <vt:lpstr>Arial Unicode MS</vt:lpstr>
      <vt:lpstr>C059</vt:lpstr>
      <vt:lpstr>OpenSymbol</vt:lpstr>
      <vt:lpstr>Office Theme</vt:lpstr>
      <vt:lpstr>1_Office Theme</vt:lpstr>
      <vt:lpstr>Real-Time Time-Optimal Spacecraft Attitude Control</vt:lpstr>
      <vt:lpstr>Objectives</vt:lpstr>
      <vt:lpstr>Methodology</vt:lpstr>
      <vt:lpstr>Methodology</vt:lpstr>
      <vt:lpstr>Methodology</vt:lpstr>
      <vt:lpstr>Methodology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leo8ner</cp:lastModifiedBy>
  <cp:revision>17</cp:revision>
  <dcterms:created xsi:type="dcterms:W3CDTF">2025-09-18T15:45:29Z</dcterms:created>
  <dcterms:modified xsi:type="dcterms:W3CDTF">2025-09-18T15:45:29Z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1033-11.1.0.11723</vt:lpwstr>
  </property>
  <property fmtid="{D5CDD505-2E9C-101B-9397-08002B2CF9AE}" pid="3" name="ICV">
    <vt:lpwstr/>
  </property>
</Properties>
</file>