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3"/>
  </p:sldMasterIdLst>
  <p:notesMasterIdLst>
    <p:notesMasterId r:id="rId14"/>
  </p:notesMasterIdLst>
  <p:handoutMasterIdLst>
    <p:handoutMasterId r:id="rId18"/>
  </p:handoutMasterIdLst>
  <p:sldIdLst>
    <p:sldId id="256" r:id="rId4"/>
    <p:sldId id="257" r:id="rId5"/>
    <p:sldId id="259" r:id="rId6"/>
    <p:sldId id="261" r:id="rId7"/>
    <p:sldId id="262" r:id="rId8"/>
    <p:sldId id="260" r:id="rId9"/>
    <p:sldId id="264" r:id="rId10"/>
    <p:sldId id="265" r:id="rId11"/>
    <p:sldId id="266" r:id="rId12"/>
    <p:sldId id="268" r:id="rId13"/>
    <p:sldId id="272" r:id="rId15"/>
    <p:sldId id="269" r:id="rId16"/>
    <p:sldId id="267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8C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9" y="216"/>
      </p:cViewPr>
      <p:guideLst>
        <p:guide orient="horz" pos="22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4885" y="1322705"/>
            <a:ext cx="10222230" cy="2186940"/>
          </a:xfrm>
        </p:spPr>
        <p:txBody>
          <a:bodyPr/>
          <a:lstStyle/>
          <a:p>
            <a:r>
              <a:rPr lang="de-DE" altLang="zh-CN" sz="4800" dirty="0">
                <a:latin typeface="Arial Black" panose="020B0A04020102020204" charset="0"/>
                <a:cs typeface="Arial Black" panose="020B0A04020102020204" charset="0"/>
              </a:rPr>
              <a:t>Real-Time Time-Optimal Spacecraft Attitude Control</a:t>
            </a:r>
            <a:endParaRPr lang="de-DE" altLang="zh-CN" sz="48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4165" y="5138103"/>
            <a:ext cx="9144000" cy="1655762"/>
          </a:xfrm>
        </p:spPr>
        <p:txBody>
          <a:bodyPr/>
          <a:lstStyle/>
          <a:p>
            <a:pPr algn="l"/>
            <a:r>
              <a:rPr lang="de-DE" altLang="zh-CN">
                <a:latin typeface="+mn-lt"/>
                <a:cs typeface="+mn-ea"/>
              </a:rPr>
              <a:t>Author: Leonardo Eitner, M.Sc. candidate</a:t>
            </a:r>
            <a:endParaRPr lang="de-DE" altLang="zh-CN">
              <a:latin typeface="+mn-lt"/>
              <a:cs typeface="+mn-ea"/>
            </a:endParaRPr>
          </a:p>
          <a:p>
            <a:pPr algn="l"/>
            <a:r>
              <a:rPr lang="de-DE" altLang="zh-CN">
                <a:latin typeface="+mn-lt"/>
                <a:cs typeface="+mn-ea"/>
              </a:rPr>
              <a:t>Assistant Supervisor: Silvia Busi, PhD candidate</a:t>
            </a:r>
            <a:endParaRPr lang="de-DE" altLang="zh-CN">
              <a:latin typeface="+mn-lt"/>
              <a:cs typeface="+mn-ea"/>
            </a:endParaRPr>
          </a:p>
          <a:p>
            <a:pPr algn="l"/>
            <a:r>
              <a:rPr lang="de-DE" altLang="zh-CN">
                <a:latin typeface="+mn-lt"/>
                <a:cs typeface="+mn-ea"/>
              </a:rPr>
              <a:t>Head Supervisor: Prof. Dr. Marcello Romano</a:t>
            </a:r>
            <a:endParaRPr lang="de-DE" altLang="zh-CN">
              <a:latin typeface="+mn-lt"/>
              <a:cs typeface="+mn-ea"/>
            </a:endParaRPr>
          </a:p>
          <a:p>
            <a:pPr algn="l"/>
            <a:r>
              <a:rPr lang="de-DE" altLang="zh-CN">
                <a:latin typeface="+mn-lt"/>
                <a:cs typeface="+mn-ea"/>
              </a:rPr>
              <a:t>Context: Master’s Thesis</a:t>
            </a:r>
            <a:endParaRPr lang="de-DE" altLang="zh-CN">
              <a:latin typeface="+mn-lt"/>
              <a:cs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2190" y="1171575"/>
            <a:ext cx="1034161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5"/>
            </a:pPr>
            <a:r>
              <a:rPr lang="de-DE" altLang="en-US">
                <a:cs typeface="+mn-lt"/>
              </a:rPr>
              <a:t>PSO VS Fatrop</a:t>
            </a:r>
            <a:r>
              <a:rPr lang="de-DE" altLang="en-US">
                <a:cs typeface="+mn-lt"/>
                <a:sym typeface="+mn-ea"/>
              </a:rPr>
              <a:t> NLP solvers</a:t>
            </a:r>
            <a:endParaRPr lang="de-DE" altLang="en-US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PSO Results: </a:t>
            </a:r>
            <a:r>
              <a:rPr lang="de-DE" altLang="en-US" sz="1600">
                <a:cs typeface="+mn-lt"/>
              </a:rPr>
              <a:t>(180 degree turn)	Computation Time: 0.14s 	Maneuver Duration: 5s (3.24s)</a:t>
            </a:r>
            <a:endParaRPr lang="de-DE" altLang="en-US" sz="1600">
              <a:cs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133" y="1828165"/>
            <a:ext cx="11595735" cy="223647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49" y="4064635"/>
            <a:ext cx="11614501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2190" y="1171575"/>
            <a:ext cx="1034161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5"/>
            </a:pPr>
            <a:r>
              <a:rPr lang="de-DE" altLang="en-US">
                <a:cs typeface="+mn-lt"/>
              </a:rPr>
              <a:t>PSO VS Fatrop</a:t>
            </a:r>
            <a:r>
              <a:rPr lang="de-DE" altLang="en-US">
                <a:cs typeface="+mn-lt"/>
                <a:sym typeface="+mn-ea"/>
              </a:rPr>
              <a:t> NLP solvers</a:t>
            </a:r>
            <a:endParaRPr lang="de-DE" altLang="en-US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Fatrop Results: </a:t>
            </a:r>
            <a:r>
              <a:rPr lang="de-DE" altLang="en-US" sz="1600">
                <a:cs typeface="+mn-lt"/>
              </a:rPr>
              <a:t>(180 degree turn)	Computation Time: 0.18s 	Maneuver Duration: 3.24s</a:t>
            </a:r>
            <a:endParaRPr lang="de-DE" altLang="en-US" sz="1600">
              <a:cs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" y="2571115"/>
            <a:ext cx="11609705" cy="2239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2190" y="1171575"/>
            <a:ext cx="103416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5"/>
            </a:pPr>
            <a:r>
              <a:rPr lang="de-DE" altLang="en-US">
                <a:cs typeface="+mn-lt"/>
              </a:rPr>
              <a:t>PSO + Fatrop VS only Fatrop</a:t>
            </a:r>
            <a:r>
              <a:rPr lang="de-DE" altLang="en-US">
                <a:cs typeface="+mn-lt"/>
                <a:sym typeface="+mn-ea"/>
              </a:rPr>
              <a:t> NLP solvers</a:t>
            </a:r>
            <a:endParaRPr lang="de-DE" altLang="en-US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 </a:t>
            </a:r>
            <a:r>
              <a:rPr lang="de-DE" altLang="en-US" sz="1600">
                <a:cs typeface="+mn-lt"/>
              </a:rPr>
              <a:t>PSO + Fatrop finds a solution almost always faster as only fatrop. </a:t>
            </a:r>
            <a:endParaRPr lang="de-DE" altLang="en-US" sz="1600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  <a:sym typeface="+mn-ea"/>
              </a:rPr>
              <a:t>Reason:</a:t>
            </a:r>
            <a:r>
              <a:rPr lang="de-DE" altLang="en-US" sz="1600">
                <a:cs typeface="+mn-lt"/>
                <a:sym typeface="+mn-ea"/>
              </a:rPr>
              <a:t> </a:t>
            </a:r>
            <a:r>
              <a:rPr lang="de-DE" altLang="en-US" sz="1600">
                <a:cs typeface="+mn-lt"/>
              </a:rPr>
              <a:t>Fatrop finds a solution much faster with a good initial guess</a:t>
            </a:r>
            <a:endParaRPr lang="de-DE" altLang="en-US" sz="1600">
              <a:cs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PSO + Fatrop seems to be the most optimal solver configuration</a:t>
            </a:r>
            <a:endParaRPr lang="de-DE" altLang="en-US" sz="1600">
              <a:cs typeface="+mn-lt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647700" y="2671445"/>
          <a:ext cx="10515600" cy="328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740"/>
                <a:gridCol w="1451610"/>
                <a:gridCol w="1586230"/>
                <a:gridCol w="1831340"/>
                <a:gridCol w="1831340"/>
                <a:gridCol w="1831340"/>
              </a:tblGrid>
              <a:tr h="548640">
                <a:tc rowSpan="2" gridSpan="2">
                  <a:txBody>
                    <a:bodyPr/>
                    <a:p>
                      <a:pPr>
                        <a:buNone/>
                      </a:pP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 rowSpan="2" hMerge="1"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de-DE" altLang="en-US" sz="1600" dirty="0">
                          <a:cs typeface="+mn-lt"/>
                        </a:rPr>
                        <a:t>Computation Time (s)</a:t>
                      </a:r>
                      <a:endParaRPr lang="de-DE" altLang="en-US" sz="1600" dirty="0"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de-DE" altLang="en-US" sz="1600" dirty="0">
                          <a:cs typeface="+mn-lt"/>
                        </a:rPr>
                        <a:t>Maneuver Duration (s)</a:t>
                      </a:r>
                      <a:endParaRPr lang="de-DE" altLang="en-US" sz="1600" dirty="0"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 vMerge="1" gridSpan="2"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 vMerge="1" hMerge="1"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de-DE" altLang="en-US" sz="1600" dirty="0">
                          <a:cs typeface="+mn-lt"/>
                        </a:rPr>
                        <a:t>Total </a:t>
                      </a:r>
                      <a:endParaRPr lang="de-DE" altLang="en-US" sz="1600" dirty="0"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de-DE" altLang="en-US" sz="1600">
                          <a:cs typeface="+mn-lt"/>
                        </a:rPr>
                        <a:t>Fatrop</a:t>
                      </a:r>
                      <a:endParaRPr lang="de-DE" altLang="en-US" sz="1600">
                        <a:cs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de-DE" altLang="en-US" sz="1600">
                          <a:cs typeface="+mn-lt"/>
                        </a:rPr>
                        <a:t>PSO</a:t>
                      </a:r>
                      <a:endParaRPr lang="de-DE" altLang="en-US" sz="1600"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 vMerge="1"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54864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de-DE" altLang="en-US" sz="1600" b="1" dirty="0">
                          <a:solidFill>
                            <a:schemeClr val="bg1"/>
                          </a:solidFill>
                          <a:cs typeface="+mn-lt"/>
                        </a:rPr>
                        <a:t>Close to fixed initial guess</a:t>
                      </a:r>
                      <a:endParaRPr lang="de-DE" altLang="en-US" sz="1600" b="1" dirty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b="0" dirty="0">
                          <a:solidFill>
                            <a:schemeClr val="bg1"/>
                          </a:solidFill>
                          <a:cs typeface="+mn-lt"/>
                        </a:rPr>
                        <a:t>PSO + Fatrop</a:t>
                      </a:r>
                      <a:endParaRPr lang="de-DE" altLang="en-US" sz="1600" b="0" dirty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0.16</a:t>
                      </a:r>
                      <a:endParaRPr lang="de-DE" altLang="en-US" sz="1600" dirty="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0.016</a:t>
                      </a:r>
                      <a:endParaRPr lang="de-DE" altLang="en-US" sz="1600" dirty="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0.15</a:t>
                      </a:r>
                      <a:endParaRPr lang="de-DE" altLang="en-US" sz="1600" dirty="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3.24</a:t>
                      </a:r>
                      <a:endParaRPr lang="de-DE" altLang="en-US" sz="1600" dirty="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8640">
                <a:tc vMerge="1"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b="0" dirty="0">
                          <a:solidFill>
                            <a:schemeClr val="bg1"/>
                          </a:solidFill>
                          <a:cs typeface="+mn-lt"/>
                        </a:rPr>
                        <a:t>Only Fatrop</a:t>
                      </a:r>
                      <a:endParaRPr lang="de-DE" altLang="en-US" sz="1600" b="0" dirty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0.12s</a:t>
                      </a:r>
                      <a:endParaRPr lang="de-DE" altLang="en-US" sz="1600" dirty="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0.12</a:t>
                      </a:r>
                      <a:endParaRPr lang="de-DE" altLang="en-US" sz="1600" dirty="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-</a:t>
                      </a:r>
                      <a:endParaRPr lang="de-DE" altLang="en-US" sz="160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3.24</a:t>
                      </a:r>
                      <a:endParaRPr lang="de-DE" altLang="en-US" sz="160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8640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de-DE" altLang="en-US" sz="1600" b="1" dirty="0">
                          <a:solidFill>
                            <a:schemeClr val="bg1"/>
                          </a:solidFill>
                          <a:cs typeface="+mn-lt"/>
                        </a:rPr>
                        <a:t>Very different from fixed initial guess</a:t>
                      </a:r>
                      <a:endParaRPr lang="de-DE" altLang="en-US" sz="1600" b="1" dirty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vert="horz"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b="0" dirty="0">
                          <a:solidFill>
                            <a:schemeClr val="bg1"/>
                          </a:solidFill>
                          <a:cs typeface="+mn-lt"/>
                        </a:rPr>
                        <a:t>PSO + Fatrop</a:t>
                      </a:r>
                      <a:endParaRPr lang="de-DE" altLang="en-US" sz="1600" b="0" dirty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0.2</a:t>
                      </a:r>
                      <a:endParaRPr lang="de-DE" altLang="en-US" sz="160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0.03</a:t>
                      </a:r>
                      <a:endParaRPr lang="de-DE" altLang="en-US" sz="1600" dirty="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0.17</a:t>
                      </a:r>
                      <a:endParaRPr lang="de-DE" altLang="en-US" sz="160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3.44</a:t>
                      </a:r>
                      <a:endParaRPr lang="de-DE" altLang="en-US" sz="160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8640">
                <a:tc vMerge="1"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b="0" dirty="0">
                          <a:solidFill>
                            <a:schemeClr val="bg1"/>
                          </a:solidFill>
                          <a:cs typeface="+mn-lt"/>
                        </a:rPr>
                        <a:t>Only Fatrop</a:t>
                      </a:r>
                      <a:endParaRPr lang="de-DE" altLang="en-US" sz="1600" b="0" dirty="0">
                        <a:solidFill>
                          <a:schemeClr val="bg1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0.58</a:t>
                      </a:r>
                      <a:endParaRPr lang="de-DE" altLang="en-US" sz="160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0.58</a:t>
                      </a:r>
                      <a:endParaRPr lang="de-DE" altLang="en-US" sz="1600" dirty="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-</a:t>
                      </a:r>
                      <a:endParaRPr lang="de-DE" altLang="en-US" sz="160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de-DE" altLang="en-US" sz="1600">
                          <a:solidFill>
                            <a:schemeClr val="bg1">
                              <a:lumMod val="10000"/>
                            </a:schemeClr>
                          </a:solidFill>
                          <a:cs typeface="+mn-lt"/>
                        </a:rPr>
                        <a:t>3.50</a:t>
                      </a:r>
                      <a:endParaRPr lang="de-DE" altLang="en-US" sz="1600">
                        <a:solidFill>
                          <a:schemeClr val="bg1">
                            <a:lumMod val="10000"/>
                          </a:schemeClr>
                        </a:solidFill>
                        <a:cs typeface="+mn-lt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4264978" y="1597978"/>
            <a:ext cx="3662045" cy="3662045"/>
          </a:xfrm>
          <a:prstGeom prst="ellipse">
            <a:avLst/>
          </a:prstGeom>
          <a:noFill/>
          <a:ln w="203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What‘s Next?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66290" y="2211705"/>
            <a:ext cx="2686685" cy="1084580"/>
          </a:xfrm>
          <a:prstGeom prst="roundRect">
            <a:avLst>
              <a:gd name="adj" fmla="val 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lvl="0" indent="0" algn="ctr">
              <a:lnSpc>
                <a:spcPct val="120000"/>
              </a:lnSpc>
              <a:buFont typeface="+mj-lt"/>
              <a:buNone/>
            </a:pPr>
            <a:r>
              <a:rPr lang="en-GB" altLang="de-DE" b="1" dirty="0">
                <a:latin typeface="+mn-ea"/>
                <a:cs typeface="+mn-ea"/>
                <a:sym typeface="+mn-ea"/>
              </a:rPr>
              <a:t>Implement and test direct collocation</a:t>
            </a:r>
            <a:endParaRPr lang="en-GB" altLang="de-DE" b="1" dirty="0">
              <a:latin typeface="+mn-ea"/>
              <a:cs typeface="+mn-ea"/>
              <a:sym typeface="+mn-ea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439660" y="2211705"/>
            <a:ext cx="2686685" cy="1084580"/>
          </a:xfrm>
          <a:prstGeom prst="roundRect">
            <a:avLst>
              <a:gd name="adj" fmla="val 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 typeface="+mj-lt"/>
            </a:pPr>
            <a:r>
              <a:rPr lang="en-GB" altLang="de-DE" b="1" dirty="0">
                <a:latin typeface="+mn-ea"/>
                <a:cs typeface="+mn-ea"/>
                <a:sym typeface="+mn-ea"/>
              </a:rPr>
              <a:t>E</a:t>
            </a:r>
            <a:r>
              <a:rPr lang="en-GB" altLang="de-DE" b="1" dirty="0">
                <a:latin typeface="+mn-ea"/>
                <a:cs typeface="+mn-ea"/>
                <a:sym typeface="+mn-ea"/>
              </a:rPr>
              <a:t>x</a:t>
            </a:r>
            <a:r>
              <a:rPr lang="en-GB" altLang="de-DE" b="1" dirty="0">
                <a:latin typeface="+mn-ea"/>
                <a:cs typeface="+mn-ea"/>
                <a:sym typeface="+mn-ea"/>
              </a:rPr>
              <a:t>periment with different solvers</a:t>
            </a:r>
            <a:endParaRPr lang="en-GB" altLang="de-DE" b="1" dirty="0">
              <a:latin typeface="+mn-ea"/>
              <a:cs typeface="+mn-ea"/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752975" y="4938395"/>
            <a:ext cx="2686685" cy="1084580"/>
          </a:xfrm>
          <a:prstGeom prst="roundRect">
            <a:avLst>
              <a:gd name="adj" fmla="val 20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lvl="0" algn="ctr">
              <a:lnSpc>
                <a:spcPct val="120000"/>
              </a:lnSpc>
              <a:buClrTx/>
              <a:buSzTx/>
              <a:buFont typeface="+mj-lt"/>
            </a:pPr>
            <a:r>
              <a:rPr lang="en-GB" altLang="de-DE" b="1" dirty="0">
                <a:latin typeface="+mn-ea"/>
                <a:cs typeface="+mn-ea"/>
                <a:sym typeface="+mn-ea"/>
              </a:rPr>
              <a:t>Create a Monte</a:t>
            </a:r>
            <a:r>
              <a:rPr lang="de-DE" altLang="en-GB" b="1" dirty="0">
                <a:latin typeface="Calibri" charset="0"/>
                <a:cs typeface="+mn-ea"/>
                <a:sym typeface="+mn-ea"/>
              </a:rPr>
              <a:t> </a:t>
            </a:r>
            <a:r>
              <a:rPr lang="en-GB" altLang="de-DE" b="1" dirty="0">
                <a:latin typeface="+mn-ea"/>
                <a:cs typeface="+mn-ea"/>
                <a:sym typeface="+mn-ea"/>
              </a:rPr>
              <a:t>Carlo simulation for robustness testing</a:t>
            </a:r>
            <a:endParaRPr lang="en-GB" altLang="de-DE" b="1" dirty="0">
              <a:latin typeface="+mn-ea"/>
              <a:cs typeface="+mn-ea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339715" y="1544320"/>
            <a:ext cx="1512570" cy="37693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p>
            <a:pPr algn="ctr"/>
            <a:r>
              <a:rPr lang="de-DE" altLang="en-US" sz="23900" b="1">
                <a:latin typeface="Calibri" charset="0"/>
              </a:rPr>
              <a:t>?</a:t>
            </a:r>
            <a:endParaRPr lang="de-DE" altLang="en-US" sz="23900" b="1">
              <a:latin typeface="Calibri" charset="0"/>
            </a:endParaRPr>
          </a:p>
        </p:txBody>
      </p:sp>
      <p:sp>
        <p:nvSpPr>
          <p:cNvPr id="10" name="Half Frame 9"/>
          <p:cNvSpPr/>
          <p:nvPr/>
        </p:nvSpPr>
        <p:spPr>
          <a:xfrm rot="2340000">
            <a:off x="4005580" y="324993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alf Frame 10"/>
          <p:cNvSpPr/>
          <p:nvPr/>
        </p:nvSpPr>
        <p:spPr>
          <a:xfrm rot="10320000">
            <a:off x="4624705" y="454025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1100000">
            <a:off x="7105015" y="185293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 rot="2700000">
            <a:off x="7654925" y="325501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/>
          <p:cNvSpPr/>
          <p:nvPr/>
        </p:nvSpPr>
        <p:spPr>
          <a:xfrm rot="16380000">
            <a:off x="6986905" y="4559935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/>
          <p:cNvSpPr/>
          <p:nvPr/>
        </p:nvSpPr>
        <p:spPr>
          <a:xfrm rot="16380000">
            <a:off x="4563745" y="1844040"/>
            <a:ext cx="531495" cy="531495"/>
          </a:xfrm>
          <a:prstGeom prst="half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Objectives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0959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7976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 dirty="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8915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  <a:endParaRPr lang="de-DE" altLang="en-US"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5932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</a:rPr>
              <a:t>Robustly obtain solutions in less than 1 second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333248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902143" y="531558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50265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146291" y="5315585"/>
            <a:ext cx="3009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computation_time &lt; 1 </a:t>
            </a:r>
            <a:r>
              <a:rPr lang="de-DE" altLang="en-US" sz="2000" b="1">
                <a:latin typeface="Calibri" charset="0"/>
              </a:rPr>
              <a:t>s</a:t>
            </a:r>
            <a:endParaRPr lang="de-DE" altLang="en-US" sz="2000" b="1">
              <a:latin typeface="Calibri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24558" y="514667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647700" y="1762125"/>
                <a:ext cx="6860540" cy="2678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buAutoNum type="arabicPeriod"/>
                </a:pPr>
                <a:r>
                  <a:rPr lang="de-DE" altLang="en-US" b="1">
                    <a:latin typeface="+mn-ea"/>
                    <a:cs typeface="+mn-ea"/>
                  </a:rPr>
                  <a:t>Define system dynamics</a:t>
                </a:r>
                <a:r>
                  <a:rPr lang="de-DE" altLang="en-US">
                    <a:latin typeface="+mn-ea"/>
                    <a:cs typeface="+mn-ea"/>
                  </a:rPr>
                  <a:t> </a:t>
                </a:r>
                <a:r>
                  <a:rPr lang="de-DE" altLang="en-US" sz="3200">
                    <a:latin typeface="Andale Mono" panose="020B0509000000000004" charset="0"/>
                    <a:cs typeface="Andale Mono" panose="020B0509000000000004" charset="0"/>
                  </a:rPr>
                  <a:t>→</a:t>
                </a:r>
                <a:r>
                  <a:rPr lang="de-DE" altLang="en-US" sz="320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accPr>
                          <m:e>
                            <m:eqArr>
                              <m:eqArrPr>
                                <m:ctrlP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𝐼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𝜔</m:t>
                                    </m:r>
                                  </m:e>
                                </m:acc>
                              </m:e>
                            </m:eqArr>
                          </m:e>
                        </m:acc>
                      </m:e>
                    </m:d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box>
                              <m:boxPr>
                                <m:noBreak m:val="on"/>
                                <m:ctrlP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 </m:t>
                                </m:r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 ⊗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𝜔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box>
                          </m:e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𝜏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×(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𝐼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) </m:t>
                            </m:r>
                          </m:e>
                        </m:eqArr>
                      </m:e>
                    </m:d>
                    <m:r>
                      <a:rPr lang="en-US" altLang="de-DE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 </m:t>
                    </m:r>
                  </m:oMath>
                </a14:m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 b="1">
                    <a:latin typeface="+mn-ea"/>
                    <a:cs typeface="+mn-ea"/>
                  </a:rPr>
                  <a:t>Construct Optimal Control Problem (OCP):</a:t>
                </a:r>
                <a:endParaRPr lang="de-DE" altLang="en-US" b="1">
                  <a:latin typeface="+mn-ea"/>
                  <a:cs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objective/cost function →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  <a:endParaRPr lang="de-DE" altLang="en-US">
                  <a:latin typeface="+mn-ea"/>
                  <a:cs typeface="+mn-ea"/>
                  <a:sym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constraints →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||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𝑞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||=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1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 b="1">
                    <a:latin typeface="+mn-ea"/>
                    <a:cs typeface="+mn-ea"/>
                  </a:rPr>
                  <a:t>Choose OCP solver architecture</a:t>
                </a:r>
                <a:endParaRPr lang="de-DE" altLang="en-US" b="1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762125"/>
                <a:ext cx="6860540" cy="26784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5420995" y="3648710"/>
                <a:ext cx="2252980" cy="25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Legend: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𝑞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Quaternion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𝜔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Angular velocity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𝐼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Inertia matrix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External torque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Cost function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Total maneuver duration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Quaternion multiplication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Cross product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de-DE" sz="12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de-DE" sz="1200"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∎</m:t>
                        </m:r>
                      </m:e>
                    </m:acc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Time derivative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||</a:t>
                </a:r>
                <a14:m>
                  <m:oMath xmlns:m="http://schemas.openxmlformats.org/officeDocument/2006/math">
                    <m:r>
                      <a:rPr lang="en-US" altLang="de-DE" sz="1200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∎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||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Euclidean norm</a:t>
                </a:r>
                <a:endParaRPr lang="de-DE" altLang="en-US" sz="1200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995" y="3648710"/>
                <a:ext cx="2252980" cy="2553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 dirty="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  <a:sym typeface="+mn-ea"/>
              </a:rPr>
              <a:t>Robustly obtain solutions in less than 1 second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87741" y="5146675"/>
            <a:ext cx="3031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  <a:sym typeface="+mn-ea"/>
              </a:rPr>
              <a:t>computation_time &lt; 1 </a:t>
            </a:r>
            <a:r>
              <a:rPr lang="de-DE" altLang="en-US" sz="2000" b="1">
                <a:latin typeface="Calibri" charset="0"/>
                <a:sym typeface="+mn-ea"/>
              </a:rPr>
              <a:t>s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24801"/>
            <a:ext cx="6860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de-DE" altLang="en-US" b="1" dirty="0">
                <a:latin typeface="+mn-ea"/>
                <a:cs typeface="+mn-ea"/>
              </a:rPr>
              <a:t>Choose OCP solver architecture</a:t>
            </a:r>
            <a:endParaRPr lang="de-DE" altLang="en-US" b="1" dirty="0">
              <a:latin typeface="+mn-ea"/>
              <a:cs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de-DE" dirty="0">
                <a:latin typeface="+mn-ea"/>
                <a:cs typeface="+mn-ea"/>
              </a:rPr>
              <a:t>Solving methods:</a:t>
            </a:r>
            <a:endParaRPr lang="en-US" altLang="de-DE" dirty="0">
              <a:latin typeface="+mn-ea"/>
              <a:cs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647700" y="3333256"/>
          <a:ext cx="7383145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/>
                <a:gridCol w="2947670"/>
                <a:gridCol w="2985770"/>
              </a:tblGrid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Direct</a:t>
                      </a:r>
                      <a:endParaRPr lang="en-US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Indirect</a:t>
                      </a:r>
                      <a:endParaRPr lang="en-US"/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Approach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Discretize → Optimize</a:t>
                      </a:r>
                      <a:endParaRPr lang="en-US" sz="1200" dirty="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Derive optimality conditions → Discretize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Robustness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Can converge even with bad initial guess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Sensitive to initial guess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Easier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More complex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Optimality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Approximate solution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Potentially exact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Solve speed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Real-time capable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cs typeface="+mn-lt"/>
                        </a:rPr>
                        <a:t>Slow</a:t>
                      </a:r>
                      <a:endParaRPr lang="en-US" sz="1200" dirty="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 dirty="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  <a:sym typeface="+mn-ea"/>
              </a:rPr>
              <a:t>Robustly obtain solutions in less than 1 second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87741" y="5146675"/>
            <a:ext cx="3031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  <a:sym typeface="+mn-ea"/>
              </a:rPr>
              <a:t>computation_time &lt; 1 </a:t>
            </a:r>
            <a:r>
              <a:rPr lang="de-DE" altLang="en-US" sz="2000" b="1">
                <a:latin typeface="Calibri" charset="0"/>
                <a:sym typeface="+mn-ea"/>
              </a:rPr>
              <a:t>s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de-DE" altLang="en-US" b="1" dirty="0">
                <a:latin typeface="+mn-ea"/>
                <a:cs typeface="+mn-ea"/>
              </a:rPr>
              <a:t>Choose OCP solver architecture</a:t>
            </a:r>
            <a:endParaRPr lang="de-DE" altLang="en-US" dirty="0">
              <a:latin typeface="+mn-ea"/>
              <a:cs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de-DE" dirty="0">
                <a:latin typeface="+mn-ea"/>
                <a:cs typeface="+mn-ea"/>
              </a:rPr>
              <a:t>Direct transcription methods:</a:t>
            </a:r>
            <a:endParaRPr lang="en-US" altLang="de-DE" dirty="0">
              <a:latin typeface="+mn-ea"/>
              <a:cs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1111693" y="2961005"/>
          <a:ext cx="7041708" cy="319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627"/>
                <a:gridCol w="1293627"/>
                <a:gridCol w="1293627"/>
                <a:gridCol w="1293627"/>
                <a:gridCol w="1867200"/>
              </a:tblGrid>
              <a:tr h="391599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Shooting</a:t>
                      </a:r>
                      <a:endParaRPr lang="en-US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Collocation</a:t>
                      </a:r>
                      <a:endParaRPr lang="en-US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58966">
                <a:tc vMerge="1"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Single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Multiple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Direct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Pseudospectral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Dynamics Handling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Forward integration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Segmented integration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Algebraic constraints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Dense global polynomial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Integrator-limited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Integrator-limited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Grid density dependent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Exponential (smooth problems)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Problem Size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Smallest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Complexity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Simplest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Moderate-High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Highest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Robustness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 (non-smooth)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Real-time Suitability</a:t>
                      </a:r>
                      <a:endParaRPr 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Fast but unreliable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 balance</a:t>
                      </a:r>
                      <a:endParaRPr lang="en-US" sz="12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Solver dependent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Generally slow</a:t>
                      </a:r>
                      <a:endParaRPr lang="en-US" sz="12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3634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de-DE" b="1" dirty="0">
                <a:latin typeface="+mn-ea"/>
                <a:cs typeface="+mn-ea"/>
              </a:rPr>
              <a:t>Framework: CasADi</a:t>
            </a:r>
            <a:endParaRPr lang="en-US" altLang="de-DE" b="1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Open-source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Automatic differentiation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Simple NLP interface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Automatic c-code generation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Source-code in </a:t>
            </a:r>
            <a:r>
              <a:rPr lang="en-US" altLang="de-DE" dirty="0" err="1">
                <a:latin typeface="+mn-ea"/>
                <a:cs typeface="+mn-ea"/>
              </a:rPr>
              <a:t>c++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Extensive NLP solver compatibility</a:t>
            </a:r>
            <a:endParaRPr lang="en-US" altLang="de-DE" dirty="0">
              <a:latin typeface="+mn-ea"/>
              <a:cs typeface="+mn-ea"/>
            </a:endParaRPr>
          </a:p>
        </p:txBody>
      </p:sp>
      <p:pic>
        <p:nvPicPr>
          <p:cNvPr id="1026" name="Picture 2" descr="CasADi: casadi::Function Class Referenc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48" y="3121706"/>
            <a:ext cx="5414952" cy="12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de-DE" dirty="0">
                <a:latin typeface="+mn-ea"/>
                <a:cs typeface="+mn-ea"/>
              </a:rPr>
              <a:t>NLP Solvers:</a:t>
            </a:r>
            <a:endParaRPr lang="en-US" altLang="de-DE" dirty="0">
              <a:latin typeface="+mn-ea"/>
              <a:cs typeface="+mn-ea"/>
            </a:endParaRPr>
          </a:p>
        </p:txBody>
      </p:sp>
      <p:graphicFrame>
        <p:nvGraphicFramePr>
          <p:cNvPr id="10" name="Table 9"/>
          <p:cNvGraphicFramePr/>
          <p:nvPr/>
        </p:nvGraphicFramePr>
        <p:xfrm>
          <a:off x="1529715" y="1950447"/>
          <a:ext cx="9633585" cy="4206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39"/>
                <a:gridCol w="2589388"/>
                <a:gridCol w="2774029"/>
                <a:gridCol w="2774029"/>
              </a:tblGrid>
              <a:tr h="45484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Interior Point</a:t>
                      </a:r>
                      <a:endParaRPr lang="en-US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SQP Methods</a:t>
                      </a:r>
                      <a:endParaRPr lang="en-US" dirty="0"/>
                    </a:p>
                  </a:txBody>
                  <a:tcPr anchor="ctr"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SCP Methods</a:t>
                      </a:r>
                      <a:endParaRPr lang="en-US" dirty="0"/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Warm-starting</a:t>
                      </a:r>
                      <a:endParaRPr lang="en-US" sz="1400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Excellent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Convergence Rate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Superlinear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Superlinear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Linear to superlinear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Problem Scale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Large-scale optimal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Medium-scale optimal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Medium-scale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548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Robustness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Very good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Real-time Suitability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Solver dependent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Excellent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Trajectory Optimization</a:t>
                      </a:r>
                      <a:endParaRPr lang="en-US" sz="1400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 purpose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 purpose</a:t>
                      </a:r>
                      <a:endParaRPr lang="en-US" sz="140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Specialized strength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Example</a:t>
                      </a:r>
                      <a:endParaRPr lang="en-US" sz="1400" b="1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IPOPT, </a:t>
                      </a:r>
                      <a:r>
                        <a:rPr lang="en-GB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Fatrop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QRSQP, SNOPT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SCPGen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57873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de-DE" b="1" dirty="0">
                <a:latin typeface="+mn-ea"/>
                <a:cs typeface="+mn-ea"/>
              </a:rPr>
              <a:t>Initial guess:</a:t>
            </a:r>
            <a:endParaRPr lang="en-US" altLang="de-DE" b="1" dirty="0">
              <a:latin typeface="+mn-ea"/>
              <a:cs typeface="+mn-ea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Single general initial guess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Initial guess library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Initial guess algorithm - PSO</a:t>
            </a:r>
            <a:endParaRPr lang="en-US" altLang="de-DE" dirty="0">
              <a:latin typeface="+mn-ea"/>
              <a:cs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35090" y="1974354"/>
            <a:ext cx="4728210" cy="355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43650" y="5529968"/>
            <a:ext cx="4819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particle swarm searching for the </a:t>
            </a:r>
            <a:r>
              <a:rPr lang="en-GB" b="0" i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minimum 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of a function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  <a:endParaRPr lang="de-DE" altLang="en-US" sz="440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12190" y="1131570"/>
            <a:ext cx="1034161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110000"/>
              </a:lnSpc>
              <a:buAutoNum type="arabicPeriod"/>
            </a:pPr>
            <a:r>
              <a:rPr lang="de-DE" altLang="en-US" b="1">
                <a:cs typeface="+mn-lt"/>
              </a:rPr>
              <a:t>G</a:t>
            </a:r>
            <a:r>
              <a:rPr lang="de-DE" altLang="en-US">
                <a:cs typeface="+mn-lt"/>
              </a:rPr>
              <a:t>PU </a:t>
            </a:r>
            <a:r>
              <a:rPr lang="de-DE" altLang="en-US">
                <a:cs typeface="+mn-lt"/>
                <a:sym typeface="+mn-ea"/>
              </a:rPr>
              <a:t>VS </a:t>
            </a:r>
            <a:r>
              <a:rPr lang="de-DE" altLang="en-US" b="1">
                <a:cs typeface="+mn-lt"/>
                <a:sym typeface="+mn-ea"/>
              </a:rPr>
              <a:t>C</a:t>
            </a:r>
            <a:r>
              <a:rPr lang="de-DE" altLang="en-US">
                <a:cs typeface="+mn-lt"/>
                <a:sym typeface="+mn-ea"/>
              </a:rPr>
              <a:t>PU </a:t>
            </a:r>
            <a:r>
              <a:rPr lang="de-DE" altLang="en-US">
                <a:cs typeface="+mn-lt"/>
              </a:rPr>
              <a:t>Dynamics Propagation </a:t>
            </a:r>
            <a:endParaRPr lang="de-DE" altLang="en-US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CPU propagation was ~4x as fast as GPU</a:t>
            </a:r>
            <a:endParaRPr lang="de-DE" altLang="en-US" sz="1600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  <a:sym typeface="+mn-ea"/>
              </a:rPr>
              <a:t>Reason:</a:t>
            </a:r>
            <a:r>
              <a:rPr lang="de-DE" altLang="en-US" sz="1600">
                <a:cs typeface="+mn-lt"/>
                <a:sym typeface="+mn-ea"/>
              </a:rPr>
              <a:t> Problem size is not significant to justify GPU utilization overhead (N_steps = 50)</a:t>
            </a:r>
            <a:endParaRPr lang="de-DE" altLang="en-US" sz="1600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Propagate dynamics on CPU</a:t>
            </a:r>
            <a:endParaRPr lang="de-DE" altLang="en-US" sz="1600">
              <a:cs typeface="+mn-lt"/>
            </a:endParaRP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altLang="en-US" b="1">
                <a:cs typeface="+mn-lt"/>
              </a:rPr>
              <a:t>Im</a:t>
            </a:r>
            <a:r>
              <a:rPr lang="de-DE" altLang="en-US">
                <a:cs typeface="+mn-lt"/>
              </a:rPr>
              <a:t>plicit </a:t>
            </a:r>
            <a:r>
              <a:rPr lang="de-DE" altLang="en-US">
                <a:cs typeface="+mn-lt"/>
                <a:sym typeface="+mn-ea"/>
              </a:rPr>
              <a:t>VS </a:t>
            </a:r>
            <a:r>
              <a:rPr lang="de-DE" altLang="en-US" b="1">
                <a:cs typeface="+mn-lt"/>
                <a:sym typeface="+mn-ea"/>
              </a:rPr>
              <a:t>Ex</a:t>
            </a:r>
            <a:r>
              <a:rPr lang="de-DE" altLang="en-US">
                <a:cs typeface="+mn-lt"/>
                <a:sym typeface="+mn-ea"/>
              </a:rPr>
              <a:t>plicit </a:t>
            </a:r>
            <a:r>
              <a:rPr lang="de-DE" altLang="en-US">
                <a:cs typeface="+mn-lt"/>
              </a:rPr>
              <a:t>Numerical Integration (CVODES VS RK4)</a:t>
            </a:r>
            <a:endParaRPr lang="de-DE" altLang="en-US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Although more robust, overhead from implicit integration is overwhelmingly greater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Reason: </a:t>
            </a:r>
            <a:r>
              <a:rPr lang="de-DE" altLang="en-US" sz="1600">
                <a:cs typeface="+mn-lt"/>
              </a:rPr>
              <a:t>CVODES is very heavy, even when used with CUDA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 </a:t>
            </a:r>
            <a:r>
              <a:rPr lang="de-DE" altLang="en-US" sz="1600">
                <a:cs typeface="+mn-lt"/>
              </a:rPr>
              <a:t>Use RK4 as the numerical dynamics propagator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altLang="en-US">
                <a:cs typeface="+mn-lt"/>
              </a:rPr>
              <a:t>Fatrop vs IPOpt NLP </a:t>
            </a:r>
            <a:r>
              <a:rPr lang="de-DE" altLang="en-US">
                <a:cs typeface="+mn-lt"/>
                <a:sym typeface="+mn-ea"/>
              </a:rPr>
              <a:t>gradient-based </a:t>
            </a:r>
            <a:r>
              <a:rPr lang="de-DE" altLang="en-US">
                <a:cs typeface="+mn-lt"/>
              </a:rPr>
              <a:t>solvers</a:t>
            </a:r>
            <a:endParaRPr lang="de-DE" altLang="en-US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Fatrop is </a:t>
            </a:r>
            <a:r>
              <a:rPr lang="de-DE" altLang="en-US" sz="1600">
                <a:cs typeface="+mn-lt"/>
                <a:sym typeface="+mn-ea"/>
              </a:rPr>
              <a:t>~</a:t>
            </a:r>
            <a:r>
              <a:rPr lang="de-DE" altLang="en-US" sz="1600">
                <a:cs typeface="+mn-lt"/>
              </a:rPr>
              <a:t>3</a:t>
            </a:r>
            <a:r>
              <a:rPr lang="de-DE" altLang="en-US" sz="1600">
                <a:cs typeface="+mn-lt"/>
              </a:rPr>
              <a:t>x as fast as IPOpt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Reason:</a:t>
            </a:r>
            <a:r>
              <a:rPr lang="de-DE" altLang="en-US" sz="1600">
                <a:cs typeface="+mn-lt"/>
              </a:rPr>
              <a:t> Leverages problem sparsity better by being more restrictive with NLP structure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Use Fatrop as the NLP gradient-based solver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342900" lvl="0" indent="-3429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altLang="en-US">
                <a:cs typeface="+mn-lt"/>
              </a:rPr>
              <a:t>CasADi automatic C-code generation VS C++</a:t>
            </a:r>
            <a:endParaRPr lang="de-DE" altLang="en-US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Result:</a:t>
            </a:r>
            <a:r>
              <a:rPr lang="de-DE" altLang="en-US" sz="1600">
                <a:cs typeface="+mn-lt"/>
              </a:rPr>
              <a:t> C++ was ~5x slower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Reason:</a:t>
            </a:r>
            <a:r>
              <a:rPr lang="de-DE" altLang="en-US" sz="1600">
                <a:cs typeface="+mn-lt"/>
              </a:rPr>
              <a:t> Compiled C-code is self-contained which reduces function calling overhead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altLang="en-US" sz="1600" b="1">
                <a:cs typeface="+mn-lt"/>
              </a:rPr>
              <a:t>Conclusion:</a:t>
            </a:r>
            <a:r>
              <a:rPr lang="de-DE" altLang="en-US" sz="1600">
                <a:cs typeface="+mn-lt"/>
              </a:rPr>
              <a:t> Generate C-code</a:t>
            </a: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de-DE" altLang="en-US" sz="1600">
              <a:cs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5165</Words>
  <Application>WPS Presentation</Application>
  <PresentationFormat>Widescreen</PresentationFormat>
  <Paragraphs>451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Trebuchet MS</vt:lpstr>
      <vt:lpstr>Arial Black</vt:lpstr>
      <vt:lpstr>Andale Mono</vt:lpstr>
      <vt:lpstr>Cambria Math</vt:lpstr>
      <vt:lpstr>DejaVu Math TeX Gyre</vt:lpstr>
      <vt:lpstr>MS Mincho</vt:lpstr>
      <vt:lpstr>Microsoft YaHei</vt:lpstr>
      <vt:lpstr>Droid Sans Fallback</vt:lpstr>
      <vt:lpstr>Arial Unicode MS</vt:lpstr>
      <vt:lpstr>SimSun</vt:lpstr>
      <vt:lpstr>C059</vt:lpstr>
      <vt:lpstr>OpenSymbol</vt:lpstr>
      <vt:lpstr>SimSun</vt:lpstr>
      <vt:lpstr>Office Theme</vt:lpstr>
      <vt:lpstr>1_Office Theme</vt:lpstr>
      <vt:lpstr>Real-Time Time-Optimal Spacecraft Attitude Control</vt:lpstr>
      <vt:lpstr>Objectives</vt:lpstr>
      <vt:lpstr>Methodology</vt:lpstr>
      <vt:lpstr>Methodology</vt:lpstr>
      <vt:lpstr>Methodology</vt:lpstr>
      <vt:lpstr>Implementation</vt:lpstr>
      <vt:lpstr>Implementation</vt:lpstr>
      <vt:lpstr>Implementation</vt:lpstr>
      <vt:lpstr>Results</vt:lpstr>
      <vt:lpstr>Results</vt:lpstr>
      <vt:lpstr>Results</vt:lpstr>
      <vt:lpstr>Results</vt:lpstr>
      <vt:lpstr>What‘s Next?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leo8ner</cp:lastModifiedBy>
  <cp:revision>30</cp:revision>
  <dcterms:created xsi:type="dcterms:W3CDTF">2025-09-25T14:01:02Z</dcterms:created>
  <dcterms:modified xsi:type="dcterms:W3CDTF">2025-09-25T14:01:02Z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