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08" r:id="rId3"/>
  </p:sldMasterIdLst>
  <p:notesMasterIdLst>
    <p:notesMasterId r:id="rId21"/>
  </p:notesMasterIdLst>
  <p:sldIdLst>
    <p:sldId id="283" r:id="rId4"/>
    <p:sldId id="284" r:id="rId5"/>
    <p:sldId id="307" r:id="rId6"/>
    <p:sldId id="313" r:id="rId7"/>
    <p:sldId id="321" r:id="rId8"/>
    <p:sldId id="312" r:id="rId9"/>
    <p:sldId id="323" r:id="rId10"/>
    <p:sldId id="322" r:id="rId11"/>
    <p:sldId id="324" r:id="rId12"/>
    <p:sldId id="325" r:id="rId13"/>
    <p:sldId id="314" r:id="rId14"/>
    <p:sldId id="315" r:id="rId15"/>
    <p:sldId id="316" r:id="rId16"/>
    <p:sldId id="317" r:id="rId17"/>
    <p:sldId id="318" r:id="rId18"/>
    <p:sldId id="319" r:id="rId19"/>
    <p:sldId id="320" r:id="rId2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85A69-57E5-47A3-AD3F-121E7D7491FF}" v="1" dt="2023-02-17T00:49:59.381"/>
    <p1510:client id="{2EC5790B-9D9C-9DAE-F91A-6904549D34DA}" v="230" dt="2022-02-18T23:18:30.597"/>
    <p1510:client id="{663F8F3D-4CE2-4047-198B-78B09729405B}" v="56" dt="2020-08-27T01:25:45.223"/>
    <p1510:client id="{914B7778-DF75-74A2-B2D5-5EFCDC13CF34}" v="3" dt="2022-02-17T02:07:13.116"/>
    <p1510:client id="{B42F6F77-500F-4BFF-AE68-A1099C4F9E6A}" v="2" dt="2021-02-17T23:54:36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7" autoAdjust="0"/>
    <p:restoredTop sz="94660"/>
  </p:normalViewPr>
  <p:slideViewPr>
    <p:cSldViewPr>
      <p:cViewPr varScale="1">
        <p:scale>
          <a:sx n="86" d="100"/>
          <a:sy n="86" d="100"/>
        </p:scale>
        <p:origin x="12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7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22285A69-57E5-47A3-AD3F-121E7D7491FF}"/>
    <pc:docChg chg="sldOrd">
      <pc:chgData name="CARLOS AUGUSTO LOMBARDI GARCIA" userId="S::garcia.carlos@fatec.sp.gov.br::3a320f2d-d48f-476a-b51c-9d8336d8a9ad" providerId="AD" clId="Web-{22285A69-57E5-47A3-AD3F-121E7D7491FF}" dt="2023-02-17T00:49:59.381" v="0"/>
      <pc:docMkLst>
        <pc:docMk/>
      </pc:docMkLst>
      <pc:sldChg chg="ord">
        <pc:chgData name="CARLOS AUGUSTO LOMBARDI GARCIA" userId="S::garcia.carlos@fatec.sp.gov.br::3a320f2d-d48f-476a-b51c-9d8336d8a9ad" providerId="AD" clId="Web-{22285A69-57E5-47A3-AD3F-121E7D7491FF}" dt="2023-02-17T00:49:59.381" v="0"/>
        <pc:sldMkLst>
          <pc:docMk/>
          <pc:sldMk cId="0" sldId="314"/>
        </pc:sldMkLst>
      </pc:sldChg>
    </pc:docChg>
  </pc:docChgLst>
  <pc:docChgLst>
    <pc:chgData name="CARLOS AUGUSTO LOMBARDI GARCIA" userId="S::garcia.carlos@fatec.sp.gov.br::3a320f2d-d48f-476a-b51c-9d8336d8a9ad" providerId="AD" clId="Web-{914B7778-DF75-74A2-B2D5-5EFCDC13CF34}"/>
    <pc:docChg chg="addSld modSld addMainMaster">
      <pc:chgData name="CARLOS AUGUSTO LOMBARDI GARCIA" userId="S::garcia.carlos@fatec.sp.gov.br::3a320f2d-d48f-476a-b51c-9d8336d8a9ad" providerId="AD" clId="Web-{914B7778-DF75-74A2-B2D5-5EFCDC13CF34}" dt="2022-02-17T02:07:13.116" v="2"/>
      <pc:docMkLst>
        <pc:docMk/>
      </pc:docMkLst>
      <pc:sldChg chg="add">
        <pc:chgData name="CARLOS AUGUSTO LOMBARDI GARCIA" userId="S::garcia.carlos@fatec.sp.gov.br::3a320f2d-d48f-476a-b51c-9d8336d8a9ad" providerId="AD" clId="Web-{914B7778-DF75-74A2-B2D5-5EFCDC13CF34}" dt="2022-02-17T02:06:09.052" v="0"/>
        <pc:sldMkLst>
          <pc:docMk/>
          <pc:sldMk cId="3320309832" sldId="322"/>
        </pc:sldMkLst>
      </pc:sldChg>
      <pc:sldChg chg="modSp add mod modClrScheme chgLayout">
        <pc:chgData name="CARLOS AUGUSTO LOMBARDI GARCIA" userId="S::garcia.carlos@fatec.sp.gov.br::3a320f2d-d48f-476a-b51c-9d8336d8a9ad" providerId="AD" clId="Web-{914B7778-DF75-74A2-B2D5-5EFCDC13CF34}" dt="2022-02-17T02:07:13.116" v="2"/>
        <pc:sldMkLst>
          <pc:docMk/>
          <pc:sldMk cId="1957684840" sldId="323"/>
        </pc:sldMkLst>
        <pc:spChg chg="mod ord">
          <ac:chgData name="CARLOS AUGUSTO LOMBARDI GARCIA" userId="S::garcia.carlos@fatec.sp.gov.br::3a320f2d-d48f-476a-b51c-9d8336d8a9ad" providerId="AD" clId="Web-{914B7778-DF75-74A2-B2D5-5EFCDC13CF34}" dt="2022-02-17T02:07:13.116" v="2"/>
          <ac:spMkLst>
            <pc:docMk/>
            <pc:sldMk cId="1957684840" sldId="323"/>
            <ac:spMk id="4" creationId="{00000000-0000-0000-0000-000000000000}"/>
          </ac:spMkLst>
        </pc:spChg>
        <pc:spChg chg="mod ord">
          <ac:chgData name="CARLOS AUGUSTO LOMBARDI GARCIA" userId="S::garcia.carlos@fatec.sp.gov.br::3a320f2d-d48f-476a-b51c-9d8336d8a9ad" providerId="AD" clId="Web-{914B7778-DF75-74A2-B2D5-5EFCDC13CF34}" dt="2022-02-17T02:07:13.116" v="2"/>
          <ac:spMkLst>
            <pc:docMk/>
            <pc:sldMk cId="1957684840" sldId="323"/>
            <ac:spMk id="5" creationId="{00000000-0000-0000-0000-000000000000}"/>
          </ac:spMkLst>
        </pc:spChg>
        <pc:spChg chg="mod ord">
          <ac:chgData name="CARLOS AUGUSTO LOMBARDI GARCIA" userId="S::garcia.carlos@fatec.sp.gov.br::3a320f2d-d48f-476a-b51c-9d8336d8a9ad" providerId="AD" clId="Web-{914B7778-DF75-74A2-B2D5-5EFCDC13CF34}" dt="2022-02-17T02:07:13.116" v="2"/>
          <ac:spMkLst>
            <pc:docMk/>
            <pc:sldMk cId="1957684840" sldId="323"/>
            <ac:spMk id="62466" creationId="{00000000-0000-0000-0000-000000000000}"/>
          </ac:spMkLst>
        </pc:spChg>
        <pc:spChg chg="mod ord">
          <ac:chgData name="CARLOS AUGUSTO LOMBARDI GARCIA" userId="S::garcia.carlos@fatec.sp.gov.br::3a320f2d-d48f-476a-b51c-9d8336d8a9ad" providerId="AD" clId="Web-{914B7778-DF75-74A2-B2D5-5EFCDC13CF34}" dt="2022-02-17T02:07:13.116" v="2"/>
          <ac:spMkLst>
            <pc:docMk/>
            <pc:sldMk cId="1957684840" sldId="323"/>
            <ac:spMk id="62467" creationId="{00000000-0000-0000-0000-000000000000}"/>
          </ac:spMkLst>
        </pc:spChg>
      </pc:sldChg>
      <pc:sldMasterChg chg="add addSldLayout">
        <pc:chgData name="CARLOS AUGUSTO LOMBARDI GARCIA" userId="S::garcia.carlos@fatec.sp.gov.br::3a320f2d-d48f-476a-b51c-9d8336d8a9ad" providerId="AD" clId="Web-{914B7778-DF75-74A2-B2D5-5EFCDC13CF34}" dt="2022-02-17T02:06:45.225" v="1"/>
        <pc:sldMasterMkLst>
          <pc:docMk/>
          <pc:sldMasterMk cId="0" sldId="2147483708"/>
        </pc:sldMasterMkLst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09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0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1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2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3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4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5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6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7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8"/>
          </pc:sldLayoutMkLst>
        </pc:sldLayoutChg>
        <pc:sldLayoutChg chg="add">
          <pc:chgData name="CARLOS AUGUSTO LOMBARDI GARCIA" userId="S::garcia.carlos@fatec.sp.gov.br::3a320f2d-d48f-476a-b51c-9d8336d8a9ad" providerId="AD" clId="Web-{914B7778-DF75-74A2-B2D5-5EFCDC13CF34}" dt="2022-02-17T02:06:45.225" v="1"/>
          <pc:sldLayoutMkLst>
            <pc:docMk/>
            <pc:sldMasterMk cId="0" sldId="2147483708"/>
            <pc:sldLayoutMk cId="0" sldId="2147483719"/>
          </pc:sldLayoutMkLst>
        </pc:sldLayoutChg>
      </pc:sldMasterChg>
    </pc:docChg>
  </pc:docChgLst>
  <pc:docChgLst>
    <pc:chgData name="CARLOS AUGUSTO LOMBARDI GARCIA" userId="S::garcia.carlos@fatec.sp.gov.br::3a320f2d-d48f-476a-b51c-9d8336d8a9ad" providerId="AD" clId="Web-{2EC5790B-9D9C-9DAE-F91A-6904549D34DA}"/>
    <pc:docChg chg="addSld modSld">
      <pc:chgData name="CARLOS AUGUSTO LOMBARDI GARCIA" userId="S::garcia.carlos@fatec.sp.gov.br::3a320f2d-d48f-476a-b51c-9d8336d8a9ad" providerId="AD" clId="Web-{2EC5790B-9D9C-9DAE-F91A-6904549D34DA}" dt="2022-02-18T23:18:28.285" v="224" actId="20577"/>
      <pc:docMkLst>
        <pc:docMk/>
      </pc:docMkLst>
      <pc:sldChg chg="modSp new">
        <pc:chgData name="CARLOS AUGUSTO LOMBARDI GARCIA" userId="S::garcia.carlos@fatec.sp.gov.br::3a320f2d-d48f-476a-b51c-9d8336d8a9ad" providerId="AD" clId="Web-{2EC5790B-9D9C-9DAE-F91A-6904549D34DA}" dt="2022-02-18T23:18:28.285" v="224" actId="20577"/>
        <pc:sldMkLst>
          <pc:docMk/>
          <pc:sldMk cId="2376852042" sldId="324"/>
        </pc:sldMkLst>
        <pc:spChg chg="mod">
          <ac:chgData name="CARLOS AUGUSTO LOMBARDI GARCIA" userId="S::garcia.carlos@fatec.sp.gov.br::3a320f2d-d48f-476a-b51c-9d8336d8a9ad" providerId="AD" clId="Web-{2EC5790B-9D9C-9DAE-F91A-6904549D34DA}" dt="2022-02-18T22:53:17.406" v="8" actId="20577"/>
          <ac:spMkLst>
            <pc:docMk/>
            <pc:sldMk cId="2376852042" sldId="324"/>
            <ac:spMk id="2" creationId="{09AFF92E-E5BC-401F-86C5-F29299E09341}"/>
          </ac:spMkLst>
        </pc:spChg>
        <pc:spChg chg="mod">
          <ac:chgData name="CARLOS AUGUSTO LOMBARDI GARCIA" userId="S::garcia.carlos@fatec.sp.gov.br::3a320f2d-d48f-476a-b51c-9d8336d8a9ad" providerId="AD" clId="Web-{2EC5790B-9D9C-9DAE-F91A-6904549D34DA}" dt="2022-02-18T23:18:28.285" v="224" actId="20577"/>
          <ac:spMkLst>
            <pc:docMk/>
            <pc:sldMk cId="2376852042" sldId="324"/>
            <ac:spMk id="3" creationId="{E4F37F44-8350-4A06-A358-E77D7495F92B}"/>
          </ac:spMkLst>
        </pc:spChg>
      </pc:sldChg>
      <pc:sldChg chg="modSp new">
        <pc:chgData name="CARLOS AUGUSTO LOMBARDI GARCIA" userId="S::garcia.carlos@fatec.sp.gov.br::3a320f2d-d48f-476a-b51c-9d8336d8a9ad" providerId="AD" clId="Web-{2EC5790B-9D9C-9DAE-F91A-6904549D34DA}" dt="2022-02-18T23:04:25.895" v="213"/>
        <pc:sldMkLst>
          <pc:docMk/>
          <pc:sldMk cId="152050225" sldId="325"/>
        </pc:sldMkLst>
        <pc:spChg chg="mod">
          <ac:chgData name="CARLOS AUGUSTO LOMBARDI GARCIA" userId="S::garcia.carlos@fatec.sp.gov.br::3a320f2d-d48f-476a-b51c-9d8336d8a9ad" providerId="AD" clId="Web-{2EC5790B-9D9C-9DAE-F91A-6904549D34DA}" dt="2022-02-18T23:02:31.092" v="165" actId="20577"/>
          <ac:spMkLst>
            <pc:docMk/>
            <pc:sldMk cId="152050225" sldId="325"/>
            <ac:spMk id="2" creationId="{B706A6DA-B2C5-4534-AC0C-59D637F03F3E}"/>
          </ac:spMkLst>
        </pc:spChg>
        <pc:spChg chg="mod">
          <ac:chgData name="CARLOS AUGUSTO LOMBARDI GARCIA" userId="S::garcia.carlos@fatec.sp.gov.br::3a320f2d-d48f-476a-b51c-9d8336d8a9ad" providerId="AD" clId="Web-{2EC5790B-9D9C-9DAE-F91A-6904549D34DA}" dt="2022-02-18T23:04:25.895" v="213"/>
          <ac:spMkLst>
            <pc:docMk/>
            <pc:sldMk cId="152050225" sldId="325"/>
            <ac:spMk id="3" creationId="{0C4ED63C-41D2-4E1E-9B91-4EAD2EFE75B8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663F8F3D-4CE2-4047-198B-78B09729405B}"/>
    <pc:docChg chg="modSld">
      <pc:chgData name="CARLOS AUGUSTO LOMBARDI GARCIA" userId="S::garcia.carlos@fatec.sp.gov.br::3a320f2d-d48f-476a-b51c-9d8336d8a9ad" providerId="AD" clId="Web-{663F8F3D-4CE2-4047-198B-78B09729405B}" dt="2020-08-27T00:51:05.427" v="52" actId="20577"/>
      <pc:docMkLst>
        <pc:docMk/>
      </pc:docMkLst>
      <pc:sldChg chg="modSp">
        <pc:chgData name="CARLOS AUGUSTO LOMBARDI GARCIA" userId="S::garcia.carlos@fatec.sp.gov.br::3a320f2d-d48f-476a-b51c-9d8336d8a9ad" providerId="AD" clId="Web-{663F8F3D-4CE2-4047-198B-78B09729405B}" dt="2020-08-27T00:04:39.197" v="49" actId="20577"/>
        <pc:sldMkLst>
          <pc:docMk/>
          <pc:sldMk cId="0" sldId="309"/>
        </pc:sldMkLst>
        <pc:spChg chg="mod">
          <ac:chgData name="CARLOS AUGUSTO LOMBARDI GARCIA" userId="S::garcia.carlos@fatec.sp.gov.br::3a320f2d-d48f-476a-b51c-9d8336d8a9ad" providerId="AD" clId="Web-{663F8F3D-4CE2-4047-198B-78B09729405B}" dt="2020-08-27T00:04:39.197" v="49" actId="20577"/>
          <ac:spMkLst>
            <pc:docMk/>
            <pc:sldMk cId="0" sldId="309"/>
            <ac:spMk id="10243" creationId="{0CF633DE-1B43-4BD2-A364-BC071711BFDD}"/>
          </ac:spMkLst>
        </pc:spChg>
      </pc:sldChg>
      <pc:sldChg chg="modSp">
        <pc:chgData name="CARLOS AUGUSTO LOMBARDI GARCIA" userId="S::garcia.carlos@fatec.sp.gov.br::3a320f2d-d48f-476a-b51c-9d8336d8a9ad" providerId="AD" clId="Web-{663F8F3D-4CE2-4047-198B-78B09729405B}" dt="2020-08-27T00:51:05.427" v="52" actId="20577"/>
        <pc:sldMkLst>
          <pc:docMk/>
          <pc:sldMk cId="0" sldId="317"/>
        </pc:sldMkLst>
        <pc:spChg chg="mod">
          <ac:chgData name="CARLOS AUGUSTO LOMBARDI GARCIA" userId="S::garcia.carlos@fatec.sp.gov.br::3a320f2d-d48f-476a-b51c-9d8336d8a9ad" providerId="AD" clId="Web-{663F8F3D-4CE2-4047-198B-78B09729405B}" dt="2020-08-27T00:51:05.427" v="52" actId="20577"/>
          <ac:spMkLst>
            <pc:docMk/>
            <pc:sldMk cId="0" sldId="317"/>
            <ac:spMk id="16387" creationId="{3034108F-0F7B-4ECF-99FA-4B7F106D636D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B42F6F77-500F-4BFF-AE68-A1099C4F9E6A}"/>
    <pc:docChg chg="addSld delSld addMainMaster modMainMaster">
      <pc:chgData name="CARLOS AUGUSTO LOMBARDI GARCIA" userId="S::garcia.carlos@fatec.sp.gov.br::3a320f2d-d48f-476a-b51c-9d8336d8a9ad" providerId="AD" clId="Web-{B42F6F77-500F-4BFF-AE68-A1099C4F9E6A}" dt="2021-02-17T23:54:36.923" v="1"/>
      <pc:docMkLst>
        <pc:docMk/>
      </pc:docMkLst>
      <pc:sldChg chg="del">
        <pc:chgData name="CARLOS AUGUSTO LOMBARDI GARCIA" userId="S::garcia.carlos@fatec.sp.gov.br::3a320f2d-d48f-476a-b51c-9d8336d8a9ad" providerId="AD" clId="Web-{B42F6F77-500F-4BFF-AE68-A1099C4F9E6A}" dt="2021-02-17T23:54:36.923" v="1"/>
        <pc:sldMkLst>
          <pc:docMk/>
          <pc:sldMk cId="0" sldId="309"/>
        </pc:sldMkLst>
      </pc:sldChg>
      <pc:sldChg chg="add">
        <pc:chgData name="CARLOS AUGUSTO LOMBARDI GARCIA" userId="S::garcia.carlos@fatec.sp.gov.br::3a320f2d-d48f-476a-b51c-9d8336d8a9ad" providerId="AD" clId="Web-{B42F6F77-500F-4BFF-AE68-A1099C4F9E6A}" dt="2021-02-17T23:54:33.189" v="0"/>
        <pc:sldMkLst>
          <pc:docMk/>
          <pc:sldMk cId="784669575" sldId="321"/>
        </pc:sldMkLst>
      </pc:sldChg>
      <pc:sldMasterChg chg="modSldLayout">
        <pc:chgData name="CARLOS AUGUSTO LOMBARDI GARCIA" userId="S::garcia.carlos@fatec.sp.gov.br::3a320f2d-d48f-476a-b51c-9d8336d8a9ad" providerId="AD" clId="Web-{B42F6F77-500F-4BFF-AE68-A1099C4F9E6A}" dt="2021-02-17T23:54:33.189" v="0"/>
        <pc:sldMasterMkLst>
          <pc:docMk/>
          <pc:sldMasterMk cId="0" sldId="2147483648"/>
        </pc:sldMasterMkLst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2177426714" sldId="2147483662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936068610" sldId="2147483663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2280265178" sldId="2147483664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4226844209" sldId="2147483665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731657840" sldId="2147483666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1922302508" sldId="2147483667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1450690660" sldId="2147483668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1359827914" sldId="2147483669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1880300870" sldId="2147483670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3352596257" sldId="2147483671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2001597683" sldId="2147483672"/>
          </pc:sldLayoutMkLst>
        </pc:sldLayoutChg>
        <pc:sldLayoutChg chg="replI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48"/>
            <pc:sldLayoutMk cId="2188531245" sldId="2147483673"/>
          </pc:sldLayoutMkLst>
        </pc:sldLayoutChg>
      </pc:sldMasterChg>
      <pc:sldMasterChg chg="add addSldLayout">
        <pc:chgData name="CARLOS AUGUSTO LOMBARDI GARCIA" userId="S::garcia.carlos@fatec.sp.gov.br::3a320f2d-d48f-476a-b51c-9d8336d8a9ad" providerId="AD" clId="Web-{B42F6F77-500F-4BFF-AE68-A1099C4F9E6A}" dt="2021-02-17T23:54:33.189" v="0"/>
        <pc:sldMasterMkLst>
          <pc:docMk/>
          <pc:sldMasterMk cId="0" sldId="2147483661"/>
        </pc:sldMasterMkLst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224662055" sldId="2147483649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956258807" sldId="2147483650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1588091819" sldId="2147483651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2538372892" sldId="2147483652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4269441396" sldId="2147483653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2758061171" sldId="2147483654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4258454997" sldId="2147483655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880025100" sldId="2147483656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163366975" sldId="2147483657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2441732860" sldId="2147483658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1404598189" sldId="2147483659"/>
          </pc:sldLayoutMkLst>
        </pc:sldLayoutChg>
        <pc:sldLayoutChg chg="add">
          <pc:chgData name="CARLOS AUGUSTO LOMBARDI GARCIA" userId="S::garcia.carlos@fatec.sp.gov.br::3a320f2d-d48f-476a-b51c-9d8336d8a9ad" providerId="AD" clId="Web-{B42F6F77-500F-4BFF-AE68-A1099C4F9E6A}" dt="2021-02-17T23:54:33.189" v="0"/>
          <pc:sldLayoutMkLst>
            <pc:docMk/>
            <pc:sldMasterMk cId="0" sldId="2147483661"/>
            <pc:sldLayoutMk cId="294315667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57136B-44CC-47E9-B20A-D97D38BB3F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2809A79-37C5-48AD-A96D-43EFF8F3C4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9113967-4A92-460B-8A5A-0DAF6EE2EB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4206343-B510-4A6E-A1E0-D47A7D657F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15D81BF-F5B1-4786-93B4-EE0FBB6E6E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7E4AABA-3227-41A5-9553-48B7FACFD8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6077605-DF4C-4CF6-B904-FAE06187A585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05331342-2039-4D07-AD40-BBC8124B2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800A26-B976-45D5-95A5-9F10626E5FE0}" type="slidenum">
              <a:rPr lang="pt-BR" altLang="pt-BR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23B87016-CD92-4A05-82FC-CD2798F0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3E33FCC-CBB0-41F9-9A52-26E48C495B0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6" tIns="41028" rIns="82056" bIns="41028" anchor="ctr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016F0D3-649E-47FC-B75B-219D3C9EE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C63729-7F93-4285-B1AB-15CE268845F7}" type="slidenum">
              <a:rPr lang="pt-BR" altLang="pt-BR"/>
              <a:pPr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5E902F76-90BA-4730-9E0A-4387E875A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FEF3E1-5033-4D05-AF83-48735B51F6E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BEB32AB-2DCD-4E2A-AB1B-F80B26E6A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61CA67-AD28-4379-8280-597E3381CC3F}" type="slidenum">
              <a:rPr lang="pt-BR" altLang="pt-BR"/>
              <a:pPr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28EA57AE-E3D0-4056-88FF-2F7287E9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D121FA5-2435-4B33-ADE1-1F411C9B747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08D46-0623-4A95-9014-9C9353837EDB}" type="slidenum">
              <a:rPr lang="pt-BR"/>
              <a:pPr/>
              <a:t>5</a:t>
            </a:fld>
            <a:endParaRPr lang="pt-BR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40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A5E9A-3FD3-4BFA-99C9-0C39ECF526FD}" type="slidenum">
              <a:rPr lang="pt-BR"/>
              <a:pPr/>
              <a:t>7</a:t>
            </a:fld>
            <a:endParaRPr lang="pt-BR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349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35F8F5-117B-453C-8474-2515B7FFA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6BFF0-7E5D-4770-B5C1-DA0674738A62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96532B7D-724A-4E14-AA2D-DDEDDFA5E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78FD705-912A-4912-B619-87453EBE6E6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C77328-AF22-4B01-BDAA-509564255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9D37CE-BA3B-4B5B-9FFF-2AC733764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7FECD1-4DF5-4DBF-9E99-60CB7AB03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1FE15-5D9A-45B4-88CF-8D934B0D10F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742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D698D2-F898-4329-A6B7-32757A8A0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6D13DB-854A-4997-BBF3-03E9F33638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3BFE2F-B499-404F-A372-3B7B658D9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5E02E-DCFD-4C02-8F86-6002C977363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259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B2F840-B9AD-436C-83F4-03D560AFF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89A343-0AB1-44C1-B0F8-ABC935EA7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D69036-EE46-4B93-AE50-26D550AFB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468A7-44C4-4D9F-A691-C56B60CC64F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159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370C38-725C-4B7F-8FDC-C87707DFD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F69CDF-5EFB-4230-B85E-6381309CC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5158EF-F98F-44FA-A439-5DDA6E5C6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A4621-8510-4757-A64E-199678268CE6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8531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EF6A-2563-4B3A-85D2-FFD3CC814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328CE-CF9B-4896-88D2-2F4CB9889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EB91-4049-441E-BA59-7A5B89B3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19761-5760-43AB-B1F8-709AA808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D97B-8B15-43CD-9251-858ADB9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380CF-A379-4BD5-87A9-6B71B7C76416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466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0B0-7314-4669-BBE5-7EAB4BEF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70D2-8999-4E82-BDB6-0F4F575E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8F28-FB46-4874-8BE5-C67FB61B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8DEF-10A3-4D01-A977-6E40858A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92D1-8C02-4A92-BE17-F382BA80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EE33D-FE51-4477-B925-7F8FACE86B37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5625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890C-BE87-4108-B484-E8D7E8DB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E848-6F8F-46EE-9E87-000E676B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BB7FF-4DAC-42BD-BB3E-E967A94E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C4A4-DADE-4B39-8123-0FD4427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6727-FEDD-4568-B823-35ADBB2A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E11B6-D60A-40EF-83B5-9CB4D9ED8B55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88091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5F21-F40D-4F59-AAF5-793B360E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2486-3F9D-475D-8E16-6D0B7532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158E0-579D-49EA-953B-A1E74F86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9B04B-643B-4872-9ED0-AF8095B4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9000-D18F-4636-A43D-5FBDCE69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9AA71-CD76-421A-BD63-A6E050F1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1730E-EBF2-4806-965E-611315D6E5A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3837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5B61-31B9-4F3D-83A4-42B400FA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BEB3-169C-41CC-BE42-2B6FB198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C19EF-F3BE-4002-9ABF-9F877E30F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DE753-4984-456F-8D71-892B93285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720F2-6B8A-4172-A0F6-03D728137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BE490-0B7B-4938-B89F-AB3AA248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02155-9061-4BAE-80E6-5DF7522C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57C55-B42A-42B9-AF49-FA8090B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7A497-8E16-4311-BB5E-BDC3CBD78729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69441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B041-B57A-442B-8C97-F8F9CC80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778CC-90C1-4745-B856-9B4ABEBE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34340-E92A-4DE5-9CEA-649613D8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31BCC-4F7D-49F0-8046-BDBEE57A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DC498-A242-4CB9-9059-671107080FB6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58061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9FF83-18B1-4761-9D85-9CEA58A8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FF9E8-C0D3-44F8-9EE1-2EE93E86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C5752-510C-4091-8F63-4A6AEA8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BFCF8-D772-4D8E-A478-6F4D6B51975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584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4049E4-BB35-47F2-9B2D-7C2115FC39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E3DB6-CC73-43F4-A3D1-15FE3E76E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62BB69-C6E9-46EA-AE4E-485F5F527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526B8-EE80-4215-8FA6-5E3A0B3D6E0E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6068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3326-07ED-4C9B-A94D-82561B1E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1D0A-8F49-4B0B-B07A-35FC335B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2266-6642-43D5-AB19-783C04E53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A06F-C317-4047-91A6-C004D2E6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27FED-9F69-45EF-8F1A-E0E40544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70C8-EF82-4001-8EC7-85858510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3479E-6BF9-4CFD-8FCA-0748FF7D291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80025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24DB-3E85-45A5-8966-6DEC57B9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044F1-C1B3-4447-827D-9E1C4AED9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81AC-D308-4861-A60E-472B1936F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0A17-4173-4ED3-A84B-3FD16F74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CC8DC-BE73-4D48-A273-ACE507F5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6A86A-263F-45C5-8E56-C9F9B12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0D647-BEDA-4BF7-9712-0339472F97C2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3366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F5DE-B051-4A6C-8F99-42770D9B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BA98-0FCD-4348-9D4E-15E9C207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800D-5A9F-429A-BA3C-27496327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18F6-2985-4F0A-9C2B-17699680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83FC-DFAC-4550-B342-ED738EB8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D6E18-6E5D-4854-925D-D393785B45F9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41732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94780-072C-4E46-9682-F8654EC61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9A15-F93A-446A-85F5-0238DEE29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1A09-50D2-4DFD-B3C0-25901FA3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D857-07DE-4B4C-BA0A-7DF5BC5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C5817-2E94-4F10-9124-8AFC350B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FC742-7496-44D6-B6B6-BD47BF5192D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04598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3101-9E9D-44C3-B679-9E9D9A8E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2923-76C0-479E-B012-D5B7FBC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6A0D5-43F3-4218-B9BC-8850B38C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2C204-2A36-42B0-8003-6FEADC7B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B991144-EBE4-4178-815A-E45C1897392A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43156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pt-BR"/>
              <a:t>2014-01</a:t>
            </a:r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74457D-D0DE-4E4E-B210-EFE76BA1B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387FF7-1D95-4129-A219-8ED2BC6E9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2573D0-0A2B-44C1-A451-9E8FBB436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0BB9F-D111-4AA2-83D6-8B57C3D7E1E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02651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/>
              <a:t>2014-01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/>
              <a:t>2014-01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87C5B-FC82-47CC-9985-8E31F5C20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ABE04-5CCF-4B29-A575-2DA44573C2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72FA5-E123-40A5-8AB1-308C78F94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207F2F-535F-41CE-9101-F37FAC0C9E93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684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DB2E0D-D75B-4634-8DEA-49916F0C5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FC533F-8288-4F76-862E-5DDA1F0D6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A7BB22-A6CF-4C74-B4DB-C149121E4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CDB4E-F7C8-4241-A3C6-BC59C38A3F2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165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F0F820-23C9-4BD8-B8DB-A88556F30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B87B66-9224-4DDD-9CA6-D1C34C4CD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C003B7-C39A-4808-A3B4-7681D0831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73505-9E14-4BE3-AFB8-3DC9080CB5F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230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0C4C40-2C4B-4165-A4B0-52FA90CD9F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A83A07-E546-4A46-BBA7-3BA2FB70E3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4526ED-1DD8-49A2-9C2D-EDFF68B2A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B42E5-51B5-4283-BF3F-4DF6B7876AB5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06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752A3-32F6-4248-9C43-C2AC07CB7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C48E3-747A-4F98-81B6-D535AF2BE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8FB76-65F5-4658-8B25-477B268BF9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57004-963E-4DEE-ADD5-905562C3344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98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04000-E3A3-4743-80F3-535990D15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8E300-3E4D-4216-B247-4D87A7121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B565D-260A-4842-AFA3-0D6B8F197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61602-8FBF-461F-969B-EE4C0881C96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030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009395-809D-4A3D-B6B2-0101648B1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61165B-A5AB-4BBA-87B1-7106108B3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D1E2C99-5444-407A-B25D-49F63B7BE0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6C9D6FD-6BA2-49A5-BDE8-F64E35A69C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49C1C7-18BB-4014-9D44-67005D4BD0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63D5EFF-1C56-4EE6-A40F-BE5E1E550CCC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755202-ED8F-4E7C-A1CE-171B5C893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D755303-3411-443D-9530-191A257A8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5C3AD78-C31E-4553-9BB2-F657194E32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8415FB-55AF-4D69-96BE-7E4C3660B9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F900922-3062-4DF6-A239-D98DAC9EE7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C1656E-5C9B-4599-BC10-546B8E6DAC34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pt-BR"/>
              <a:t>2014-01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technologies/oracle19c-windows-downloads.html#license-lightbox" TargetMode="External"/><Relationship Id="rId2" Type="http://schemas.openxmlformats.org/officeDocument/2006/relationships/hyperlink" Target="https://www.oracle.com/database/technologies/databaseappdev-vm.html#license-light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br/database/technologies/oracle19c-linux-downloads.html#license-lightbo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bas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pythian.com/" TargetMode="External"/><Relationship Id="rId4" Type="http://schemas.openxmlformats.org/officeDocument/2006/relationships/hyperlink" Target="http://&#160;https:/www.dbi-service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7F4B98D-A180-45C1-A239-C0A6F6E4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6425" cy="3376613"/>
          </a:xfrm>
        </p:spPr>
        <p:txBody>
          <a:bodyPr lIns="0" tIns="0" rIns="0" bIns="0">
            <a:spAutoFit/>
          </a:bodyPr>
          <a:lstStyle/>
          <a:p>
            <a:pPr defTabSz="407988" eaLnBrk="1">
              <a:lnSpc>
                <a:spcPct val="93000"/>
              </a:lnSpc>
              <a:buClr>
                <a:srgbClr val="FFFFFF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pt-BR" sz="4000" u="sng">
                <a:solidFill>
                  <a:schemeClr val="tx1"/>
                </a:solidFill>
              </a:rPr>
              <a:t>OTIMIZAÇÃO E BALANCEAMENTO DE BANCO DE DADOS </a:t>
            </a:r>
            <a:r>
              <a:rPr lang="pt-BR" altLang="pt-BR" sz="4000">
                <a:solidFill>
                  <a:schemeClr val="tx1"/>
                </a:solidFill>
              </a:rPr>
              <a:t> </a:t>
            </a:r>
            <a:br>
              <a:rPr lang="pt-BR" altLang="pt-BR" sz="4000">
                <a:solidFill>
                  <a:schemeClr val="tx1"/>
                </a:solidFill>
              </a:rPr>
            </a:br>
            <a:br>
              <a:rPr lang="pt-BR" altLang="pt-BR" sz="4000">
                <a:solidFill>
                  <a:schemeClr val="tx1"/>
                </a:solidFill>
              </a:rPr>
            </a:br>
            <a:r>
              <a:rPr lang="pt-BR" altLang="pt-BR" sz="4000">
                <a:solidFill>
                  <a:schemeClr val="tx1"/>
                </a:solidFill>
              </a:rPr>
              <a:t>Introdução</a:t>
            </a:r>
            <a:br>
              <a:rPr lang="pt-BR" altLang="pt-BR" sz="4000">
                <a:solidFill>
                  <a:schemeClr val="tx1"/>
                </a:solidFill>
              </a:rPr>
            </a:br>
            <a:r>
              <a:rPr lang="pt-BR" altLang="pt-BR" sz="1800">
                <a:solidFill>
                  <a:schemeClr val="tx1"/>
                </a:solidFill>
              </a:rPr>
              <a:t> </a:t>
            </a:r>
            <a:br>
              <a:rPr lang="pt-BR" altLang="pt-BR" sz="1800">
                <a:solidFill>
                  <a:schemeClr val="tx1"/>
                </a:solidFill>
              </a:rPr>
            </a:br>
            <a:r>
              <a:rPr lang="pt-BR" altLang="pt-BR" sz="1800">
                <a:solidFill>
                  <a:schemeClr val="tx1"/>
                </a:solidFill>
              </a:rPr>
              <a:t>2020/01</a:t>
            </a:r>
            <a:endParaRPr lang="en-GB" altLang="pt-BR" sz="1800">
              <a:solidFill>
                <a:schemeClr val="tx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7952D1-3803-482D-A648-AB9ACB0F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45138"/>
            <a:ext cx="22494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pt-BR" sz="2000"/>
              <a:t>Prof. Carlos Garcia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A6DA-B2C5-4534-AC0C-59D637F0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Links para download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D63C-41D2-4E1E-9B91-4EAD2EFE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Virtual Machine:</a:t>
            </a:r>
          </a:p>
          <a:p>
            <a:pPr marL="457200" lvl="1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</a:t>
            </a:r>
            <a:r>
              <a:rPr lang="en-US" sz="2000" dirty="0">
                <a:ea typeface="+mn-lt"/>
                <a:cs typeface="+mn-lt"/>
                <a:hlinkClick r:id="rId2"/>
              </a:rPr>
              <a:t>www</a:t>
            </a:r>
            <a:r>
              <a:rPr lang="en-US" sz="2400" dirty="0">
                <a:ea typeface="+mn-lt"/>
                <a:cs typeface="+mn-lt"/>
                <a:hlinkClick r:id="rId2"/>
              </a:rPr>
              <a:t>.oracle.com/database/technologies/databaseappdev-vm.html#license-lightbox</a:t>
            </a:r>
            <a:endParaRPr lang="en-US" sz="2400"/>
          </a:p>
          <a:p>
            <a:r>
              <a:rPr lang="en-US" sz="2800" dirty="0">
                <a:cs typeface="Arial"/>
              </a:rPr>
              <a:t>Oracle for windows:</a:t>
            </a:r>
          </a:p>
          <a:p>
            <a:pPr marL="457200" lvl="1" indent="0">
              <a:buNone/>
            </a:pPr>
            <a:r>
              <a:rPr lang="en-US" sz="2400" dirty="0">
                <a:ea typeface="+mn-lt"/>
                <a:cs typeface="+mn-lt"/>
                <a:hlinkClick r:id="rId3"/>
              </a:rPr>
              <a:t>https://www.oracle.com/br/database/technologies/oracle19c-windows-downloads.html#license-lightbox</a:t>
            </a:r>
          </a:p>
          <a:p>
            <a:r>
              <a:rPr lang="en-US" sz="2800" dirty="0">
                <a:cs typeface="Arial"/>
              </a:rPr>
              <a:t>Oracle for Linux:</a:t>
            </a:r>
          </a:p>
          <a:p>
            <a:pPr marL="457200" lvl="1" indent="0">
              <a:buNone/>
            </a:pPr>
            <a:r>
              <a:rPr lang="en-US" sz="2400" dirty="0">
                <a:ea typeface="+mn-lt"/>
                <a:cs typeface="+mn-lt"/>
                <a:hlinkClick r:id="rId4"/>
              </a:rPr>
              <a:t>https://www.oracle.com/br/database/technologies/oracle19c-linux-downloads.html#license-lightbox</a:t>
            </a:r>
            <a:endParaRPr lang="en-US" sz="24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5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6C0BFBC-4E54-4A4F-A25D-BCC362C88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/>
              <a:t>Princípios básicos da otimização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6048608-38A3-494C-9B50-9D0702991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Considere os princípios básicos a seguir durante o processo de otimização:</a:t>
            </a:r>
          </a:p>
          <a:p>
            <a:pPr lvl="1"/>
            <a:r>
              <a:rPr lang="pt-BR" altLang="pt-BR"/>
              <a:t>Pense globalmente, corrija localmente</a:t>
            </a:r>
          </a:p>
          <a:p>
            <a:pPr lvl="1"/>
            <a:r>
              <a:rPr lang="pt-BR" altLang="pt-BR"/>
              <a:t>Particionamento elimina gargalos</a:t>
            </a:r>
          </a:p>
          <a:p>
            <a:pPr lvl="1"/>
            <a:r>
              <a:rPr lang="pt-BR" altLang="pt-BR"/>
              <a:t>Custos de inicialização são altos, custos de execução são baixos</a:t>
            </a:r>
          </a:p>
          <a:p>
            <a:pPr lvl="1"/>
            <a:r>
              <a:rPr lang="pt-BR" altLang="pt-BR"/>
              <a:t>Aprimore a utilização do servidor</a:t>
            </a:r>
          </a:p>
          <a:p>
            <a:pPr lvl="1"/>
            <a:r>
              <a:rPr lang="pt-BR" altLang="pt-BR"/>
              <a:t>prepare-se para os ajustes e desvios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EB5704-3A01-4D4A-82D4-5306D96AF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/>
              <a:t>Pense globalmente, corrija localmente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58C326C-4945-475A-929D-DB0576C7E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800"/>
              <a:t>Ajustes efetivos geralmente envolvem compreensão global do problema e intervenção mínima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Implica em medidas corretas que levam a conclusões exatas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Quando corrigindo uma consulta lenta, um modo de pensar global é conhecer as transações envolvidas com aquela consulta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Para isso, faz-se necessário conhecer o projeto da aplicação.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1E4E622-1FB3-4B27-8767-C96A18A80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/>
              <a:t>Particionamento elimina gargalos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635FB-452C-493A-8985-0411FD5CB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raro que um sistema esteja lento porque todas as suas partes estão.</a:t>
            </a:r>
          </a:p>
          <a:p>
            <a:r>
              <a:rPr lang="pt-BR" altLang="pt-BR"/>
              <a:t>Usualmente uma parte do sistema limita o seu funcionamento geral.</a:t>
            </a:r>
          </a:p>
          <a:p>
            <a:r>
              <a:rPr lang="pt-BR" altLang="pt-BR"/>
              <a:t>Esta parte é o gargalo.</a:t>
            </a:r>
          </a:p>
          <a:p>
            <a:r>
              <a:rPr lang="pt-BR" altLang="pt-BR"/>
              <a:t>Similar a uma rodovia, o gargalo é como uma pista interditada de uma rodovia.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A41E7F3-5F0C-4461-BB14-027196253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Particionamento em SGBD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034108F-0F7B-4ECF-99FA-4B7F106D6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É a técnica utilizada para reduzir a carga em certo componente do sistema.</a:t>
            </a:r>
            <a:endParaRPr lang="pt-BR" altLang="pt-BR" dirty="0">
              <a:cs typeface="Arial"/>
            </a:endParaRPr>
          </a:p>
          <a:p>
            <a:r>
              <a:rPr lang="pt-BR" altLang="pt-BR" dirty="0"/>
              <a:t>Isto pode ser acrescentando mais componentes na mesma função, ou</a:t>
            </a:r>
            <a:endParaRPr lang="pt-BR" altLang="pt-BR" dirty="0">
              <a:cs typeface="Arial"/>
            </a:endParaRPr>
          </a:p>
          <a:p>
            <a:r>
              <a:rPr lang="pt-BR" altLang="pt-BR" dirty="0"/>
              <a:t>Distribuindo a carga ao longo do tempo.</a:t>
            </a:r>
            <a:endParaRPr lang="pt-BR" altLang="pt-BR" dirty="0">
              <a:cs typeface="Arial"/>
            </a:endParaRPr>
          </a:p>
          <a:p>
            <a:r>
              <a:rPr lang="pt-BR" altLang="pt-BR" dirty="0"/>
              <a:t>Particionamento pode levar a excesso de comunicação entre as frações.</a:t>
            </a:r>
            <a:endParaRPr lang="pt-BR" altLang="pt-BR" dirty="0"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E45A09D-9EA6-4CFD-8A07-7555E7FBC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Custos iniciais são altos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DE009D3-99D3-4872-9640-58E8ABE7A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800"/>
              <a:t>Em geral os objetos feitos pelo apresentam grande uso de recursos para iniciar seu funcionamento.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Exemplo: os carros, as lâmpadas fluorescentes.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Os bancos de dados também são assim, como visto a seguir: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Iniciar leitura em disco;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Latência no envio de mensagens;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Custo de parse e verificação de semântica dos comandos;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Abertura de conexões;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11C4C5A-2D60-4FC4-A344-53B48A9F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/>
              <a:t>Alocação adequada dos recursos do servidor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169B4D6-52A1-42AC-896E-36903165E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A melhor performance de um sistema implica não somente no ajuste do servidor</a:t>
            </a:r>
          </a:p>
          <a:p>
            <a:pPr>
              <a:lnSpc>
                <a:spcPct val="90000"/>
              </a:lnSpc>
            </a:pPr>
            <a:r>
              <a:rPr lang="pt-BR" altLang="pt-BR"/>
              <a:t>Ajustes entre servidor e cliente devem buscar a distribuição entre essas partes.</a:t>
            </a:r>
          </a:p>
          <a:p>
            <a:pPr>
              <a:lnSpc>
                <a:spcPct val="90000"/>
              </a:lnSpc>
            </a:pPr>
            <a:r>
              <a:rPr lang="pt-BR" altLang="pt-BR"/>
              <a:t>Esta alocação implica em três principais aspectos: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Os recursos disponíveis no cliente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Onde a informação está disponível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A interação do BD com as telas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3A3343-8A74-400A-A178-FB7D7D969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Aspectos gerais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ED79BF3-877D-4DCF-BB39-7C9820061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Se o servidor está sobrecarregado, então todas as requisições serão iguais e para resolver deve-se delegar ao cliente.</a:t>
            </a:r>
          </a:p>
          <a:p>
            <a:r>
              <a:rPr lang="pt-BR" altLang="pt-BR"/>
              <a:t>Eventos do BD liberam a aplicação de fazer pooling.</a:t>
            </a:r>
          </a:p>
          <a:p>
            <a:r>
              <a:rPr lang="pt-BR" altLang="pt-BR"/>
              <a:t>Transações podem segurar recursos do banco enquanto aguarda a interface.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C6CB14B-C547-4D82-97C3-A0DD420D9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Conteúdo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D15D35-147D-4380-8432-CB54F3364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2990850"/>
          </a:xfrm>
          <a:noFill/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pt-BR" altLang="pt-BR"/>
              <a:t>Apresentações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Referências Bibliográficas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Planejamento do módulo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Visão geral da otimização e balanceamento de banco de dados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E543FB0-3D0C-47BC-8458-28D4FB220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Objetivo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EAA6EF0-6B05-4145-A87F-BC34EA3FD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2990850"/>
          </a:xfrm>
          <a:noFill/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pt-BR" altLang="pt-BR"/>
              <a:t>Ao final da disciplina o aluno será capaz de: analisar e otimizar o desempenho de Bancos de Dados.</a:t>
            </a:r>
            <a:br>
              <a:rPr lang="en-US" altLang="pt-BR"/>
            </a:b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7E1E61-1AD7-4BC9-A32C-3E4B95B22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Planejamento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D3F4520-1220-497D-984A-028A4AEED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/>
              <a:t>Como tratar os problemas mais frequentes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200"/>
              <a:t>Consultas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200"/>
              <a:t>Parâmetros de memória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200"/>
              <a:t>Gargalos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Monitoramento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200"/>
              <a:t>Atividades 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200"/>
              <a:t>Ferramentas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Otimização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200"/>
              <a:t>Metodologia 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200"/>
              <a:t>Ferramentas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Storage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Particionamento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Avaliação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1440" tIns="45720" rIns="91440" bIns="45720" anchor="t">
            <a:normAutofit fontScale="55000" lnSpcReduction="20000"/>
          </a:bodyPr>
          <a:lstStyle/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5laboratórios previstos</a:t>
            </a:r>
            <a:endParaRPr lang="pt-BR" sz="3000" dirty="0">
              <a:cs typeface="Arial"/>
            </a:endParaRPr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Primeiro bimestre:</a:t>
            </a:r>
            <a:endParaRPr lang="pt-BR" dirty="0"/>
          </a:p>
          <a:p>
            <a:pPr marL="730885" lvl="2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/>
              <a:t>Relatórios nos laboratórios (50%) (</a:t>
            </a:r>
            <a:r>
              <a:rPr lang="pt-BR" sz="2800" dirty="0" err="1"/>
              <a:t>bi-semanal</a:t>
            </a:r>
            <a:r>
              <a:rPr lang="pt-BR" sz="2800" dirty="0"/>
              <a:t>)</a:t>
            </a:r>
          </a:p>
          <a:p>
            <a:pPr marL="996315" lvl="3" indent="-210185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400" dirty="0">
                <a:ea typeface="+mn-lt"/>
                <a:cs typeface="+mn-lt"/>
              </a:rPr>
              <a:t>Lab01 (</a:t>
            </a:r>
            <a:r>
              <a:rPr lang="pt-BR" sz="2400" dirty="0" err="1">
                <a:ea typeface="+mn-lt"/>
                <a:cs typeface="+mn-lt"/>
              </a:rPr>
              <a:t>week</a:t>
            </a:r>
            <a:r>
              <a:rPr lang="pt-BR" sz="2400" dirty="0">
                <a:ea typeface="+mn-lt"/>
                <a:cs typeface="+mn-lt"/>
              </a:rPr>
              <a:t> 03/04)</a:t>
            </a:r>
          </a:p>
          <a:p>
            <a:pPr marL="996315" lvl="3" indent="-210185">
              <a:lnSpc>
                <a:spcPct val="90000"/>
              </a:lnSpc>
              <a:buSzPct val="80000"/>
              <a:buFont typeface="'Wingdings 2',Sans-Serif"/>
              <a:buChar char=""/>
            </a:pPr>
            <a:r>
              <a:rPr lang="pt-BR" sz="2400" dirty="0">
                <a:ea typeface="+mn-lt"/>
                <a:cs typeface="+mn-lt"/>
              </a:rPr>
              <a:t>Lab02 (</a:t>
            </a:r>
            <a:r>
              <a:rPr lang="pt-BR" sz="2400" dirty="0" err="1">
                <a:ea typeface="+mn-lt"/>
                <a:cs typeface="+mn-lt"/>
              </a:rPr>
              <a:t>week</a:t>
            </a:r>
            <a:r>
              <a:rPr lang="pt-BR" sz="2400" dirty="0">
                <a:ea typeface="+mn-lt"/>
                <a:cs typeface="+mn-lt"/>
              </a:rPr>
              <a:t> 05/07)</a:t>
            </a:r>
            <a:endParaRPr lang="en-US" sz="2400" dirty="0">
              <a:ea typeface="+mn-lt"/>
              <a:cs typeface="+mn-lt"/>
            </a:endParaRPr>
          </a:p>
          <a:p>
            <a:pPr marL="996315" lvl="3" indent="-210185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400" dirty="0">
                <a:ea typeface="+mn-lt"/>
                <a:cs typeface="+mn-lt"/>
              </a:rPr>
              <a:t>Lab03 (</a:t>
            </a:r>
            <a:r>
              <a:rPr lang="pt-BR" sz="2400" dirty="0" err="1">
                <a:ea typeface="+mn-lt"/>
                <a:cs typeface="+mn-lt"/>
              </a:rPr>
              <a:t>week</a:t>
            </a:r>
            <a:r>
              <a:rPr lang="pt-BR" sz="2400" dirty="0">
                <a:ea typeface="+mn-lt"/>
                <a:cs typeface="+mn-lt"/>
              </a:rPr>
              <a:t> 08/10)</a:t>
            </a:r>
          </a:p>
          <a:p>
            <a:pPr marL="730885" lvl="2" indent="-383540">
              <a:lnSpc>
                <a:spcPct val="90000"/>
              </a:lnSpc>
              <a:buSzPct val="80000"/>
              <a:buFont typeface="'Wingdings 2',Sans-Serif"/>
              <a:buChar char=""/>
            </a:pPr>
            <a:r>
              <a:rPr lang="pt-BR" sz="2700" dirty="0"/>
              <a:t>Trabalho (50%) (workshop) (Week 11 e 14)</a:t>
            </a:r>
            <a:endParaRPr lang="en-US" sz="2700" dirty="0"/>
          </a:p>
          <a:p>
            <a:pPr marL="996315" lvl="3" indent="-210185">
              <a:lnSpc>
                <a:spcPct val="90000"/>
              </a:lnSpc>
              <a:buFont typeface="'Wingdings 2',Sans-Serif"/>
              <a:buChar char=""/>
            </a:pPr>
            <a:r>
              <a:rPr lang="pt-BR" sz="2400" dirty="0">
                <a:ea typeface="+mn-lt"/>
                <a:cs typeface="+mn-lt"/>
              </a:rPr>
              <a:t>Week 11 e 12 semanas para preparar</a:t>
            </a:r>
            <a:endParaRPr lang="en-US" sz="2400" dirty="0">
              <a:ea typeface="+mn-lt"/>
              <a:cs typeface="+mn-lt"/>
            </a:endParaRPr>
          </a:p>
          <a:p>
            <a:pPr marL="996315" lvl="3" indent="-210185">
              <a:lnSpc>
                <a:spcPct val="90000"/>
              </a:lnSpc>
              <a:buFont typeface="'Wingdings 2',Sans-Serif"/>
              <a:buChar char=""/>
            </a:pPr>
            <a:r>
              <a:rPr lang="pt-BR" sz="2400" dirty="0">
                <a:ea typeface="+mn-lt"/>
                <a:cs typeface="+mn-lt"/>
              </a:rPr>
              <a:t>Week 13 e 14 semanas para apresentar</a:t>
            </a:r>
            <a:endParaRPr lang="en-US" sz="2400" dirty="0">
              <a:ea typeface="+mn-lt"/>
              <a:cs typeface="+mn-lt"/>
            </a:endParaRPr>
          </a:p>
          <a:p>
            <a:pPr marL="139065" lvl="1" indent="-210185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600" dirty="0">
                <a:ea typeface="+mn-lt"/>
                <a:cs typeface="+mn-lt"/>
              </a:rPr>
              <a:t>Segundo bimestre:</a:t>
            </a:r>
            <a:endParaRPr lang="pt-BR" dirty="0"/>
          </a:p>
          <a:p>
            <a:pPr marL="730885" lvl="2" indent="-383540">
              <a:lnSpc>
                <a:spcPct val="90000"/>
              </a:lnSpc>
              <a:buFont typeface="'Wingdings 2',Sans-Serif"/>
              <a:buChar char=""/>
            </a:pPr>
            <a:r>
              <a:rPr lang="pt-BR" sz="2800" dirty="0">
                <a:ea typeface="+mn-lt"/>
                <a:cs typeface="+mn-lt"/>
              </a:rPr>
              <a:t>Relatórios nos laboratórios (100%) (semanal)</a:t>
            </a:r>
            <a:endParaRPr lang="en-US" sz="2800" dirty="0">
              <a:ea typeface="+mn-lt"/>
              <a:cs typeface="+mn-lt"/>
            </a:endParaRPr>
          </a:p>
          <a:p>
            <a:pPr marL="996315" lvl="3" indent="-210185">
              <a:lnSpc>
                <a:spcPct val="90000"/>
              </a:lnSpc>
              <a:buFont typeface="'Wingdings 2',Sans-Serif"/>
              <a:buChar char=""/>
            </a:pPr>
            <a:r>
              <a:rPr lang="pt-BR" sz="2400" dirty="0" err="1"/>
              <a:t>Lab</a:t>
            </a:r>
            <a:r>
              <a:rPr lang="pt-BR" sz="2400" dirty="0"/>
              <a:t> 04 (Week 15 e 16)</a:t>
            </a:r>
            <a:endParaRPr lang="pt-BR" sz="2400" dirty="0">
              <a:cs typeface="Arial"/>
            </a:endParaRPr>
          </a:p>
          <a:p>
            <a:pPr marL="996315" lvl="3" indent="-210185">
              <a:lnSpc>
                <a:spcPct val="90000"/>
              </a:lnSpc>
              <a:buFont typeface="'Wingdings 2',Sans-Serif"/>
              <a:buChar char=""/>
            </a:pPr>
            <a:r>
              <a:rPr lang="pt-BR" sz="2400" dirty="0" err="1"/>
              <a:t>Lab</a:t>
            </a:r>
            <a:r>
              <a:rPr lang="pt-BR" sz="2400" dirty="0"/>
              <a:t> 05 (Week 17 e 18)</a:t>
            </a:r>
            <a:endParaRPr lang="pt-BR" sz="2400" dirty="0">
              <a:cs typeface="Arial"/>
            </a:endParaRPr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Conteúdo mínimo: enunciado; prints; resultados; </a:t>
            </a:r>
            <a:r>
              <a:rPr lang="pt-BR" sz="3000" dirty="0" err="1"/>
              <a:t>codigo-fonte</a:t>
            </a:r>
            <a:r>
              <a:rPr lang="pt-BR" sz="3000" dirty="0"/>
              <a:t>.</a:t>
            </a:r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As notas e os relatórios são finalizados ao término do bimestre, por isso precisa entregar dentro desse prazo.</a:t>
            </a:r>
          </a:p>
          <a:p>
            <a:pPr marL="447675" lvl="1" indent="-383540">
              <a:lnSpc>
                <a:spcPct val="90000"/>
              </a:lnSpc>
              <a:buSzPct val="80000"/>
              <a:buNone/>
            </a:pPr>
            <a:endParaRPr lang="pt-BR" sz="3000"/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endParaRPr lang="pt-BR" sz="3000"/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Não tem Exame</a:t>
            </a:r>
            <a:r>
              <a:rPr lang="pt-BR" sz="3000" dirty="0">
                <a:solidFill>
                  <a:srgbClr val="FF0000"/>
                </a:solidFill>
                <a:highlight>
                  <a:srgbClr val="FFFF00"/>
                </a:highlight>
              </a:rPr>
              <a:t>. Quem precisar de nota deve fazer os trabalhos para somar pontos.</a:t>
            </a:r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endParaRPr lang="pt-BR" sz="300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6695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40AC43B-91D6-4C18-AC14-F533C35B9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Tópicos abordados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ABCD8FB-EC86-4FD1-B1CA-EBF52E772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/>
              <a:t>Monitoramento diário de banco de dados.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Metodologia de otimização.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Ferramentas de otimização de desempenho.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Reestruturação de arquivos para desempenho.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Identificação e solução de problemas de I/O.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Armazenagem de dados e configuração de banco de dados para desempenho.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Problemas comuns de otimização e desempenho.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Dimensionamento de pool de compartilhamento.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Processamento de consultas e otimização.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Referências - Livros</a:t>
            </a:r>
            <a:endParaRPr lang="en-GB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/>
              <a:t>Damas, L. M. D. SQL - </a:t>
            </a:r>
            <a:r>
              <a:rPr lang="pt-BR" sz="3000" err="1"/>
              <a:t>Structured</a:t>
            </a:r>
            <a:r>
              <a:rPr lang="pt-BR" sz="3000"/>
              <a:t> </a:t>
            </a:r>
            <a:r>
              <a:rPr lang="pt-BR" sz="3000" err="1"/>
              <a:t>Query</a:t>
            </a:r>
            <a:r>
              <a:rPr lang="pt-BR" sz="3000"/>
              <a:t> </a:t>
            </a:r>
            <a:r>
              <a:rPr lang="pt-BR" sz="3000" err="1"/>
              <a:t>Language</a:t>
            </a:r>
            <a:r>
              <a:rPr lang="pt-BR" sz="3000"/>
              <a:t>. LTC, 2007. ISBN: 8521615582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/>
              <a:t>PRICE, Jason. Oracle Database 11g SQL: domine SQL e PL/SQL  no banco de dados Oracle, 1a. ed. </a:t>
            </a:r>
            <a:r>
              <a:rPr lang="pt-BR" sz="3000" err="1"/>
              <a:t>Bookman</a:t>
            </a:r>
            <a:r>
              <a:rPr lang="pt-BR" sz="3000"/>
              <a:t>, 2009.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/>
              <a:t>KLINE, Kevin E; KLINE, Daniel. SQL - o guia essencial: manual de referência profissional. </a:t>
            </a:r>
            <a:r>
              <a:rPr lang="pt-BR" sz="3000" err="1"/>
              <a:t>Starlin</a:t>
            </a:r>
            <a:r>
              <a:rPr lang="pt-BR" sz="3000"/>
              <a:t> Alta </a:t>
            </a:r>
            <a:r>
              <a:rPr lang="pt-BR" sz="3000" err="1"/>
              <a:t>Consult</a:t>
            </a:r>
            <a:r>
              <a:rPr lang="pt-BR" sz="3000"/>
              <a:t>, 2010.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err="1"/>
              <a:t>Faroult</a:t>
            </a:r>
            <a:r>
              <a:rPr lang="pt-BR" sz="3000"/>
              <a:t>, </a:t>
            </a:r>
            <a:r>
              <a:rPr lang="pt-BR" sz="3000" err="1"/>
              <a:t>Stephane</a:t>
            </a:r>
            <a:r>
              <a:rPr lang="pt-BR" sz="3000"/>
              <a:t>. </a:t>
            </a:r>
            <a:r>
              <a:rPr lang="pt-BR" sz="3000" err="1"/>
              <a:t>Refactoring</a:t>
            </a:r>
            <a:r>
              <a:rPr lang="pt-BR" sz="3000"/>
              <a:t> SQL Applications. </a:t>
            </a:r>
            <a:r>
              <a:rPr lang="pt-BR" sz="3000" err="1"/>
              <a:t>Oreilly</a:t>
            </a:r>
            <a:r>
              <a:rPr lang="pt-BR" sz="3000"/>
              <a:t> &amp; </a:t>
            </a:r>
            <a:r>
              <a:rPr lang="pt-BR" sz="3000" err="1"/>
              <a:t>Assoc</a:t>
            </a:r>
            <a:r>
              <a:rPr lang="pt-BR" sz="3000"/>
              <a:t>, 2006. e-book.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84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9EBE778-5C38-4252-AFF5-390666A04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635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altLang="en-US"/>
              <a:t>Referências - www</a:t>
            </a:r>
            <a:endParaRPr lang="en-GB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24B314C-D105-440F-9D22-0E09B104F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42025"/>
            <a:ext cx="8219066" cy="55000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VLDB (</a:t>
            </a:r>
            <a:r>
              <a:rPr lang="pt-BR" altLang="en-US" sz="2200" dirty="0" err="1"/>
              <a:t>Very</a:t>
            </a:r>
            <a:r>
              <a:rPr lang="pt-BR" altLang="en-US" sz="2200" dirty="0"/>
              <a:t> </a:t>
            </a:r>
            <a:r>
              <a:rPr lang="pt-BR" altLang="en-US" sz="2200" dirty="0" err="1"/>
              <a:t>Large</a:t>
            </a:r>
            <a:r>
              <a:rPr lang="pt-BR" altLang="en-US" sz="2200" dirty="0"/>
              <a:t> Data Bases) </a:t>
            </a:r>
            <a:r>
              <a:rPr lang="pt-BR" altLang="en-US" sz="2200" dirty="0" err="1"/>
              <a:t>Conference</a:t>
            </a:r>
            <a:endParaRPr lang="pt-BR" altLang="en-US" sz="2200" dirty="0" err="1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 ACM SIGMOD </a:t>
            </a:r>
            <a:r>
              <a:rPr lang="pt-BR" altLang="en-US" sz="2200" dirty="0" err="1"/>
              <a:t>International</a:t>
            </a:r>
            <a:r>
              <a:rPr lang="pt-BR" altLang="en-US" sz="2200" dirty="0"/>
              <a:t> </a:t>
            </a:r>
            <a:r>
              <a:rPr lang="pt-BR" altLang="en-US" sz="2200" dirty="0" err="1"/>
              <a:t>Conference</a:t>
            </a:r>
            <a:r>
              <a:rPr lang="pt-BR" altLang="en-US" sz="2200" dirty="0"/>
              <a:t> </a:t>
            </a:r>
            <a:r>
              <a:rPr lang="pt-BR" altLang="en-US" sz="2200" dirty="0" err="1"/>
              <a:t>on</a:t>
            </a:r>
            <a:r>
              <a:rPr lang="pt-BR" altLang="en-US" sz="2200" dirty="0"/>
              <a:t> Management </a:t>
            </a:r>
            <a:r>
              <a:rPr lang="pt-BR" altLang="en-US" sz="2200" dirty="0" err="1"/>
              <a:t>of</a:t>
            </a:r>
            <a:r>
              <a:rPr lang="pt-BR" altLang="en-US" sz="2200" dirty="0"/>
              <a:t> Data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 ACM SIGMOD-SIGACT-SIGART </a:t>
            </a:r>
            <a:r>
              <a:rPr lang="pt-BR" altLang="en-US" sz="2200" dirty="0" err="1"/>
              <a:t>Symposium</a:t>
            </a:r>
            <a:r>
              <a:rPr lang="pt-BR" altLang="en-US" sz="2200" dirty="0"/>
              <a:t> </a:t>
            </a:r>
            <a:r>
              <a:rPr lang="pt-BR" altLang="en-US" sz="2200" dirty="0" err="1"/>
              <a:t>on</a:t>
            </a:r>
            <a:r>
              <a:rPr lang="pt-BR" altLang="en-US" sz="2200" dirty="0"/>
              <a:t> </a:t>
            </a:r>
            <a:r>
              <a:rPr lang="pt-BR" altLang="en-US" sz="2200" dirty="0" err="1"/>
              <a:t>Principles</a:t>
            </a:r>
            <a:r>
              <a:rPr lang="pt-BR" altLang="en-US" sz="2200" dirty="0"/>
              <a:t> </a:t>
            </a:r>
            <a:r>
              <a:rPr lang="pt-BR" altLang="en-US" sz="2200" dirty="0" err="1"/>
              <a:t>of</a:t>
            </a:r>
            <a:r>
              <a:rPr lang="pt-BR" altLang="en-US" sz="2200" dirty="0"/>
              <a:t> </a:t>
            </a:r>
            <a:r>
              <a:rPr lang="pt-BR" altLang="en-US" sz="2200" dirty="0" err="1"/>
              <a:t>Database</a:t>
            </a:r>
            <a:r>
              <a:rPr lang="pt-BR" altLang="en-US" sz="2200" dirty="0"/>
              <a:t> Systems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http://www.vldb.org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http://www.sigmod09.org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http://www.oracle.com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 err="1"/>
              <a:t>Executive</a:t>
            </a:r>
            <a:r>
              <a:rPr lang="pt-BR" altLang="en-US" sz="2200" dirty="0"/>
              <a:t> Briefing </a:t>
            </a:r>
            <a:r>
              <a:rPr lang="pt-BR" altLang="en-US" sz="2200" dirty="0" err="1"/>
              <a:t>Computerworld</a:t>
            </a:r>
            <a:r>
              <a:rPr lang="pt-BR" altLang="en-US" sz="2200" dirty="0"/>
              <a:t>: O Futuro do banco de dados [http://lt.idg.com.br/</a:t>
            </a:r>
            <a:r>
              <a:rPr lang="pt-BR" altLang="en-US" sz="2200" dirty="0" err="1"/>
              <a:t>lt_form</a:t>
            </a:r>
            <a:r>
              <a:rPr lang="pt-BR" altLang="en-US" sz="2200" dirty="0"/>
              <a:t>/270]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en-US" altLang="en-US" sz="2200" dirty="0"/>
              <a:t>DeWitt, D., Gray, J. Parallel Database Systems: The Future of Database Processing or a Passing Fad?. ACM SIGMOD Record, Volume 19,  Issue 4, 1990</a:t>
            </a:r>
            <a:endParaRPr lang="en-US" altLang="en-US" sz="220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–"/>
            </a:pPr>
            <a:r>
              <a:rPr lang="en-US" altLang="en-US" sz="2200" dirty="0">
                <a:cs typeface="Arial"/>
              </a:rPr>
              <a:t>  </a:t>
            </a:r>
            <a:r>
              <a:rPr lang="en-US" sz="2200" dirty="0">
                <a:ea typeface="+mn-lt"/>
                <a:cs typeface="+mn-lt"/>
                <a:hlinkClick r:id="rId3"/>
              </a:rPr>
              <a:t>https://oracle-base.com/</a:t>
            </a:r>
          </a:p>
          <a:p>
            <a:pPr marL="179070" lvl="1" indent="0"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  <a:hlinkClick r:id="rId4"/>
              </a:rPr>
              <a:t> https://www.dbi-services.com/</a:t>
            </a:r>
          </a:p>
          <a:p>
            <a:pPr marL="179070" lvl="1" indent="0"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>
                <a:ea typeface="+mn-lt"/>
                <a:cs typeface="+mn-lt"/>
                <a:hlinkClick r:id="rId5"/>
              </a:rPr>
              <a:t>https://pythian.com/</a:t>
            </a:r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309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F92E-E5BC-401F-86C5-F29299E0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Ambiente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Laboratório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7F44-8350-4A06-A358-E77D7495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Oracle 19C (</a:t>
            </a:r>
            <a:r>
              <a:rPr lang="en-US" sz="2800" dirty="0" err="1">
                <a:cs typeface="Arial"/>
              </a:rPr>
              <a:t>versão</a:t>
            </a:r>
            <a:r>
              <a:rPr lang="en-US" sz="2800" dirty="0">
                <a:cs typeface="Arial"/>
              </a:rPr>
              <a:t> 19.3.0 Enterprise Edition);</a:t>
            </a:r>
          </a:p>
          <a:p>
            <a:r>
              <a:rPr lang="en-US" sz="2800" dirty="0" err="1">
                <a:cs typeface="Arial"/>
              </a:rPr>
              <a:t>Usaremos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os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esquemas</a:t>
            </a:r>
            <a:r>
              <a:rPr lang="en-US" sz="2800" dirty="0">
                <a:cs typeface="Arial"/>
              </a:rPr>
              <a:t> de </a:t>
            </a:r>
            <a:r>
              <a:rPr lang="en-US" sz="2800" dirty="0" err="1">
                <a:cs typeface="Arial"/>
              </a:rPr>
              <a:t>exemplo</a:t>
            </a:r>
            <a:r>
              <a:rPr lang="en-US" sz="2800" dirty="0">
                <a:cs typeface="Arial"/>
              </a:rPr>
              <a:t> do oracle;</a:t>
            </a:r>
          </a:p>
          <a:p>
            <a:r>
              <a:rPr lang="en-US" sz="2800" dirty="0" err="1">
                <a:cs typeface="Arial"/>
              </a:rPr>
              <a:t>Disponível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Máquina</a:t>
            </a:r>
            <a:r>
              <a:rPr lang="en-US" sz="2800" dirty="0">
                <a:cs typeface="Arial"/>
              </a:rPr>
              <a:t> Virtual </a:t>
            </a:r>
            <a:r>
              <a:rPr lang="en-US" sz="2800" dirty="0" err="1">
                <a:cs typeface="Arial"/>
              </a:rPr>
              <a:t>rodando</a:t>
            </a:r>
            <a:r>
              <a:rPr lang="en-US" sz="2800" dirty="0">
                <a:cs typeface="Arial"/>
              </a:rPr>
              <a:t> no Virtual Box </a:t>
            </a:r>
            <a:r>
              <a:rPr lang="en-US" sz="2800" dirty="0" err="1">
                <a:cs typeface="Arial"/>
              </a:rPr>
              <a:t>usando</a:t>
            </a:r>
            <a:r>
              <a:rPr lang="en-US" sz="2800" dirty="0">
                <a:cs typeface="Arial"/>
              </a:rPr>
              <a:t> Oracle Linux;</a:t>
            </a:r>
          </a:p>
          <a:p>
            <a:r>
              <a:rPr lang="en-US" sz="2800" dirty="0">
                <a:cs typeface="Arial"/>
              </a:rPr>
              <a:t>Caso </a:t>
            </a:r>
            <a:r>
              <a:rPr lang="en-US" sz="2800" dirty="0" err="1">
                <a:cs typeface="Arial"/>
              </a:rPr>
              <a:t>necessite</a:t>
            </a:r>
            <a:r>
              <a:rPr lang="en-US" sz="2800" dirty="0">
                <a:cs typeface="Arial"/>
              </a:rPr>
              <a:t>, </a:t>
            </a:r>
            <a:r>
              <a:rPr lang="en-US" sz="2800" dirty="0" err="1">
                <a:cs typeface="Arial"/>
              </a:rPr>
              <a:t>poderá</a:t>
            </a:r>
            <a:r>
              <a:rPr lang="en-US" sz="2800" dirty="0">
                <a:cs typeface="Arial"/>
              </a:rPr>
              <a:t> usar </a:t>
            </a:r>
            <a:r>
              <a:rPr lang="en-US" sz="2800" dirty="0" err="1">
                <a:cs typeface="Arial"/>
              </a:rPr>
              <a:t>essa</a:t>
            </a:r>
            <a:r>
              <a:rPr lang="en-US" sz="2800" dirty="0">
                <a:cs typeface="Arial"/>
              </a:rPr>
              <a:t> VM no </a:t>
            </a:r>
            <a:r>
              <a:rPr lang="en-US" sz="2800" dirty="0" err="1">
                <a:cs typeface="Arial"/>
              </a:rPr>
              <a:t>computador</a:t>
            </a:r>
            <a:r>
              <a:rPr lang="en-US" sz="2800" dirty="0">
                <a:cs typeface="Arial"/>
              </a:rPr>
              <a:t> do </a:t>
            </a:r>
            <a:r>
              <a:rPr lang="en-US" sz="2800" dirty="0" err="1">
                <a:cs typeface="Arial"/>
              </a:rPr>
              <a:t>laboratório</a:t>
            </a:r>
            <a:r>
              <a:rPr lang="en-US" sz="2800" dirty="0">
                <a:cs typeface="Arial"/>
              </a:rPr>
              <a:t> da FATEC;</a:t>
            </a:r>
          </a:p>
          <a:p>
            <a:r>
              <a:rPr lang="en-US" sz="2800" dirty="0" err="1">
                <a:cs typeface="Arial"/>
              </a:rPr>
              <a:t>Requisitos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Mínimos</a:t>
            </a:r>
            <a:r>
              <a:rPr lang="en-US" sz="2800" dirty="0">
                <a:cs typeface="Arial"/>
              </a:rPr>
              <a:t> para o </a:t>
            </a:r>
            <a:r>
              <a:rPr lang="en-US" sz="2800" dirty="0" err="1">
                <a:cs typeface="Arial"/>
              </a:rPr>
              <a:t>seu</a:t>
            </a:r>
            <a:r>
              <a:rPr lang="en-US" sz="2800" dirty="0">
                <a:cs typeface="Arial"/>
              </a:rPr>
              <a:t> PC 2GB de RAM, </a:t>
            </a:r>
            <a:r>
              <a:rPr lang="en-US" sz="2800" dirty="0" err="1">
                <a:cs typeface="Arial"/>
              </a:rPr>
              <a:t>cerca</a:t>
            </a:r>
            <a:r>
              <a:rPr lang="en-US" sz="2800" dirty="0">
                <a:cs typeface="Arial"/>
              </a:rPr>
              <a:t> de </a:t>
            </a:r>
            <a:r>
              <a:rPr lang="en-US" sz="2800" dirty="0" err="1">
                <a:cs typeface="Arial"/>
              </a:rPr>
              <a:t>uns</a:t>
            </a:r>
            <a:r>
              <a:rPr lang="en-US" sz="2800" dirty="0">
                <a:cs typeface="Arial"/>
              </a:rPr>
              <a:t> 5GB de disco, </a:t>
            </a:r>
            <a:r>
              <a:rPr lang="en-US" sz="2800" dirty="0" err="1">
                <a:cs typeface="Arial"/>
              </a:rPr>
              <a:t>algum</a:t>
            </a:r>
            <a:r>
              <a:rPr lang="en-US" sz="2800" dirty="0">
                <a:cs typeface="Arial"/>
              </a:rPr>
              <a:t> dos </a:t>
            </a:r>
            <a:r>
              <a:rPr lang="en-US" sz="2800" dirty="0" err="1">
                <a:cs typeface="Arial"/>
              </a:rPr>
              <a:t>processadores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modernos</a:t>
            </a:r>
            <a:r>
              <a:rPr lang="en-US" sz="2800" dirty="0">
                <a:cs typeface="Arial"/>
              </a:rPr>
              <a:t> (i.e. I3);</a:t>
            </a:r>
            <a:endParaRPr lang="en-US"/>
          </a:p>
          <a:p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85204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63CAD31864443B60EC7AFB838613A" ma:contentTypeVersion="8" ma:contentTypeDescription="Create a new document." ma:contentTypeScope="" ma:versionID="45a7b940503b36f0970f107f2ba9a4d3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8e6b2b64d2ee2bb03aa6151b1d682c1f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09AB5-9AD7-4E5E-842D-C51C4F14FDA3}"/>
</file>

<file path=customXml/itemProps2.xml><?xml version="1.0" encoding="utf-8"?>
<ds:datastoreItem xmlns:ds="http://schemas.openxmlformats.org/officeDocument/2006/customXml" ds:itemID="{8B18B843-CEE0-4011-867D-2E0EC1F90940}"/>
</file>

<file path=customXml/itemProps3.xml><?xml version="1.0" encoding="utf-8"?>
<ds:datastoreItem xmlns:ds="http://schemas.openxmlformats.org/officeDocument/2006/customXml" ds:itemID="{C0924FF8-CD9D-40A2-AF32-FFF432883A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527</Words>
  <Application>Microsoft Office PowerPoint</Application>
  <PresentationFormat>On-screen Show (4:3)</PresentationFormat>
  <Paragraphs>83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Design padrão</vt:lpstr>
      <vt:lpstr>Design padrão</vt:lpstr>
      <vt:lpstr>Verve</vt:lpstr>
      <vt:lpstr>OTIMIZAÇÃO E BALANCEAMENTO DE BANCO DE DADOS    Introdução   2020/01</vt:lpstr>
      <vt:lpstr>Conteúdo</vt:lpstr>
      <vt:lpstr>Objetivo</vt:lpstr>
      <vt:lpstr>Planejamento</vt:lpstr>
      <vt:lpstr>Avaliação</vt:lpstr>
      <vt:lpstr>Tópicos abordados</vt:lpstr>
      <vt:lpstr>Referências - Livros</vt:lpstr>
      <vt:lpstr>Referências - www</vt:lpstr>
      <vt:lpstr>Ambiente de Laboratório</vt:lpstr>
      <vt:lpstr>Links para download</vt:lpstr>
      <vt:lpstr>Princípios básicos da otimização</vt:lpstr>
      <vt:lpstr>Pense globalmente, corrija localmente</vt:lpstr>
      <vt:lpstr>Particionamento elimina gargalos</vt:lpstr>
      <vt:lpstr>Particionamento em SGBD</vt:lpstr>
      <vt:lpstr>Custos iniciais são altos</vt:lpstr>
      <vt:lpstr>Alocação adequada dos recursos do servidor</vt:lpstr>
      <vt:lpstr>Aspectos gerais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CGARCIA</dc:creator>
  <cp:lastModifiedBy>Aluno</cp:lastModifiedBy>
  <cp:revision>136</cp:revision>
  <dcterms:created xsi:type="dcterms:W3CDTF">2007-04-18T00:41:59Z</dcterms:created>
  <dcterms:modified xsi:type="dcterms:W3CDTF">2023-02-17T00:49:59Z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31300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