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70" r:id="rId7"/>
    <p:sldId id="257" r:id="rId8"/>
    <p:sldId id="258" r:id="rId9"/>
    <p:sldId id="265" r:id="rId10"/>
    <p:sldId id="261" r:id="rId11"/>
    <p:sldId id="262" r:id="rId12"/>
    <p:sldId id="266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E2E6-C961-EFCC-0961-3F68A0ABAAE7}" v="9" dt="2024-10-10T00:00:14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8CF2C254-B0AC-E567-A1A4-B07583396C10}"/>
    <pc:docChg chg="addSld modSld">
      <pc:chgData name="CARLOS AUGUSTO LOMBARDI GARCIA" userId="S::garcia.carlos@fatec.sp.gov.br::3a320f2d-d48f-476a-b51c-9d8336d8a9ad" providerId="AD" clId="Web-{8CF2C254-B0AC-E567-A1A4-B07583396C10}" dt="2020-05-21T00:54:43.556" v="131" actId="20577"/>
      <pc:docMkLst>
        <pc:docMk/>
      </pc:docMkLst>
      <pc:sldChg chg="modSp">
        <pc:chgData name="CARLOS AUGUSTO LOMBARDI GARCIA" userId="S::garcia.carlos@fatec.sp.gov.br::3a320f2d-d48f-476a-b51c-9d8336d8a9ad" providerId="AD" clId="Web-{8CF2C254-B0AC-E567-A1A4-B07583396C10}" dt="2020-05-21T00:51:58.883" v="83" actId="20577"/>
        <pc:sldMkLst>
          <pc:docMk/>
          <pc:sldMk cId="3745158283" sldId="271"/>
        </pc:sldMkLst>
        <pc:spChg chg="mod">
          <ac:chgData name="CARLOS AUGUSTO LOMBARDI GARCIA" userId="S::garcia.carlos@fatec.sp.gov.br::3a320f2d-d48f-476a-b51c-9d8336d8a9ad" providerId="AD" clId="Web-{8CF2C254-B0AC-E567-A1A4-B07583396C10}" dt="2020-05-21T00:51:58.883" v="83" actId="20577"/>
          <ac:spMkLst>
            <pc:docMk/>
            <pc:sldMk cId="3745158283" sldId="271"/>
            <ac:spMk id="3" creationId="{00000000-0000-0000-0000-000000000000}"/>
          </ac:spMkLst>
        </pc:spChg>
      </pc:sldChg>
      <pc:sldChg chg="modSp new">
        <pc:chgData name="CARLOS AUGUSTO LOMBARDI GARCIA" userId="S::garcia.carlos@fatec.sp.gov.br::3a320f2d-d48f-476a-b51c-9d8336d8a9ad" providerId="AD" clId="Web-{8CF2C254-B0AC-E567-A1A4-B07583396C10}" dt="2020-05-21T00:54:43.556" v="130" actId="20577"/>
        <pc:sldMkLst>
          <pc:docMk/>
          <pc:sldMk cId="2399117438" sldId="272"/>
        </pc:sldMkLst>
        <pc:spChg chg="mod">
          <ac:chgData name="CARLOS AUGUSTO LOMBARDI GARCIA" userId="S::garcia.carlos@fatec.sp.gov.br::3a320f2d-d48f-476a-b51c-9d8336d8a9ad" providerId="AD" clId="Web-{8CF2C254-B0AC-E567-A1A4-B07583396C10}" dt="2020-05-21T00:54:43.556" v="130" actId="20577"/>
          <ac:spMkLst>
            <pc:docMk/>
            <pc:sldMk cId="2399117438" sldId="272"/>
            <ac:spMk id="3" creationId="{85977E1F-68B2-45DD-92E8-C886AC3D50D4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E3378F26-DD7B-6ED4-1524-38A05563C627}"/>
    <pc:docChg chg="modSld">
      <pc:chgData name="CARLOS AUGUSTO LOMBARDI GARCIA" userId="S::garcia.carlos@fatec.sp.gov.br::3a320f2d-d48f-476a-b51c-9d8336d8a9ad" providerId="AD" clId="Web-{E3378F26-DD7B-6ED4-1524-38A05563C627}" dt="2021-04-01T00:44:41.960" v="1" actId="20577"/>
      <pc:docMkLst>
        <pc:docMk/>
      </pc:docMkLst>
      <pc:sldChg chg="modSp">
        <pc:chgData name="CARLOS AUGUSTO LOMBARDI GARCIA" userId="S::garcia.carlos@fatec.sp.gov.br::3a320f2d-d48f-476a-b51c-9d8336d8a9ad" providerId="AD" clId="Web-{E3378F26-DD7B-6ED4-1524-38A05563C627}" dt="2021-04-01T00:44:41.960" v="1" actId="20577"/>
        <pc:sldMkLst>
          <pc:docMk/>
          <pc:sldMk cId="3745158283" sldId="271"/>
        </pc:sldMkLst>
        <pc:spChg chg="mod">
          <ac:chgData name="CARLOS AUGUSTO LOMBARDI GARCIA" userId="S::garcia.carlos@fatec.sp.gov.br::3a320f2d-d48f-476a-b51c-9d8336d8a9ad" providerId="AD" clId="Web-{E3378F26-DD7B-6ED4-1524-38A05563C627}" dt="2021-04-01T00:44:41.960" v="1" actId="20577"/>
          <ac:spMkLst>
            <pc:docMk/>
            <pc:sldMk cId="3745158283" sldId="271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BB8BDA2-ECDF-424C-B35D-20277E3D104F}"/>
    <pc:docChg chg="addSld modSld">
      <pc:chgData name="CARLOS AUGUSTO LOMBARDI GARCIA" userId="S::garcia.carlos@fatec.sp.gov.br::3a320f2d-d48f-476a-b51c-9d8336d8a9ad" providerId="AD" clId="Web-{9BB8BDA2-ECDF-424C-B35D-20277E3D104F}" dt="2020-05-21T01:18:00.395" v="485" actId="20577"/>
      <pc:docMkLst>
        <pc:docMk/>
      </pc:docMkLst>
      <pc:sldChg chg="modSp">
        <pc:chgData name="CARLOS AUGUSTO LOMBARDI GARCIA" userId="S::garcia.carlos@fatec.sp.gov.br::3a320f2d-d48f-476a-b51c-9d8336d8a9ad" providerId="AD" clId="Web-{9BB8BDA2-ECDF-424C-B35D-20277E3D104F}" dt="2020-05-21T01:16:09.328" v="250" actId="20577"/>
        <pc:sldMkLst>
          <pc:docMk/>
          <pc:sldMk cId="2399117438" sldId="272"/>
        </pc:sldMkLst>
        <pc:spChg chg="mod">
          <ac:chgData name="CARLOS AUGUSTO LOMBARDI GARCIA" userId="S::garcia.carlos@fatec.sp.gov.br::3a320f2d-d48f-476a-b51c-9d8336d8a9ad" providerId="AD" clId="Web-{9BB8BDA2-ECDF-424C-B35D-20277E3D104F}" dt="2020-05-21T01:16:09.328" v="250" actId="20577"/>
          <ac:spMkLst>
            <pc:docMk/>
            <pc:sldMk cId="2399117438" sldId="272"/>
            <ac:spMk id="2" creationId="{D0E9B729-A9A9-41B8-8C14-F8AC133DC60D}"/>
          </ac:spMkLst>
        </pc:spChg>
        <pc:spChg chg="mod">
          <ac:chgData name="CARLOS AUGUSTO LOMBARDI GARCIA" userId="S::garcia.carlos@fatec.sp.gov.br::3a320f2d-d48f-476a-b51c-9d8336d8a9ad" providerId="AD" clId="Web-{9BB8BDA2-ECDF-424C-B35D-20277E3D104F}" dt="2020-05-21T01:13:18.507" v="238" actId="20577"/>
          <ac:spMkLst>
            <pc:docMk/>
            <pc:sldMk cId="2399117438" sldId="272"/>
            <ac:spMk id="3" creationId="{85977E1F-68B2-45DD-92E8-C886AC3D50D4}"/>
          </ac:spMkLst>
        </pc:spChg>
      </pc:sldChg>
      <pc:sldChg chg="modSp new">
        <pc:chgData name="CARLOS AUGUSTO LOMBARDI GARCIA" userId="S::garcia.carlos@fatec.sp.gov.br::3a320f2d-d48f-476a-b51c-9d8336d8a9ad" providerId="AD" clId="Web-{9BB8BDA2-ECDF-424C-B35D-20277E3D104F}" dt="2020-05-21T01:18:00.395" v="484" actId="20577"/>
        <pc:sldMkLst>
          <pc:docMk/>
          <pc:sldMk cId="4134239236" sldId="273"/>
        </pc:sldMkLst>
        <pc:spChg chg="mod">
          <ac:chgData name="CARLOS AUGUSTO LOMBARDI GARCIA" userId="S::garcia.carlos@fatec.sp.gov.br::3a320f2d-d48f-476a-b51c-9d8336d8a9ad" providerId="AD" clId="Web-{9BB8BDA2-ECDF-424C-B35D-20277E3D104F}" dt="2020-05-21T01:16:25.250" v="261" actId="20577"/>
          <ac:spMkLst>
            <pc:docMk/>
            <pc:sldMk cId="4134239236" sldId="273"/>
            <ac:spMk id="2" creationId="{EA57F555-04E5-44E8-BD61-2CFBC1D311A9}"/>
          </ac:spMkLst>
        </pc:spChg>
        <pc:spChg chg="mod">
          <ac:chgData name="CARLOS AUGUSTO LOMBARDI GARCIA" userId="S::garcia.carlos@fatec.sp.gov.br::3a320f2d-d48f-476a-b51c-9d8336d8a9ad" providerId="AD" clId="Web-{9BB8BDA2-ECDF-424C-B35D-20277E3D104F}" dt="2020-05-21T01:18:00.395" v="484" actId="20577"/>
          <ac:spMkLst>
            <pc:docMk/>
            <pc:sldMk cId="4134239236" sldId="273"/>
            <ac:spMk id="3" creationId="{A679AC8C-DAAC-4DC7-92A0-2BF064A11627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762FCB4A-5954-B608-36C4-CDA1C7A7FBAE}"/>
    <pc:docChg chg="modSld">
      <pc:chgData name="CARLOS AUGUSTO LOMBARDI GARCIA" userId="S::garcia.carlos@fatec.sp.gov.br::3a320f2d-d48f-476a-b51c-9d8336d8a9ad" providerId="AD" clId="Web-{762FCB4A-5954-B608-36C4-CDA1C7A7FBAE}" dt="2020-10-01T00:50:04.591" v="37" actId="20577"/>
      <pc:docMkLst>
        <pc:docMk/>
      </pc:docMkLst>
      <pc:sldChg chg="modSp">
        <pc:chgData name="CARLOS AUGUSTO LOMBARDI GARCIA" userId="S::garcia.carlos@fatec.sp.gov.br::3a320f2d-d48f-476a-b51c-9d8336d8a9ad" providerId="AD" clId="Web-{762FCB4A-5954-B608-36C4-CDA1C7A7FBAE}" dt="2020-09-30T23:50:16.361" v="20" actId="20577"/>
        <pc:sldMkLst>
          <pc:docMk/>
          <pc:sldMk cId="0" sldId="256"/>
        </pc:sldMkLst>
        <pc:spChg chg="mod">
          <ac:chgData name="CARLOS AUGUSTO LOMBARDI GARCIA" userId="S::garcia.carlos@fatec.sp.gov.br::3a320f2d-d48f-476a-b51c-9d8336d8a9ad" providerId="AD" clId="Web-{762FCB4A-5954-B608-36C4-CDA1C7A7FBAE}" dt="2020-09-30T23:50:16.361" v="2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762FCB4A-5954-B608-36C4-CDA1C7A7FBAE}" dt="2020-10-01T00:50:04.591" v="36" actId="20577"/>
        <pc:sldMkLst>
          <pc:docMk/>
          <pc:sldMk cId="4134239236" sldId="273"/>
        </pc:sldMkLst>
        <pc:spChg chg="mod">
          <ac:chgData name="CARLOS AUGUSTO LOMBARDI GARCIA" userId="S::garcia.carlos@fatec.sp.gov.br::3a320f2d-d48f-476a-b51c-9d8336d8a9ad" providerId="AD" clId="Web-{762FCB4A-5954-B608-36C4-CDA1C7A7FBAE}" dt="2020-10-01T00:50:04.591" v="36" actId="20577"/>
          <ac:spMkLst>
            <pc:docMk/>
            <pc:sldMk cId="4134239236" sldId="273"/>
            <ac:spMk id="2" creationId="{EA57F555-04E5-44E8-BD61-2CFBC1D311A9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3DABE2E6-C961-EFCC-0961-3F68A0ABAAE7}"/>
    <pc:docChg chg="modSld">
      <pc:chgData name="CARLOS AUGUSTO LOMBARDI GARCIA" userId="S::garcia.carlos@fatec.sp.gov.br::3a320f2d-d48f-476a-b51c-9d8336d8a9ad" providerId="AD" clId="Web-{3DABE2E6-C961-EFCC-0961-3F68A0ABAAE7}" dt="2024-10-10T00:00:10.650" v="7" actId="20577"/>
      <pc:docMkLst>
        <pc:docMk/>
      </pc:docMkLst>
      <pc:sldChg chg="modSp">
        <pc:chgData name="CARLOS AUGUSTO LOMBARDI GARCIA" userId="S::garcia.carlos@fatec.sp.gov.br::3a320f2d-d48f-476a-b51c-9d8336d8a9ad" providerId="AD" clId="Web-{3DABE2E6-C961-EFCC-0961-3F68A0ABAAE7}" dt="2024-10-10T00:00:10.650" v="7" actId="20577"/>
        <pc:sldMkLst>
          <pc:docMk/>
          <pc:sldMk cId="4134239236" sldId="273"/>
        </pc:sldMkLst>
        <pc:spChg chg="mod">
          <ac:chgData name="CARLOS AUGUSTO LOMBARDI GARCIA" userId="S::garcia.carlos@fatec.sp.gov.br::3a320f2d-d48f-476a-b51c-9d8336d8a9ad" providerId="AD" clId="Web-{3DABE2E6-C961-EFCC-0961-3F68A0ABAAE7}" dt="2024-10-10T00:00:10.650" v="7" actId="20577"/>
          <ac:spMkLst>
            <pc:docMk/>
            <pc:sldMk cId="4134239236" sldId="273"/>
            <ac:spMk id="2" creationId="{EA57F555-04E5-44E8-BD61-2CFBC1D311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2FC123-ED1C-420E-8C33-38DB34F8F9A4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B1B240-15BC-400C-8B38-12755B01A29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628799"/>
            <a:ext cx="8496944" cy="1971651"/>
          </a:xfrm>
        </p:spPr>
        <p:txBody>
          <a:bodyPr>
            <a:normAutofit fontScale="90000"/>
          </a:bodyPr>
          <a:lstStyle/>
          <a:p>
            <a:r>
              <a:rPr lang="pt-BR" dirty="0"/>
              <a:t>Tema Principal: Dados Hot Spot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0" tIns="45720" rIns="18288" bIns="45720" anchor="t">
            <a:normAutofit/>
          </a:bodyPr>
          <a:lstStyle/>
          <a:p>
            <a:r>
              <a:rPr lang="pt-BR" dirty="0"/>
              <a:t>Otimização de Sistemas de Banco de Dados</a:t>
            </a:r>
          </a:p>
          <a:p>
            <a:r>
              <a:rPr lang="pt-BR" dirty="0"/>
              <a:t> Carlos A. Lombardi Garcia</a:t>
            </a:r>
            <a:endParaRPr lang="en-US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r>
              <a:rPr lang="pt-BR" dirty="0"/>
              <a:t>Implementar via PL/SQL uma rotina que executa 100.000.000 requisições no seu banco de dados para comparar o uso de dados hot spot e de sequência do SGBD.</a:t>
            </a:r>
          </a:p>
          <a:p>
            <a:r>
              <a:rPr lang="pt-BR" dirty="0"/>
              <a:t>A rotina deve ler um valor sequencial para ser usado como PK e armazenar esse valor na tabela final.</a:t>
            </a:r>
          </a:p>
          <a:p>
            <a:r>
              <a:rPr lang="pt-BR" dirty="0"/>
              <a:t>Na versão com hot spot, deve haver uma tabela que controla o sequencial e esse controle deve ser implementado via </a:t>
            </a:r>
            <a:r>
              <a:rPr lang="pt-BR" dirty="0" err="1"/>
              <a:t>select</a:t>
            </a:r>
            <a:r>
              <a:rPr lang="pt-BR" dirty="0"/>
              <a:t> for update + update +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Na versão gerenciada pelo </a:t>
            </a:r>
            <a:r>
              <a:rPr lang="pt-BR" dirty="0" err="1"/>
              <a:t>oracle</a:t>
            </a:r>
            <a:r>
              <a:rPr lang="pt-BR" dirty="0"/>
              <a:t>, deve-se utilizar uma </a:t>
            </a:r>
            <a:r>
              <a:rPr lang="pt-BR" dirty="0" err="1"/>
              <a:t>sequence</a:t>
            </a:r>
            <a:r>
              <a:rPr lang="pt-BR" dirty="0"/>
              <a:t> do SGBD que irá fornecer o sequencial da PK.</a:t>
            </a:r>
          </a:p>
          <a:p>
            <a:r>
              <a:rPr lang="pt-BR" dirty="0"/>
              <a:t>Para cada implementação, executar essa rotina em duas ou mais  sessões simultâneas para gerar paralelismo e concorrência.</a:t>
            </a:r>
          </a:p>
        </p:txBody>
      </p:sp>
    </p:spTree>
    <p:extLst>
      <p:ext uri="{BB962C8B-B14F-4D97-AF65-F5344CB8AC3E}">
        <p14:creationId xmlns:p14="http://schemas.microsoft.com/office/powerpoint/2010/main" val="374515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B729-A9A9-41B8-8C14-F8AC133D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Lógica</a:t>
            </a:r>
            <a:r>
              <a:rPr lang="en-US" dirty="0">
                <a:cs typeface="Calibri"/>
              </a:rPr>
              <a:t> da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7E1F-68B2-45DD-92E8-C886AC3D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create sequence </a:t>
            </a:r>
            <a:r>
              <a:rPr lang="en-US" dirty="0" err="1">
                <a:ea typeface="+mn-lt"/>
                <a:cs typeface="+mn-lt"/>
              </a:rPr>
              <a:t>sequencia</a:t>
            </a:r>
            <a:r>
              <a:rPr lang="en-US" dirty="0">
                <a:ea typeface="+mn-lt"/>
                <a:cs typeface="+mn-lt"/>
              </a:rPr>
              <a:t> increment by 1;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insert into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 (col1, col2) values (</a:t>
            </a:r>
            <a:r>
              <a:rPr lang="en-US" dirty="0" err="1">
                <a:ea typeface="+mn-lt"/>
                <a:cs typeface="+mn-lt"/>
              </a:rPr>
              <a:t>sequencia.nextval</a:t>
            </a:r>
            <a:r>
              <a:rPr lang="en-US" dirty="0">
                <a:ea typeface="+mn-lt"/>
                <a:cs typeface="+mn-lt"/>
              </a:rPr>
              <a:t>, 'texto1');</a:t>
            </a:r>
            <a:endParaRPr lang="en-US" dirty="0"/>
          </a:p>
          <a:p>
            <a:r>
              <a:rPr lang="en-US" dirty="0"/>
              <a:t>Commit;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###################################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valor_id</a:t>
            </a:r>
            <a:r>
              <a:rPr lang="en-US" dirty="0">
                <a:ea typeface="+mn-lt"/>
                <a:cs typeface="+mn-lt"/>
              </a:rPr>
              <a:t> into </a:t>
            </a:r>
            <a:r>
              <a:rPr lang="en-US" dirty="0" err="1">
                <a:ea typeface="+mn-lt"/>
                <a:cs typeface="+mn-lt"/>
              </a:rPr>
              <a:t>variavel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dirty="0" err="1">
                <a:ea typeface="+mn-lt"/>
                <a:cs typeface="+mn-lt"/>
              </a:rPr>
              <a:t>tab_controla_id</a:t>
            </a:r>
            <a:r>
              <a:rPr lang="en-US" dirty="0">
                <a:ea typeface="+mn-lt"/>
                <a:cs typeface="+mn-lt"/>
              </a:rPr>
              <a:t> for update of </a:t>
            </a:r>
            <a:r>
              <a:rPr lang="en-US" dirty="0" err="1">
                <a:ea typeface="+mn-lt"/>
                <a:cs typeface="+mn-lt"/>
              </a:rPr>
              <a:t>valor_id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update </a:t>
            </a:r>
            <a:r>
              <a:rPr lang="en-US" dirty="0" err="1">
                <a:ea typeface="+mn-lt"/>
                <a:cs typeface="+mn-lt"/>
              </a:rPr>
              <a:t>tab_controla_id</a:t>
            </a:r>
            <a:r>
              <a:rPr lang="en-US" dirty="0">
                <a:ea typeface="+mn-lt"/>
                <a:cs typeface="+mn-lt"/>
              </a:rPr>
              <a:t> set </a:t>
            </a:r>
            <a:r>
              <a:rPr lang="en-US" dirty="0" err="1">
                <a:ea typeface="+mn-lt"/>
                <a:cs typeface="+mn-lt"/>
              </a:rPr>
              <a:t>valor_id</a:t>
            </a:r>
            <a:r>
              <a:rPr lang="en-US" dirty="0">
                <a:ea typeface="+mn-lt"/>
                <a:cs typeface="+mn-lt"/>
              </a:rPr>
              <a:t>=valor_id+1;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Insert into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 (col1, col2) values (variavel,'texto1');</a:t>
            </a:r>
          </a:p>
          <a:p>
            <a:r>
              <a:rPr lang="en-US" dirty="0">
                <a:ea typeface="+mn-lt"/>
                <a:cs typeface="+mn-lt"/>
              </a:rPr>
              <a:t>commit;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55-04E5-44E8-BD61-2CFBC1D3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 fontScale="90000"/>
          </a:bodyPr>
          <a:lstStyle/>
          <a:p>
            <a:r>
              <a:rPr lang="en-US" dirty="0" err="1">
                <a:cs typeface="Calibri"/>
              </a:rPr>
              <a:t>Execução</a:t>
            </a:r>
            <a:r>
              <a:rPr lang="en-US" dirty="0">
                <a:cs typeface="Calibri"/>
              </a:rPr>
              <a:t> da procedure no SQL*Plus e </a:t>
            </a:r>
            <a:r>
              <a:rPr lang="en-US" dirty="0" err="1">
                <a:cs typeface="Calibri"/>
              </a:rPr>
              <a:t>monitorar</a:t>
            </a:r>
            <a:r>
              <a:rPr lang="en-US" dirty="0">
                <a:cs typeface="Calibri"/>
              </a:rPr>
              <a:t> com OEM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AC8C-DAAC-4DC7-92A0-2BF064A1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janelas</a:t>
            </a:r>
            <a:r>
              <a:rPr lang="en-US" dirty="0"/>
              <a:t>:</a:t>
            </a:r>
          </a:p>
          <a:p>
            <a:r>
              <a:rPr lang="en-US" dirty="0"/>
              <a:t>Set timing on;</a:t>
            </a:r>
          </a:p>
          <a:p>
            <a:r>
              <a:rPr lang="en-US" dirty="0"/>
              <a:t>Exec </a:t>
            </a:r>
            <a:r>
              <a:rPr lang="en-US" dirty="0" err="1"/>
              <a:t>nome_proc_com_seq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Depois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tomar</a:t>
            </a:r>
            <a:r>
              <a:rPr lang="en-US" dirty="0">
                <a:ea typeface="+mn-lt"/>
                <a:cs typeface="+mn-lt"/>
              </a:rPr>
              <a:t> nota do </a:t>
            </a:r>
            <a:r>
              <a:rPr lang="en-US" dirty="0" err="1">
                <a:ea typeface="+mn-lt"/>
                <a:cs typeface="+mn-lt"/>
              </a:rPr>
              <a:t>resultado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execuções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executar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janelas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Set timing on;</a:t>
            </a:r>
          </a:p>
          <a:p>
            <a:r>
              <a:rPr lang="en-US" dirty="0">
                <a:ea typeface="+mn-lt"/>
                <a:cs typeface="+mn-lt"/>
              </a:rPr>
              <a:t>Exec </a:t>
            </a:r>
            <a:r>
              <a:rPr lang="en-US" dirty="0" err="1">
                <a:ea typeface="+mn-lt"/>
                <a:cs typeface="+mn-lt"/>
              </a:rPr>
              <a:t>nome_proc_com_hot_spot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gerais na otimização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Melhoria do desempenho dos sistemas por meio de mudanças que não alteram o propósito do sistema.</a:t>
            </a:r>
          </a:p>
          <a:p>
            <a:r>
              <a:rPr lang="pt-BR" dirty="0"/>
              <a:t>Modelagem do banco de dados, arquitetura do sistema e escrita do código para acessar o BD com eficiência;</a:t>
            </a:r>
          </a:p>
          <a:p>
            <a:r>
              <a:rPr lang="pt-BR" dirty="0"/>
              <a:t>Melhorar os sistemas que não foram projetados adequadamente desde o princípio; ou </a:t>
            </a:r>
          </a:p>
          <a:p>
            <a:r>
              <a:rPr lang="pt-BR" dirty="0"/>
              <a:t>Sistemas que cresceram descontroladamente durante o ciclo de vida deles;</a:t>
            </a:r>
          </a:p>
          <a:p>
            <a:r>
              <a:rPr lang="pt-BR" dirty="0" err="1"/>
              <a:t>Refatorar</a:t>
            </a:r>
            <a:r>
              <a:rPr lang="pt-BR" dirty="0"/>
              <a:t> código está implícito em boa parte dos casos de otimização;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pensar em </a:t>
            </a:r>
            <a:r>
              <a:rPr lang="pt-BR" dirty="0" err="1"/>
              <a:t>refatorar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Quando diante de situação como as anteriores não se obter sucesso depois de:</a:t>
            </a:r>
          </a:p>
          <a:p>
            <a:pPr lvl="1"/>
            <a:r>
              <a:rPr lang="pt-BR" dirty="0"/>
              <a:t>Ajustar os parâmetros do BD (em geral são melhorias superficiais)</a:t>
            </a:r>
          </a:p>
          <a:p>
            <a:pPr lvl="1"/>
            <a:r>
              <a:rPr lang="pt-BR" dirty="0"/>
              <a:t>Atualização das versões dos softwares básicos (</a:t>
            </a:r>
            <a:r>
              <a:rPr lang="pt-BR" dirty="0" err="1"/>
              <a:t>S.O.</a:t>
            </a:r>
            <a:r>
              <a:rPr lang="pt-BR" dirty="0"/>
              <a:t> e SGBD)</a:t>
            </a:r>
          </a:p>
          <a:p>
            <a:pPr lvl="1"/>
            <a:r>
              <a:rPr lang="pt-BR" dirty="0"/>
              <a:t>Aumento do hardware</a:t>
            </a:r>
          </a:p>
          <a:p>
            <a:pPr lvl="1"/>
            <a:r>
              <a:rPr lang="pt-BR" dirty="0"/>
              <a:t>Acréscimo de índices (aqui você já está com o pé na refatoração)</a:t>
            </a:r>
          </a:p>
          <a:p>
            <a:r>
              <a:rPr lang="pt-BR" dirty="0"/>
              <a:t>Quando se desejar uma solução mais duradoura ou até mesmo definitiva;</a:t>
            </a:r>
          </a:p>
          <a:p>
            <a:pPr lvl="1"/>
            <a:r>
              <a:rPr lang="pt-BR" dirty="0"/>
              <a:t>Exemplo: eliminar o uso de </a:t>
            </a:r>
            <a:r>
              <a:rPr lang="pt-BR" dirty="0" err="1"/>
              <a:t>dataset</a:t>
            </a:r>
            <a:r>
              <a:rPr lang="pt-BR" dirty="0"/>
              <a:t> nativo do .NET por comandos explícitos do BD;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Comparativo entre níveis de isolamento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Experimento: transações de débito e crédito sendo processadas em dois modos de isolamento (</a:t>
            </a:r>
            <a:r>
              <a:rPr lang="pt-BR" sz="2800" dirty="0" err="1"/>
              <a:t>serializable</a:t>
            </a:r>
            <a:r>
              <a:rPr lang="pt-BR" sz="2800" dirty="0"/>
              <a:t> e Read </a:t>
            </a:r>
            <a:r>
              <a:rPr lang="pt-BR" sz="2800" dirty="0" err="1"/>
              <a:t>Commited</a:t>
            </a:r>
            <a:r>
              <a:rPr lang="pt-BR" sz="2800" dirty="0"/>
              <a:t>)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SGBD analisados: DB2, SQL SERVER e ORACLE.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Os gráficos mostram o número de transações/</a:t>
            </a:r>
            <a:r>
              <a:rPr lang="pt-BR" sz="2800" dirty="0" err="1"/>
              <a:t>seg</a:t>
            </a:r>
            <a:r>
              <a:rPr lang="pt-BR" sz="2800" dirty="0"/>
              <a:t> para os dois modos.</a:t>
            </a:r>
          </a:p>
          <a:p>
            <a:pPr>
              <a:lnSpc>
                <a:spcPct val="90000"/>
              </a:lnSpc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Medições do exemplo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7238"/>
            <a:ext cx="4572000" cy="20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4334"/>
            <a:ext cx="3997554" cy="187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93501"/>
            <a:ext cx="4176464" cy="201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043608" y="38610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DB2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74730" y="3851756"/>
            <a:ext cx="14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32040" y="6093296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ORACLE</a:t>
            </a:r>
          </a:p>
        </p:txBody>
      </p:sp>
      <p:cxnSp>
        <p:nvCxnSpPr>
          <p:cNvPr id="10" name="Conector de seta reta 9"/>
          <p:cNvCxnSpPr>
            <a:endCxn id="11" idx="0"/>
          </p:cNvCxnSpPr>
          <p:nvPr/>
        </p:nvCxnSpPr>
        <p:spPr>
          <a:xfrm flipH="1">
            <a:off x="2339752" y="2420888"/>
            <a:ext cx="792088" cy="28803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115616" y="5301208"/>
            <a:ext cx="244827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 importante é a distância entre os modos de isolamento.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987824" y="2564904"/>
            <a:ext cx="3672408" cy="266429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3635896" y="4725144"/>
            <a:ext cx="3096344" cy="93610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É possível observar que o modo </a:t>
            </a:r>
            <a:r>
              <a:rPr lang="pt-BR" sz="2400" dirty="0" err="1"/>
              <a:t>serializable</a:t>
            </a:r>
            <a:r>
              <a:rPr lang="pt-BR" sz="2400" dirty="0"/>
              <a:t> tem menor performance mas com a total garantia de resultado corretos.</a:t>
            </a:r>
          </a:p>
          <a:p>
            <a:r>
              <a:rPr lang="pt-BR" sz="2400" dirty="0"/>
              <a:t>Já o modo read </a:t>
            </a:r>
            <a:r>
              <a:rPr lang="pt-BR" sz="2400" dirty="0" err="1"/>
              <a:t>commited</a:t>
            </a:r>
            <a:r>
              <a:rPr lang="pt-BR" sz="2400" dirty="0"/>
              <a:t> oferece maior desempenho e razoável nível de confiabilidade.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Comparativo para hot spot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gráficos a seguir comparam o volume de comandos executados em ambientes utilizando controle de </a:t>
            </a:r>
            <a:r>
              <a:rPr lang="pt-BR" dirty="0" err="1"/>
              <a:t>ID’s</a:t>
            </a:r>
            <a:r>
              <a:rPr lang="pt-BR" dirty="0"/>
              <a:t> implementados na aplicação (ad </a:t>
            </a:r>
            <a:r>
              <a:rPr lang="pt-BR" dirty="0" err="1"/>
              <a:t>hoc</a:t>
            </a:r>
            <a:r>
              <a:rPr lang="pt-BR" dirty="0"/>
              <a:t>) e controlados pelo sistema (system).</a:t>
            </a:r>
          </a:p>
          <a:p>
            <a:r>
              <a:rPr lang="pt-BR" dirty="0"/>
              <a:t>SQL SERVER (</a:t>
            </a:r>
            <a:r>
              <a:rPr lang="pt-BR" dirty="0" err="1"/>
              <a:t>identity</a:t>
            </a:r>
            <a:r>
              <a:rPr lang="pt-BR" dirty="0"/>
              <a:t> </a:t>
            </a:r>
            <a:r>
              <a:rPr lang="pt-BR" dirty="0" err="1"/>
              <a:t>columns</a:t>
            </a:r>
            <a:r>
              <a:rPr lang="pt-BR" dirty="0"/>
              <a:t>)</a:t>
            </a:r>
          </a:p>
          <a:p>
            <a:r>
              <a:rPr lang="pt-BR" dirty="0"/>
              <a:t>Oracle (</a:t>
            </a:r>
            <a:r>
              <a:rPr lang="pt-BR" dirty="0" err="1"/>
              <a:t>sequences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Medição do exemplo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4336809" cy="230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533" y="2132856"/>
            <a:ext cx="386017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627784" y="5445224"/>
            <a:ext cx="388843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importante é a distância entre os modos de implementação.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2699792" y="3140968"/>
            <a:ext cx="1656184" cy="223224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5004048" y="2996952"/>
            <a:ext cx="2016224" cy="23762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controle realizado pelo SGBD oferece maior desempenho e escalabilidade do que o controle implementado via código.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85508D-AFA9-4CC5-8507-A52B01EE47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23587-71A2-42C4-9E70-7C50DFE86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33a0b-1c73-43b9-92e2-aa1188398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EE5032-37A6-4F12-8561-E6CBBA2ADE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</TotalTime>
  <Words>472</Words>
  <Application>Microsoft Office PowerPoint</Application>
  <PresentationFormat>Apresentação na tela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Tema Principal: Dados Hot Spot  </vt:lpstr>
      <vt:lpstr>Aspectos gerais na otimização</vt:lpstr>
      <vt:lpstr>Quando pensar em refatorar?</vt:lpstr>
      <vt:lpstr>Comparativo entre níveis de isolamento</vt:lpstr>
      <vt:lpstr>Medições do exemplo</vt:lpstr>
      <vt:lpstr>Resultado do exemplo</vt:lpstr>
      <vt:lpstr>Comparativo para hot spot</vt:lpstr>
      <vt:lpstr>Medição do exemplo</vt:lpstr>
      <vt:lpstr>Resultado do exemplo</vt:lpstr>
      <vt:lpstr>Laboratório</vt:lpstr>
      <vt:lpstr>Lógica da procedure</vt:lpstr>
      <vt:lpstr>Execução da procedure no SQL*Plus e monitorar com OEM</vt:lpstr>
    </vt:vector>
  </TitlesOfParts>
  <Company>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105</cp:revision>
  <dcterms:created xsi:type="dcterms:W3CDTF">2013-12-17T07:49:54Z</dcterms:created>
  <dcterms:modified xsi:type="dcterms:W3CDTF">2024-10-10T00:00:17Z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4200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