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94C64-9F1C-0425-81A9-250641871628}" v="89" dt="2021-05-20T00:42:34.182"/>
    <p1510:client id="{50CD2FB3-FF50-3E7E-3E1C-6F7CE3C31550}" v="3" dt="2020-06-04T00:58:21.788"/>
    <p1510:client id="{915AB294-FBFE-D783-F841-68EAE39952FB}" v="33" dt="2022-06-16T00:27:37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50CD2FB3-FF50-3E7E-3E1C-6F7CE3C31550}"/>
    <pc:docChg chg="modSld">
      <pc:chgData name="CARLOS AUGUSTO LOMBARDI GARCIA" userId="S::garcia.carlos@fatec.sp.gov.br::3a320f2d-d48f-476a-b51c-9d8336d8a9ad" providerId="AD" clId="Web-{50CD2FB3-FF50-3E7E-3E1C-6F7CE3C31550}" dt="2020-06-04T00:58:21.788" v="2" actId="1076"/>
      <pc:docMkLst>
        <pc:docMk/>
      </pc:docMkLst>
      <pc:sldChg chg="mod setBg">
        <pc:chgData name="CARLOS AUGUSTO LOMBARDI GARCIA" userId="S::garcia.carlos@fatec.sp.gov.br::3a320f2d-d48f-476a-b51c-9d8336d8a9ad" providerId="AD" clId="Web-{50CD2FB3-FF50-3E7E-3E1C-6F7CE3C31550}" dt="2020-06-04T00:44:25.515" v="1"/>
        <pc:sldMkLst>
          <pc:docMk/>
          <pc:sldMk cId="222298085" sldId="264"/>
        </pc:sldMkLst>
      </pc:sldChg>
      <pc:sldChg chg="modSp">
        <pc:chgData name="CARLOS AUGUSTO LOMBARDI GARCIA" userId="S::garcia.carlos@fatec.sp.gov.br::3a320f2d-d48f-476a-b51c-9d8336d8a9ad" providerId="AD" clId="Web-{50CD2FB3-FF50-3E7E-3E1C-6F7CE3C31550}" dt="2020-06-04T00:58:21.788" v="2" actId="1076"/>
        <pc:sldMkLst>
          <pc:docMk/>
          <pc:sldMk cId="3752899382" sldId="265"/>
        </pc:sldMkLst>
        <pc:picChg chg="mod">
          <ac:chgData name="CARLOS AUGUSTO LOMBARDI GARCIA" userId="S::garcia.carlos@fatec.sp.gov.br::3a320f2d-d48f-476a-b51c-9d8336d8a9ad" providerId="AD" clId="Web-{50CD2FB3-FF50-3E7E-3E1C-6F7CE3C31550}" dt="2020-06-04T00:58:21.788" v="2" actId="1076"/>
          <ac:picMkLst>
            <pc:docMk/>
            <pc:sldMk cId="3752899382" sldId="265"/>
            <ac:picMk id="2050" creationId="{00000000-0000-0000-0000-000000000000}"/>
          </ac:picMkLst>
        </pc:picChg>
      </pc:sldChg>
    </pc:docChg>
  </pc:docChgLst>
  <pc:docChgLst>
    <pc:chgData name="CARLOS AUGUSTO LOMBARDI GARCIA" userId="S::garcia.carlos@fatec.sp.gov.br::3a320f2d-d48f-476a-b51c-9d8336d8a9ad" providerId="AD" clId="Web-{36094C64-9F1C-0425-81A9-250641871628}"/>
    <pc:docChg chg="modSld">
      <pc:chgData name="CARLOS AUGUSTO LOMBARDI GARCIA" userId="S::garcia.carlos@fatec.sp.gov.br::3a320f2d-d48f-476a-b51c-9d8336d8a9ad" providerId="AD" clId="Web-{36094C64-9F1C-0425-81A9-250641871628}" dt="2021-05-20T00:42:34.182" v="50" actId="20577"/>
      <pc:docMkLst>
        <pc:docMk/>
      </pc:docMkLst>
      <pc:sldChg chg="addSp modSp">
        <pc:chgData name="CARLOS AUGUSTO LOMBARDI GARCIA" userId="S::garcia.carlos@fatec.sp.gov.br::3a320f2d-d48f-476a-b51c-9d8336d8a9ad" providerId="AD" clId="Web-{36094C64-9F1C-0425-81A9-250641871628}" dt="2021-05-20T00:42:34.182" v="50" actId="20577"/>
        <pc:sldMkLst>
          <pc:docMk/>
          <pc:sldMk cId="222298085" sldId="264"/>
        </pc:sldMkLst>
        <pc:spChg chg="add mod">
          <ac:chgData name="CARLOS AUGUSTO LOMBARDI GARCIA" userId="S::garcia.carlos@fatec.sp.gov.br::3a320f2d-d48f-476a-b51c-9d8336d8a9ad" providerId="AD" clId="Web-{36094C64-9F1C-0425-81A9-250641871628}" dt="2021-05-20T00:42:34.182" v="50" actId="20577"/>
          <ac:spMkLst>
            <pc:docMk/>
            <pc:sldMk cId="222298085" sldId="264"/>
            <ac:spMk id="4" creationId="{5854B045-975E-456D-9F47-90175E273EC4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915AB294-FBFE-D783-F841-68EAE39952FB}"/>
    <pc:docChg chg="modSld">
      <pc:chgData name="CARLOS AUGUSTO LOMBARDI GARCIA" userId="S::garcia.carlos@fatec.sp.gov.br::3a320f2d-d48f-476a-b51c-9d8336d8a9ad" providerId="AD" clId="Web-{915AB294-FBFE-D783-F841-68EAE39952FB}" dt="2022-06-16T00:27:37.947" v="32" actId="20577"/>
      <pc:docMkLst>
        <pc:docMk/>
      </pc:docMkLst>
      <pc:sldChg chg="modSp">
        <pc:chgData name="CARLOS AUGUSTO LOMBARDI GARCIA" userId="S::garcia.carlos@fatec.sp.gov.br::3a320f2d-d48f-476a-b51c-9d8336d8a9ad" providerId="AD" clId="Web-{915AB294-FBFE-D783-F841-68EAE39952FB}" dt="2022-06-16T00:27:37.947" v="32" actId="20577"/>
        <pc:sldMkLst>
          <pc:docMk/>
          <pc:sldMk cId="1507775930" sldId="259"/>
        </pc:sldMkLst>
        <pc:spChg chg="mod">
          <ac:chgData name="CARLOS AUGUSTO LOMBARDI GARCIA" userId="S::garcia.carlos@fatec.sp.gov.br::3a320f2d-d48f-476a-b51c-9d8336d8a9ad" providerId="AD" clId="Web-{915AB294-FBFE-D783-F841-68EAE39952FB}" dt="2022-06-16T00:27:37.947" v="32" actId="20577"/>
          <ac:spMkLst>
            <pc:docMk/>
            <pc:sldMk cId="150777593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92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99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0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2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51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50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9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3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800D-F61C-4A3B-9A7B-90631CD30D73}" type="datetimeFigureOut">
              <a:rPr lang="pt-BR" smtClean="0"/>
              <a:t>15/06/2022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B93B-A4EE-4041-98B3-D4A576C3D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3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Parse e variáveis embutidas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Carlos Garcia</a:t>
            </a:r>
          </a:p>
        </p:txBody>
      </p:sp>
    </p:spTree>
    <p:extLst>
      <p:ext uri="{BB962C8B-B14F-4D97-AF65-F5344CB8AC3E}">
        <p14:creationId xmlns:p14="http://schemas.microsoft.com/office/powerpoint/2010/main" val="230316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processamento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624" y="2276873"/>
            <a:ext cx="6781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656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Principal diferença no resultado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MySQL</a:t>
            </a:r>
            <a:r>
              <a:rPr lang="pt-BR" dirty="0"/>
              <a:t> -&gt; armazena o resultado da consulta no </a:t>
            </a:r>
            <a:r>
              <a:rPr lang="pt-BR" dirty="0" err="1"/>
              <a:t>cache</a:t>
            </a:r>
            <a:endParaRPr lang="pt-BR" dirty="0"/>
          </a:p>
          <a:p>
            <a:r>
              <a:rPr lang="pt-BR" dirty="0"/>
              <a:t>Oracle -&gt; armazena o plano de execução</a:t>
            </a:r>
          </a:p>
          <a:p>
            <a:r>
              <a:rPr lang="pt-BR" dirty="0"/>
              <a:t>Armazenar o plano é mais eficiente pois demanda recompilação parcial do comando quando se modifica apenas parâmetros;</a:t>
            </a:r>
          </a:p>
          <a:p>
            <a:r>
              <a:rPr lang="pt-BR" dirty="0"/>
              <a:t>Armazenar resultados da consulta é mais eficiente quando se trabalha com conteúdo (CMS);</a:t>
            </a:r>
          </a:p>
          <a:p>
            <a:r>
              <a:rPr lang="pt-BR" dirty="0"/>
              <a:t>No ambiente Oracle a principal mudança entre </a:t>
            </a:r>
            <a:r>
              <a:rPr lang="pt-BR" dirty="0" err="1"/>
              <a:t>hardcoded</a:t>
            </a:r>
            <a:r>
              <a:rPr lang="pt-BR" dirty="0"/>
              <a:t> e </a:t>
            </a:r>
            <a:r>
              <a:rPr lang="pt-BR" dirty="0" err="1"/>
              <a:t>firmcoded</a:t>
            </a:r>
            <a:r>
              <a:rPr lang="pt-BR" dirty="0"/>
              <a:t> foi a eliminação do parse completo do comando;</a:t>
            </a:r>
          </a:p>
        </p:txBody>
      </p:sp>
    </p:spTree>
    <p:extLst>
      <p:ext uri="{BB962C8B-B14F-4D97-AF65-F5344CB8AC3E}">
        <p14:creationId xmlns:p14="http://schemas.microsoft.com/office/powerpoint/2010/main" val="371941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Distribuição do tempo de processamento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053431"/>
            <a:ext cx="6858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9437608" y="2852937"/>
            <a:ext cx="9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Cliente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>
            <a:off x="9048328" y="3068960"/>
            <a:ext cx="432048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5" idx="2"/>
          </p:cNvCxnSpPr>
          <p:nvPr/>
        </p:nvCxnSpPr>
        <p:spPr>
          <a:xfrm flipH="1">
            <a:off x="9120337" y="3499268"/>
            <a:ext cx="801794" cy="937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5303912" y="1844824"/>
            <a:ext cx="2880320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8328249" y="1412777"/>
            <a:ext cx="1944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Deve-se observar a distribuição entre servidor e cliente</a:t>
            </a:r>
          </a:p>
        </p:txBody>
      </p:sp>
    </p:spTree>
    <p:extLst>
      <p:ext uri="{BB962C8B-B14F-4D97-AF65-F5344CB8AC3E}">
        <p14:creationId xmlns:p14="http://schemas.microsoft.com/office/powerpoint/2010/main" val="20664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FAROULT, </a:t>
            </a:r>
            <a:r>
              <a:rPr lang="pt-BR" dirty="0" err="1"/>
              <a:t>Stephane</a:t>
            </a:r>
            <a:r>
              <a:rPr lang="pt-BR" dirty="0"/>
              <a:t>. </a:t>
            </a:r>
            <a:r>
              <a:rPr lang="pt-BR" dirty="0" err="1"/>
              <a:t>Refactoring</a:t>
            </a:r>
            <a:r>
              <a:rPr lang="pt-BR" dirty="0"/>
              <a:t> SQL Applications. </a:t>
            </a:r>
            <a:r>
              <a:rPr lang="pt-BR" dirty="0" err="1"/>
              <a:t>Oreilly</a:t>
            </a:r>
            <a:r>
              <a:rPr lang="pt-BR" dirty="0"/>
              <a:t> &amp; </a:t>
            </a:r>
            <a:r>
              <a:rPr lang="pt-BR" dirty="0" err="1"/>
              <a:t>Assoc</a:t>
            </a:r>
            <a:r>
              <a:rPr lang="pt-BR" dirty="0"/>
              <a:t>, 2008. </a:t>
            </a:r>
            <a:r>
              <a:rPr lang="pt-BR" dirty="0" err="1"/>
              <a:t>eBook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6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Parse de comandos e variáveis embutidas podem estar no cerne da melhoria de desempenho;</a:t>
            </a:r>
          </a:p>
          <a:p>
            <a:r>
              <a:rPr lang="pt-BR" dirty="0"/>
              <a:t>Entender como o </a:t>
            </a:r>
            <a:r>
              <a:rPr lang="pt-BR" dirty="0" err="1"/>
              <a:t>otimizador</a:t>
            </a:r>
            <a:r>
              <a:rPr lang="pt-BR" dirty="0"/>
              <a:t> de comandos SQL trabalha e os aspectos que influenciam o seu comportamento;</a:t>
            </a:r>
          </a:p>
          <a:p>
            <a:r>
              <a:rPr lang="pt-BR" dirty="0"/>
              <a:t>Modo de utilização do </a:t>
            </a:r>
            <a:r>
              <a:rPr lang="pt-BR" dirty="0" err="1"/>
              <a:t>cache</a:t>
            </a:r>
            <a:r>
              <a:rPr lang="pt-BR" dirty="0"/>
              <a:t> pelo SGBD influencia diretamente o tempo de resposta dos comandos;</a:t>
            </a:r>
          </a:p>
          <a:p>
            <a:r>
              <a:rPr lang="pt-BR" dirty="0"/>
              <a:t>A diferença de solução pode estar no modo como os comandos SQL estão escritos;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59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Hardcoded</a:t>
            </a:r>
            <a:r>
              <a:rPr lang="pt-BR" dirty="0"/>
              <a:t> e </a:t>
            </a:r>
            <a:r>
              <a:rPr lang="pt-BR" dirty="0" err="1"/>
              <a:t>Softcoded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Comandos SQL podem ser construídos de duas formas;</a:t>
            </a:r>
          </a:p>
          <a:p>
            <a:r>
              <a:rPr lang="pt-BR" dirty="0" err="1"/>
              <a:t>Hardcoded</a:t>
            </a:r>
            <a:r>
              <a:rPr lang="pt-BR" dirty="0"/>
              <a:t>: comandos escritos na sua totalidade com todos os parâmetros de critério apresentados explicitamente;</a:t>
            </a:r>
          </a:p>
          <a:p>
            <a:r>
              <a:rPr lang="pt-BR" dirty="0" err="1"/>
              <a:t>Softcoded</a:t>
            </a:r>
            <a:r>
              <a:rPr lang="pt-BR" dirty="0"/>
              <a:t>: comandos escritos considerando o uso de variáveis embutidas cujo valor é definido em tempo de execução;</a:t>
            </a:r>
          </a:p>
          <a:p>
            <a:r>
              <a:rPr lang="pt-BR" dirty="0" err="1">
                <a:cs typeface="Calibri" panose="020F0502020204030204"/>
              </a:rPr>
              <a:t>Hardcoded</a:t>
            </a:r>
            <a:r>
              <a:rPr lang="pt-BR" dirty="0">
                <a:cs typeface="Calibri" panose="020F0502020204030204"/>
              </a:rPr>
              <a:t>: </a:t>
            </a:r>
            <a:r>
              <a:rPr lang="pt-BR" dirty="0" err="1">
                <a:cs typeface="Calibri" panose="020F0502020204030204"/>
              </a:rPr>
              <a:t>select</a:t>
            </a:r>
            <a:r>
              <a:rPr lang="pt-BR" dirty="0">
                <a:cs typeface="Calibri" panose="020F0502020204030204"/>
              </a:rPr>
              <a:t> * </a:t>
            </a:r>
            <a:r>
              <a:rPr lang="pt-BR" dirty="0" err="1">
                <a:cs typeface="Calibri" panose="020F0502020204030204"/>
              </a:rPr>
              <a:t>from</a:t>
            </a:r>
            <a:r>
              <a:rPr lang="pt-BR" dirty="0">
                <a:cs typeface="Calibri" panose="020F0502020204030204"/>
              </a:rPr>
              <a:t> </a:t>
            </a:r>
            <a:r>
              <a:rPr lang="pt-BR" dirty="0" err="1">
                <a:cs typeface="Calibri" panose="020F0502020204030204"/>
              </a:rPr>
              <a:t>employees</a:t>
            </a:r>
            <a:r>
              <a:rPr lang="pt-BR" dirty="0">
                <a:cs typeface="Calibri" panose="020F0502020204030204"/>
              </a:rPr>
              <a:t> </a:t>
            </a:r>
            <a:r>
              <a:rPr lang="pt-BR" dirty="0" err="1">
                <a:cs typeface="Calibri" panose="020F0502020204030204"/>
              </a:rPr>
              <a:t>where</a:t>
            </a:r>
            <a:r>
              <a:rPr lang="pt-BR" dirty="0">
                <a:cs typeface="Calibri" panose="020F0502020204030204"/>
              </a:rPr>
              <a:t> </a:t>
            </a:r>
            <a:r>
              <a:rPr lang="pt-BR" dirty="0" err="1">
                <a:cs typeface="Calibri" panose="020F0502020204030204"/>
              </a:rPr>
              <a:t>employee_id</a:t>
            </a:r>
            <a:r>
              <a:rPr lang="pt-BR" dirty="0">
                <a:cs typeface="Calibri" panose="020F0502020204030204"/>
              </a:rPr>
              <a:t> = 1021;</a:t>
            </a:r>
          </a:p>
          <a:p>
            <a:r>
              <a:rPr lang="pt-BR" dirty="0" err="1">
                <a:cs typeface="Calibri" panose="020F0502020204030204"/>
              </a:rPr>
              <a:t>Softcoded</a:t>
            </a:r>
            <a:r>
              <a:rPr lang="pt-BR" dirty="0">
                <a:cs typeface="Calibri" panose="020F0502020204030204"/>
              </a:rPr>
              <a:t>: </a:t>
            </a:r>
            <a:r>
              <a:rPr lang="pt-BR" dirty="0" err="1">
                <a:ea typeface="+mn-lt"/>
                <a:cs typeface="+mn-lt"/>
              </a:rPr>
              <a:t>select</a:t>
            </a:r>
            <a:r>
              <a:rPr lang="pt-BR" dirty="0">
                <a:ea typeface="+mn-lt"/>
                <a:cs typeface="+mn-lt"/>
              </a:rPr>
              <a:t> * </a:t>
            </a:r>
            <a:r>
              <a:rPr lang="pt-BR" dirty="0" err="1">
                <a:ea typeface="+mn-lt"/>
                <a:cs typeface="+mn-lt"/>
              </a:rPr>
              <a:t>from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employees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where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employee_id</a:t>
            </a:r>
            <a:r>
              <a:rPr lang="pt-BR">
                <a:ea typeface="+mn-lt"/>
                <a:cs typeface="+mn-lt"/>
              </a:rPr>
              <a:t> = :id;</a:t>
            </a:r>
            <a:endParaRPr lang="pt-BR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777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acontece no servidor SQL?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toda linguagem de alto nível, a SQL permite ao programador abstrair o comportamento do “compilador”;</a:t>
            </a:r>
          </a:p>
          <a:p>
            <a:r>
              <a:rPr lang="pt-BR" dirty="0"/>
              <a:t>Isso gera produtividade no desenvolvimento as custas do processamento em execução;</a:t>
            </a:r>
          </a:p>
          <a:p>
            <a:r>
              <a:rPr lang="pt-BR" dirty="0"/>
              <a:t>Algumas operações que o compilador executa:</a:t>
            </a:r>
          </a:p>
          <a:p>
            <a:pPr lvl="1"/>
            <a:r>
              <a:rPr lang="pt-BR" dirty="0"/>
              <a:t>Tradução dos sinônimos;</a:t>
            </a:r>
          </a:p>
          <a:p>
            <a:pPr lvl="1"/>
            <a:r>
              <a:rPr lang="pt-BR" dirty="0"/>
              <a:t>Verificação dos privilégios de acesso;</a:t>
            </a:r>
          </a:p>
          <a:p>
            <a:pPr lvl="1"/>
            <a:r>
              <a:rPr lang="pt-BR" dirty="0"/>
              <a:t>Tradução de comandos como o “IN” ou o “LIKE”</a:t>
            </a:r>
          </a:p>
          <a:p>
            <a:r>
              <a:rPr lang="pt-BR" dirty="0"/>
              <a:t>Isso tudo acontece por meio das consultas ao dicionário de dados;</a:t>
            </a:r>
          </a:p>
        </p:txBody>
      </p:sp>
    </p:spTree>
    <p:extLst>
      <p:ext uri="{BB962C8B-B14F-4D97-AF65-F5344CB8AC3E}">
        <p14:creationId xmlns:p14="http://schemas.microsoft.com/office/powerpoint/2010/main" val="196945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meio das dependências existentes no dicionário de dados, o “compilador” precisa:</a:t>
            </a:r>
          </a:p>
          <a:p>
            <a:pPr lvl="1"/>
            <a:r>
              <a:rPr lang="pt-BR" dirty="0"/>
              <a:t>Identificar os índices existentes nas tabelas;</a:t>
            </a:r>
          </a:p>
          <a:p>
            <a:pPr lvl="1"/>
            <a:r>
              <a:rPr lang="pt-BR" dirty="0"/>
              <a:t>Verificar a sua disponibilidade e sua eficácia;</a:t>
            </a:r>
          </a:p>
          <a:p>
            <a:pPr lvl="1"/>
            <a:r>
              <a:rPr lang="pt-BR" dirty="0"/>
              <a:t>Identificar a ordem de visitação das tabelas indicadas no SQL;</a:t>
            </a:r>
          </a:p>
          <a:p>
            <a:pPr lvl="1"/>
            <a:r>
              <a:rPr lang="pt-BR" dirty="0"/>
              <a:t>Inclusão de visões;</a:t>
            </a:r>
          </a:p>
          <a:p>
            <a:r>
              <a:rPr lang="pt-BR" dirty="0"/>
              <a:t>Tudo isso para montar o plano de execução antes de recuperar os dados e apresentar os resultados;</a:t>
            </a:r>
          </a:p>
        </p:txBody>
      </p:sp>
    </p:spTree>
    <p:extLst>
      <p:ext uri="{BB962C8B-B14F-4D97-AF65-F5344CB8AC3E}">
        <p14:creationId xmlns:p14="http://schemas.microsoft.com/office/powerpoint/2010/main" val="425097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Evidenciando a importância do parse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Duas maneiras podem ser aplicadas</a:t>
            </a:r>
          </a:p>
          <a:p>
            <a:r>
              <a:rPr lang="pt-BR" dirty="0"/>
              <a:t>Consulta ao dicionários de dados do SGBD utilizando suas visões de controle;</a:t>
            </a:r>
          </a:p>
          <a:p>
            <a:pPr lvl="1"/>
            <a:r>
              <a:rPr lang="pt-BR" dirty="0"/>
              <a:t>Oracle -&gt; </a:t>
            </a:r>
            <a:r>
              <a:rPr lang="pt-BR" dirty="0" err="1"/>
              <a:t>v$ssystat</a:t>
            </a:r>
            <a:endParaRPr lang="pt-BR" dirty="0"/>
          </a:p>
          <a:p>
            <a:pPr lvl="1"/>
            <a:r>
              <a:rPr lang="pt-BR" dirty="0" err="1"/>
              <a:t>MySQL</a:t>
            </a:r>
            <a:r>
              <a:rPr lang="pt-BR" dirty="0"/>
              <a:t> -&gt; </a:t>
            </a:r>
            <a:r>
              <a:rPr lang="pt-BR" dirty="0" err="1"/>
              <a:t>information_schema</a:t>
            </a:r>
            <a:r>
              <a:rPr lang="pt-BR" dirty="0"/>
              <a:t>.</a:t>
            </a:r>
            <a:r>
              <a:rPr lang="pt-BR" dirty="0" err="1"/>
              <a:t>global_status</a:t>
            </a:r>
            <a:endParaRPr lang="pt-BR" dirty="0"/>
          </a:p>
          <a:p>
            <a:pPr lvl="1"/>
            <a:r>
              <a:rPr lang="pt-BR" dirty="0"/>
              <a:t>SQL Server -&gt; </a:t>
            </a:r>
            <a:r>
              <a:rPr lang="pt-BR" dirty="0" err="1"/>
              <a:t>parsing</a:t>
            </a:r>
            <a:r>
              <a:rPr lang="pt-BR" dirty="0"/>
              <a:t>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counters</a:t>
            </a:r>
            <a:endParaRPr lang="pt-BR" dirty="0"/>
          </a:p>
          <a:p>
            <a:r>
              <a:rPr lang="pt-BR" dirty="0"/>
              <a:t>Implementação de aplicativos de teste e documentação do tempo de resposta; [veremos esse modo]</a:t>
            </a:r>
          </a:p>
        </p:txBody>
      </p:sp>
    </p:spTree>
    <p:extLst>
      <p:ext uri="{BB962C8B-B14F-4D97-AF65-F5344CB8AC3E}">
        <p14:creationId xmlns:p14="http://schemas.microsoft.com/office/powerpoint/2010/main" val="352795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do teste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Execução de um programa que busca dados num laço de 100.000 vezes a partir da PK;</a:t>
            </a:r>
          </a:p>
          <a:p>
            <a:r>
              <a:rPr lang="pt-BR" dirty="0"/>
              <a:t>Três versões do meu programa:</a:t>
            </a:r>
          </a:p>
          <a:p>
            <a:pPr lvl="1"/>
            <a:r>
              <a:rPr lang="pt-BR" dirty="0" err="1"/>
              <a:t>Hardcoded</a:t>
            </a:r>
            <a:r>
              <a:rPr lang="pt-BR" dirty="0"/>
              <a:t> -&gt; comando direto no </a:t>
            </a:r>
            <a:r>
              <a:rPr lang="pt-BR" dirty="0" err="1"/>
              <a:t>driver</a:t>
            </a:r>
            <a:endParaRPr lang="pt-BR" dirty="0"/>
          </a:p>
          <a:p>
            <a:pPr lvl="1"/>
            <a:r>
              <a:rPr lang="pt-BR" dirty="0" err="1"/>
              <a:t>Firmcoded</a:t>
            </a:r>
            <a:r>
              <a:rPr lang="pt-BR" dirty="0"/>
              <a:t> -&gt;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</a:t>
            </a:r>
            <a:r>
              <a:rPr lang="pt-BR" dirty="0"/>
              <a:t> recompilado a cada laço</a:t>
            </a:r>
          </a:p>
          <a:p>
            <a:pPr lvl="1"/>
            <a:r>
              <a:rPr lang="pt-BR" dirty="0" err="1"/>
              <a:t>Softcoded</a:t>
            </a:r>
            <a:r>
              <a:rPr lang="pt-BR" dirty="0"/>
              <a:t> -&gt;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</a:t>
            </a:r>
            <a:r>
              <a:rPr lang="pt-BR" dirty="0"/>
              <a:t> compilado uma vez</a:t>
            </a:r>
          </a:p>
        </p:txBody>
      </p:sp>
    </p:spTree>
    <p:extLst>
      <p:ext uri="{BB962C8B-B14F-4D97-AF65-F5344CB8AC3E}">
        <p14:creationId xmlns:p14="http://schemas.microsoft.com/office/powerpoint/2010/main" val="29769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Hardcoded</a:t>
            </a:r>
            <a:r>
              <a:rPr lang="pt-BR" dirty="0"/>
              <a:t> X </a:t>
            </a:r>
            <a:r>
              <a:rPr lang="pt-BR" dirty="0" err="1"/>
              <a:t>Firmcoded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024" y="2471161"/>
            <a:ext cx="8748464" cy="286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54B045-975E-456D-9F47-90175E273EC4}"/>
              </a:ext>
            </a:extLst>
          </p:cNvPr>
          <p:cNvSpPr txBox="1"/>
          <p:nvPr/>
        </p:nvSpPr>
        <p:spPr>
          <a:xfrm>
            <a:off x="2952871" y="5714515"/>
            <a:ext cx="592709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Select amount from     transactions where </a:t>
            </a:r>
            <a:r>
              <a:rPr lang="en-US" dirty="0" err="1"/>
              <a:t>txid</a:t>
            </a:r>
            <a:r>
              <a:rPr lang="en-US" dirty="0"/>
              <a:t> = ?;</a:t>
            </a:r>
          </a:p>
          <a:p>
            <a:r>
              <a:rPr lang="en-US" dirty="0">
                <a:ea typeface="+mn-lt"/>
                <a:cs typeface="+mn-lt"/>
              </a:rPr>
              <a:t>Select amount </a:t>
            </a:r>
          </a:p>
          <a:p>
            <a:r>
              <a:rPr lang="en-US" dirty="0">
                <a:ea typeface="+mn-lt"/>
                <a:cs typeface="+mn-lt"/>
              </a:rPr>
              <a:t>from     transactions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where </a:t>
            </a:r>
            <a:r>
              <a:rPr lang="en-US" dirty="0" err="1">
                <a:ea typeface="+mn-lt"/>
                <a:cs typeface="+mn-lt"/>
              </a:rPr>
              <a:t>txid</a:t>
            </a:r>
            <a:r>
              <a:rPr lang="en-US" dirty="0">
                <a:ea typeface="+mn-lt"/>
                <a:cs typeface="+mn-lt"/>
              </a:rPr>
              <a:t> = ?;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amount from transactions where </a:t>
            </a:r>
            <a:r>
              <a:rPr lang="en-US" dirty="0" err="1">
                <a:ea typeface="+mn-lt"/>
                <a:cs typeface="+mn-lt"/>
              </a:rPr>
              <a:t>txid</a:t>
            </a:r>
            <a:r>
              <a:rPr lang="en-US" dirty="0">
                <a:ea typeface="+mn-lt"/>
                <a:cs typeface="+mn-lt"/>
              </a:rPr>
              <a:t> = ?;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9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Firmcoded</a:t>
            </a:r>
            <a:r>
              <a:rPr lang="pt-BR" dirty="0"/>
              <a:t> X </a:t>
            </a:r>
            <a:r>
              <a:rPr lang="pt-BR" dirty="0" err="1"/>
              <a:t>Softcoded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1826" y="2274745"/>
            <a:ext cx="8892480" cy="315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2899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363CAD31864443B60EC7AFB838613A" ma:contentTypeVersion="8" ma:contentTypeDescription="Crie um novo documento." ma:contentTypeScope="" ma:versionID="b28b885aa5f1bd5552a7cceef781c12b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b1114d65bf8f3c6f9b822f2ea2cfea06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EB4833-EDD1-4021-B48C-1CC636FE23F1}"/>
</file>

<file path=customXml/itemProps2.xml><?xml version="1.0" encoding="utf-8"?>
<ds:datastoreItem xmlns:ds="http://schemas.openxmlformats.org/officeDocument/2006/customXml" ds:itemID="{05AC15DC-7AEE-4DE7-8B2F-87D2524F0456}"/>
</file>

<file path=customXml/itemProps3.xml><?xml version="1.0" encoding="utf-8"?>
<ds:datastoreItem xmlns:ds="http://schemas.openxmlformats.org/officeDocument/2006/customXml" ds:itemID="{BD02B615-D443-46B1-A6DE-DE4F1FDD524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Parse e variáveis embutidas</vt:lpstr>
      <vt:lpstr>Contextualização</vt:lpstr>
      <vt:lpstr>Hardcoded e Softcoded</vt:lpstr>
      <vt:lpstr>O que acontece no servidor SQL?</vt:lpstr>
      <vt:lpstr>Cont...</vt:lpstr>
      <vt:lpstr>Evidenciando a importância do parse</vt:lpstr>
      <vt:lpstr>Abordagem do teste</vt:lpstr>
      <vt:lpstr>Hardcoded X Firmcoded</vt:lpstr>
      <vt:lpstr>Firmcoded X Softcoded</vt:lpstr>
      <vt:lpstr>Tempo de processamento</vt:lpstr>
      <vt:lpstr>Principal diferença no resultado</vt:lpstr>
      <vt:lpstr>Distribuição do tempo de processamento</vt:lpstr>
      <vt:lpstr>Referências</vt:lpstr>
    </vt:vector>
  </TitlesOfParts>
  <Company>Fatec SJC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Aluno</dc:creator>
  <cp:lastModifiedBy>Aluno</cp:lastModifiedBy>
  <cp:revision>25</cp:revision>
  <dcterms:created xsi:type="dcterms:W3CDTF">2018-05-19T00:47:27Z</dcterms:created>
  <dcterms:modified xsi:type="dcterms:W3CDTF">2022-06-16T00:27:41Z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29900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