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6CAC4-2DD2-4532-A8CF-B3D6DB265943}" type="datetimeFigureOut">
              <a:rPr lang="es-PE" smtClean="0"/>
              <a:t>07/04/2015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40610-0BBA-4C25-8FF7-C46FF59881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566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7A7-15B8-4F06-B8D8-C0414D8F12EC}" type="datetimeFigureOut">
              <a:rPr lang="es-PE" smtClean="0"/>
              <a:t>07/04/2015</a:t>
            </a:fld>
            <a:endParaRPr lang="es-PE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22DCDE3-06E9-4092-9CA9-AD1F17EE6AD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7A7-15B8-4F06-B8D8-C0414D8F12EC}" type="datetimeFigureOut">
              <a:rPr lang="es-PE" smtClean="0"/>
              <a:t>07/04/2015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CDE3-06E9-4092-9CA9-AD1F17EE6AD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7A7-15B8-4F06-B8D8-C0414D8F12EC}" type="datetimeFigureOut">
              <a:rPr lang="es-PE" smtClean="0"/>
              <a:t>07/04/2015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CDE3-06E9-4092-9CA9-AD1F17EE6AD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7A7-15B8-4F06-B8D8-C0414D8F12EC}" type="datetimeFigureOut">
              <a:rPr lang="es-PE" smtClean="0"/>
              <a:t>07/04/2015</a:t>
            </a:fld>
            <a:endParaRPr lang="es-PE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PE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22DCDE3-06E9-4092-9CA9-AD1F17EE6AD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7A7-15B8-4F06-B8D8-C0414D8F12EC}" type="datetimeFigureOut">
              <a:rPr lang="es-PE" smtClean="0"/>
              <a:t>07/04/2015</a:t>
            </a:fld>
            <a:endParaRPr lang="es-PE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CDE3-06E9-4092-9CA9-AD1F17EE6ADE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7A7-15B8-4F06-B8D8-C0414D8F12EC}" type="datetimeFigureOut">
              <a:rPr lang="es-PE" smtClean="0"/>
              <a:t>07/04/2015</a:t>
            </a:fld>
            <a:endParaRPr lang="es-PE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CDE3-06E9-4092-9CA9-AD1F17EE6AD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7A7-15B8-4F06-B8D8-C0414D8F12EC}" type="datetimeFigureOut">
              <a:rPr lang="es-PE" smtClean="0"/>
              <a:t>07/04/2015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22DCDE3-06E9-4092-9CA9-AD1F17EE6ADE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7A7-15B8-4F06-B8D8-C0414D8F12EC}" type="datetimeFigureOut">
              <a:rPr lang="es-PE" smtClean="0"/>
              <a:t>07/04/2015</a:t>
            </a:fld>
            <a:endParaRPr lang="es-PE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CDE3-06E9-4092-9CA9-AD1F17EE6AD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7A7-15B8-4F06-B8D8-C0414D8F12EC}" type="datetimeFigureOut">
              <a:rPr lang="es-PE" smtClean="0"/>
              <a:t>07/04/2015</a:t>
            </a:fld>
            <a:endParaRPr lang="es-PE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CDE3-06E9-4092-9CA9-AD1F17EE6AD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7A7-15B8-4F06-B8D8-C0414D8F12EC}" type="datetimeFigureOut">
              <a:rPr lang="es-PE" smtClean="0"/>
              <a:t>07/04/2015</a:t>
            </a:fld>
            <a:endParaRPr lang="es-PE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CDE3-06E9-4092-9CA9-AD1F17EE6AD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7A7-15B8-4F06-B8D8-C0414D8F12EC}" type="datetimeFigureOut">
              <a:rPr lang="es-PE" smtClean="0"/>
              <a:t>07/04/2015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CDE3-06E9-4092-9CA9-AD1F17EE6ADE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D3037A7-15B8-4F06-B8D8-C0414D8F12EC}" type="datetimeFigureOut">
              <a:rPr lang="es-PE" smtClean="0"/>
              <a:t>07/04/2015</a:t>
            </a:fld>
            <a:endParaRPr lang="es-PE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22DCDE3-06E9-4092-9CA9-AD1F17EE6ADE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4032448"/>
          </a:xfrm>
        </p:spPr>
        <p:txBody>
          <a:bodyPr>
            <a:noAutofit/>
          </a:bodyPr>
          <a:lstStyle/>
          <a:p>
            <a:r>
              <a:rPr lang="es-PE" sz="5400" dirty="0" smtClean="0"/>
              <a:t/>
            </a:r>
            <a:br>
              <a:rPr lang="es-PE" sz="5400" dirty="0" smtClean="0"/>
            </a:br>
            <a:r>
              <a:rPr lang="es-PE" sz="5400" dirty="0" smtClean="0"/>
              <a:t>LITERATURA   Islámica </a:t>
            </a:r>
            <a:br>
              <a:rPr lang="es-PE" sz="5400" dirty="0" smtClean="0"/>
            </a:br>
            <a:r>
              <a:rPr lang="es-PE" sz="5400" dirty="0" smtClean="0"/>
              <a:t>               </a:t>
            </a:r>
            <a:r>
              <a:rPr lang="es-PE" sz="6000" dirty="0" smtClean="0"/>
              <a:t>PERSA </a:t>
            </a:r>
            <a:br>
              <a:rPr lang="es-PE" sz="6000" dirty="0" smtClean="0"/>
            </a:br>
            <a:r>
              <a:rPr lang="es-PE" sz="6000" dirty="0"/>
              <a:t/>
            </a:r>
            <a:br>
              <a:rPr lang="es-PE" sz="6000" dirty="0"/>
            </a:br>
            <a:r>
              <a:rPr lang="es-PE" sz="6000" dirty="0" smtClean="0"/>
              <a:t/>
            </a:r>
            <a:br>
              <a:rPr lang="es-PE" sz="6000" dirty="0" smtClean="0"/>
            </a:br>
            <a:r>
              <a:rPr lang="es-PE" sz="6000" dirty="0"/>
              <a:t/>
            </a:r>
            <a:br>
              <a:rPr lang="es-PE" sz="6000" dirty="0"/>
            </a:br>
            <a:r>
              <a:rPr lang="es-PE" sz="6000" dirty="0" smtClean="0"/>
              <a:t/>
            </a:r>
            <a:br>
              <a:rPr lang="es-PE" sz="6000" dirty="0" smtClean="0"/>
            </a:br>
            <a:r>
              <a:rPr lang="es-PE" sz="6000" dirty="0"/>
              <a:t/>
            </a:r>
            <a:br>
              <a:rPr lang="es-PE" sz="6000" dirty="0"/>
            </a:br>
            <a:r>
              <a:rPr lang="es-PE" sz="6000" dirty="0" smtClean="0"/>
              <a:t/>
            </a:r>
            <a:br>
              <a:rPr lang="es-PE" sz="6000" dirty="0" smtClean="0"/>
            </a:br>
            <a:r>
              <a:rPr lang="es-PE" sz="6000" dirty="0"/>
              <a:t/>
            </a:r>
            <a:br>
              <a:rPr lang="es-PE" sz="6000" dirty="0"/>
            </a:br>
            <a:endParaRPr lang="es-PE" sz="6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 flipH="1">
            <a:off x="11052720" y="5589240"/>
            <a:ext cx="144016" cy="360040"/>
          </a:xfrm>
        </p:spPr>
        <p:txBody>
          <a:bodyPr>
            <a:normAutofit fontScale="40000" lnSpcReduction="20000"/>
          </a:bodyPr>
          <a:lstStyle/>
          <a:p>
            <a:endParaRPr lang="es-PE" sz="5400" b="1" dirty="0"/>
          </a:p>
        </p:txBody>
      </p:sp>
    </p:spTree>
    <p:extLst>
      <p:ext uri="{BB962C8B-B14F-4D97-AF65-F5344CB8AC3E}">
        <p14:creationId xmlns:p14="http://schemas.microsoft.com/office/powerpoint/2010/main" val="158895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Persia pre-</a:t>
            </a:r>
            <a:r>
              <a:rPr lang="es-PE" dirty="0" err="1" smtClean="0"/>
              <a:t>islamica</a:t>
            </a:r>
            <a:r>
              <a:rPr lang="es-PE" dirty="0" smtClean="0"/>
              <a:t> :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 smtClean="0"/>
              <a:t> </a:t>
            </a:r>
          </a:p>
          <a:p>
            <a:pPr marL="0" indent="0">
              <a:buNone/>
            </a:pPr>
            <a:r>
              <a:rPr lang="es-PE" sz="2000" dirty="0" smtClean="0"/>
              <a:t>* Se </a:t>
            </a:r>
            <a:r>
              <a:rPr lang="es-PE" sz="2000" dirty="0"/>
              <a:t>han conservado muy pocas obras literarias de la antigua Persia. </a:t>
            </a:r>
            <a:endParaRPr lang="es-PE" sz="2000" dirty="0" smtClean="0"/>
          </a:p>
          <a:p>
            <a:pPr marL="0" indent="0">
              <a:buNone/>
            </a:pPr>
            <a:endParaRPr lang="es-PE" sz="2000" dirty="0" smtClean="0"/>
          </a:p>
          <a:p>
            <a:pPr marL="0" indent="0">
              <a:buNone/>
            </a:pPr>
            <a:r>
              <a:rPr lang="es-PE" sz="2000" dirty="0"/>
              <a:t>*</a:t>
            </a:r>
            <a:r>
              <a:rPr lang="es-PE" sz="2000" dirty="0" smtClean="0"/>
              <a:t>La </a:t>
            </a:r>
            <a:r>
              <a:rPr lang="es-PE" sz="2000" dirty="0"/>
              <a:t>mayoría son inscripciones reales de los reyes </a:t>
            </a:r>
            <a:r>
              <a:rPr lang="es-PE" sz="2000" dirty="0" err="1"/>
              <a:t>aqueménidas</a:t>
            </a:r>
            <a:r>
              <a:rPr lang="es-PE" sz="2000" dirty="0"/>
              <a:t>, particularmente Darío I (522-486 a. C.) y su hijo </a:t>
            </a:r>
            <a:r>
              <a:rPr lang="es-PE" sz="2000" dirty="0" err="1"/>
              <a:t>Jerjes</a:t>
            </a:r>
            <a:r>
              <a:rPr lang="es-PE" sz="2000" dirty="0"/>
              <a:t>. </a:t>
            </a:r>
            <a:r>
              <a:rPr lang="es-PE" sz="2000" dirty="0" smtClean="0"/>
              <a:t> </a:t>
            </a:r>
          </a:p>
          <a:p>
            <a:pPr marL="0" indent="0">
              <a:buNone/>
            </a:pPr>
            <a:r>
              <a:rPr lang="es-PE" sz="2000" dirty="0" smtClean="0"/>
              <a:t> </a:t>
            </a:r>
          </a:p>
          <a:p>
            <a:pPr marL="0" indent="0">
              <a:buNone/>
            </a:pPr>
            <a:r>
              <a:rPr lang="es-PE" sz="2000" dirty="0" smtClean="0"/>
              <a:t>*Los </a:t>
            </a:r>
            <a:r>
              <a:rPr lang="es-PE" sz="2000" dirty="0"/>
              <a:t>escritos </a:t>
            </a:r>
            <a:r>
              <a:rPr lang="es-PE" sz="2000" dirty="0" err="1"/>
              <a:t>zoroastrianos</a:t>
            </a:r>
            <a:r>
              <a:rPr lang="es-PE" sz="2000" dirty="0"/>
              <a:t> fueron destruidos </a:t>
            </a:r>
            <a:r>
              <a:rPr lang="es-PE" sz="2000" dirty="0" smtClean="0"/>
              <a:t>durante</a:t>
            </a:r>
          </a:p>
          <a:p>
            <a:pPr marL="0" indent="0">
              <a:buNone/>
            </a:pPr>
            <a:r>
              <a:rPr lang="es-PE" sz="2000" dirty="0" smtClean="0"/>
              <a:t> </a:t>
            </a:r>
            <a:r>
              <a:rPr lang="es-PE" sz="2000" dirty="0"/>
              <a:t>la conquista de Persia (Irán) por el </a:t>
            </a:r>
            <a:r>
              <a:rPr lang="es-PE" sz="2000" dirty="0" smtClean="0"/>
              <a:t>Islam.</a:t>
            </a:r>
          </a:p>
          <a:p>
            <a:pPr marL="0" indent="0">
              <a:buNone/>
            </a:pPr>
            <a:endParaRPr lang="es-PE" sz="2000" dirty="0"/>
          </a:p>
          <a:p>
            <a:pPr marL="0" indent="0">
              <a:buNone/>
            </a:pPr>
            <a:r>
              <a:rPr lang="es-PE" sz="2000" dirty="0" smtClean="0"/>
              <a:t>*No se conservado ningún texto simple dedicado a la </a:t>
            </a:r>
          </a:p>
          <a:p>
            <a:pPr marL="0" indent="0">
              <a:buNone/>
            </a:pPr>
            <a:r>
              <a:rPr lang="es-PE" sz="2000" dirty="0" smtClean="0"/>
              <a:t>Critica literaria de la Persia pre- </a:t>
            </a:r>
            <a:r>
              <a:rPr lang="es-PE" sz="2000" dirty="0" err="1" smtClean="0"/>
              <a:t>islamica</a:t>
            </a:r>
            <a:r>
              <a:rPr lang="es-PE" sz="2000" dirty="0" smtClean="0"/>
              <a:t>  </a:t>
            </a:r>
            <a:endParaRPr lang="es-PE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611" y="3429000"/>
            <a:ext cx="2163621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9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flipH="1">
            <a:off x="10908704" y="980728"/>
            <a:ext cx="692968" cy="72008"/>
          </a:xfrm>
        </p:spPr>
        <p:txBody>
          <a:bodyPr>
            <a:normAutofit fontScale="90000"/>
          </a:bodyPr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620688"/>
            <a:ext cx="8686800" cy="4525963"/>
          </a:xfrm>
        </p:spPr>
        <p:txBody>
          <a:bodyPr>
            <a:normAutofit/>
          </a:bodyPr>
          <a:lstStyle/>
          <a:p>
            <a:endParaRPr lang="es-PE" sz="2000" dirty="0" smtClean="0"/>
          </a:p>
          <a:p>
            <a:endParaRPr lang="es-PE" sz="2000" dirty="0"/>
          </a:p>
          <a:p>
            <a:r>
              <a:rPr lang="es-PE" sz="2000" dirty="0" err="1" smtClean="0"/>
              <a:t>lgunos</a:t>
            </a:r>
            <a:r>
              <a:rPr lang="es-PE" sz="2000" dirty="0" smtClean="0"/>
              <a:t> </a:t>
            </a:r>
            <a:r>
              <a:rPr lang="es-PE" sz="2000" dirty="0"/>
              <a:t>investigadores han señalado </a:t>
            </a:r>
            <a:r>
              <a:rPr lang="es-PE" sz="2000" dirty="0" err="1" smtClean="0"/>
              <a:t>alSho’ubiyye</a:t>
            </a:r>
            <a:r>
              <a:rPr lang="es-PE" sz="2000" dirty="0" smtClean="0"/>
              <a:t> </a:t>
            </a:r>
            <a:r>
              <a:rPr lang="es-PE" sz="2000" dirty="0"/>
              <a:t>como prueba de que los persas </a:t>
            </a:r>
            <a:r>
              <a:rPr lang="es-PE" sz="2000" dirty="0" smtClean="0"/>
              <a:t>pre-islámicos </a:t>
            </a:r>
            <a:r>
              <a:rPr lang="es-PE" sz="2000" dirty="0"/>
              <a:t>poseían libros sobre elocuencia tales como el </a:t>
            </a:r>
            <a:r>
              <a:rPr lang="es-PE" sz="2000" dirty="0" err="1"/>
              <a:t>Karvand</a:t>
            </a:r>
            <a:r>
              <a:rPr lang="es-PE" sz="2000" dirty="0"/>
              <a:t>. </a:t>
            </a:r>
            <a:endParaRPr lang="es-PE" sz="2000" dirty="0" smtClean="0"/>
          </a:p>
          <a:p>
            <a:endParaRPr lang="es-PE" sz="2000" dirty="0"/>
          </a:p>
          <a:p>
            <a:r>
              <a:rPr lang="es-PE" sz="2000" dirty="0" smtClean="0"/>
              <a:t>Sin </a:t>
            </a:r>
            <a:r>
              <a:rPr lang="es-PE" sz="2000" dirty="0"/>
              <a:t>embargo no hay rastros de tales libros</a:t>
            </a:r>
            <a:r>
              <a:rPr lang="es-PE" sz="2000" dirty="0" smtClean="0"/>
              <a:t>.</a:t>
            </a:r>
          </a:p>
          <a:p>
            <a:endParaRPr lang="es-PE" sz="2000" dirty="0"/>
          </a:p>
          <a:p>
            <a:r>
              <a:rPr lang="es-PE" sz="2000" dirty="0" smtClean="0"/>
              <a:t> </a:t>
            </a:r>
            <a:r>
              <a:rPr lang="es-PE" sz="2000" dirty="0"/>
              <a:t>Existen indicios que muchos entre </a:t>
            </a:r>
            <a:r>
              <a:rPr lang="es-PE" sz="2000" dirty="0" smtClean="0"/>
              <a:t>la                                                                elite </a:t>
            </a:r>
            <a:r>
              <a:rPr lang="es-PE" sz="2000" dirty="0"/>
              <a:t>persa </a:t>
            </a:r>
            <a:r>
              <a:rPr lang="es-PE" sz="2000" dirty="0" smtClean="0"/>
              <a:t> estaban </a:t>
            </a:r>
            <a:r>
              <a:rPr lang="es-PE" sz="2000" dirty="0"/>
              <a:t>familiarizados con </a:t>
            </a:r>
            <a:r>
              <a:rPr lang="es-PE" sz="2000" dirty="0" smtClean="0"/>
              <a:t>la                                                                                         </a:t>
            </a:r>
            <a:r>
              <a:rPr lang="es-PE" sz="2000" dirty="0"/>
              <a:t>retórica griega y la crítica literaria</a:t>
            </a:r>
            <a:endParaRPr lang="es-PE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212" y="3068960"/>
            <a:ext cx="3437051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927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45</TotalTime>
  <Words>128</Words>
  <Application>Microsoft Office PowerPoint</Application>
  <PresentationFormat>Presentación en pantalla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Viajes</vt:lpstr>
      <vt:lpstr> LITERATURA   Islámica                 PERSA         </vt:lpstr>
      <vt:lpstr>Persia pre-islamica :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LITERATURA   Islámica                 PERSA</dc:title>
  <dc:creator>Luffi</dc:creator>
  <cp:lastModifiedBy>Luffi</cp:lastModifiedBy>
  <cp:revision>4</cp:revision>
  <dcterms:created xsi:type="dcterms:W3CDTF">2015-04-08T01:58:18Z</dcterms:created>
  <dcterms:modified xsi:type="dcterms:W3CDTF">2015-04-08T02:43:45Z</dcterms:modified>
</cp:coreProperties>
</file>