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34286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40591475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00731316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63538296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150062356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70295390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4945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33388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05088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94C331-BF68-EFFC-4CA3-DA2A5D851C8E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7315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83517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5920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5E5379-C894-A4AE-C485-BE03C406C2A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6565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51167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05430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7F980C-75BB-433F-FAD1-B122B453FDDD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0654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09381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10839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CBEE0B-32DA-53B9-45E5-D1C225C0B36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07747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76622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05302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E65BA1-8753-ACEC-ED54-9A44A09FA25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5541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7762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61433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8E72C5-FD84-B30A-5915-EA8A1A12927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6621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57698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07540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DBE65C-5DD6-9171-494F-45A44B70887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5116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55422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6372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3752F3-6CF0-1672-8986-227449207ED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7464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12297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94552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582529-3104-6BF2-B3F9-9625DBF7EBE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6918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20075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41041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6C1FE2-E9A1-1609-34FD-ACCB0F4B11E0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7237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99395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23789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C55543-C948-77D9-CD64-05CD7C3D003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03484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7386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76332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80D4DC-D780-DE92-98F3-2D7E6BA0AB8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796006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4441696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79903625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98110721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396358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59532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1904117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8121809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49958431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103801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59716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537554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688267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3533518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88062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4707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453058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9718200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40053761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8287452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469928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2775224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695382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04967282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3629919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0751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8997907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8513064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239104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99977631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429368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78629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66127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6144996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6465600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0087935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0439139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36099277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770729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0502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98550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17040512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245099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375027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495503822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8927349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480436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53352120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387027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7958449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49940763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829740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9509039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0083174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049491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7520803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57102125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167675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175096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37342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271687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2493488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576065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06812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Análisis del Dataset Adult (UCI)</a:t>
            </a:r>
            <a:endParaRPr/>
          </a:p>
        </p:txBody>
      </p:sp>
      <p:sp>
        <p:nvSpPr>
          <p:cNvPr id="39882521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Presentación para audiencia no técnica</a:t>
            </a:r>
            <a:endParaRPr/>
          </a:p>
        </p:txBody>
      </p:sp>
      <p:sp>
        <p:nvSpPr>
          <p:cNvPr id="689583819" name=""/>
          <p:cNvSpPr txBox="1"/>
          <p:nvPr/>
        </p:nvSpPr>
        <p:spPr bwMode="auto">
          <a:xfrm flipH="0" flipV="0">
            <a:off x="50747" y="81935"/>
            <a:ext cx="452125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Leonardo J. Amerio - Entrega final CoderHouse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3890020" name="TextBox 2"/>
          <p:cNvSpPr txBox="1"/>
          <p:nvPr/>
        </p:nvSpPr>
        <p:spPr bwMode="auto">
          <a:xfrm flipH="0" flipV="0">
            <a:off x="239785" y="94766"/>
            <a:ext cx="8671268" cy="3017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Este gráfico compara, para cada tipo de ocupación (por ejemplo, “Prof-specialty”, “Sales” o “Machine-op-inspct”), dos barras que indican cuántas personas ganan hasta 50 000 USD y cuántas superan ese umbral.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Al observarlo, vemos que algunas áreas concentran la mayor cantidad de trabajadores en ambos tramos de ingreso: los profesionales altamente especializados (“Prof-specialty”), las tareas administrativas (“Adm-clerical”) y las ventas (“Sales”) dominan el mercado laboral de la muestra. Por otro lado, en el segmento de cargos directivos (“Exec-managerial”) casi la mitad de sus registros corresponde a ingresos superiores a 50 000 USD, mientras que ocupaciones manuales y técnicas (“Craft-repair”, “Machine-op-inspct”) quedan mayoritariamente por debajo de ese nivel. Asimismo, sectores como la pesca y agricultura (“Farming-fishing”) o los servicios domésticos (“Priv-house-serv”) presentan muy pocos casos de altos ingresos, lo que sugiere que en estas áreas raramente se alcanzan salarios elevados.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 conjunto, este análisis resulta clave porque: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206777" indent="-206777"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Guía la formación y la reconversión laboral, al identificar qué ocupaciones ofrecen mejores perspectivas salariales.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206777" indent="-206777"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Ofrece una visión clara del mercado, mostrando que no todos los empleos tienen el mismo potencial de remuneración y que la especialización o el nivel de responsabilidad marcan la diferencia.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marL="206777" indent="-206777"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Facilita la toma de decisiones tanto a nivel personal (elección de carrera) como empresarial (planificación de contrataciones), al revelar las tendencias salariales por sector.</a:t>
            </a:r>
            <a:endParaRPr sz="1200"/>
          </a:p>
        </p:txBody>
      </p:sp>
      <p:pic>
        <p:nvPicPr>
          <p:cNvPr id="1472970416" name="Picture 3" descr="graph_29_0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8109" y="3112646"/>
            <a:ext cx="7315200" cy="35496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67243708" name="Picture 3" descr="graph_37_1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251451" y="1963093"/>
            <a:ext cx="4766777" cy="4305655"/>
          </a:xfrm>
          <a:prstGeom prst="rect">
            <a:avLst/>
          </a:prstGeom>
        </p:spPr>
      </p:pic>
      <p:sp>
        <p:nvSpPr>
          <p:cNvPr id="1055527130" name="TextBox 2"/>
          <p:cNvSpPr txBox="1"/>
          <p:nvPr/>
        </p:nvSpPr>
        <p:spPr bwMode="auto">
          <a:xfrm flipH="0" flipV="0">
            <a:off x="276009" y="510621"/>
            <a:ext cx="8594140" cy="4541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Este gráfico presenta una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matriz de correlación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que indica la intensidad de la relación entre varias características del dataset (edad, nivel educativo, horas trabajadas, ganancias y pérdidas de capital) y nuestro indicador de altos ingresos (&gt; 50 000 USD). Los colores más claros y los valores numéricos mayores señalan asociaciones más fuertes. Por ejemplo, el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nivel de educación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muestra la relación más alta (≈ 0,34) con pertenecer al grupo de altos ingresos, seguido por las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horas trabajadas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(≈ 0,23), la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edad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(≈ 0,23) y las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ganancias de capital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(≈ 0,22). En contraste, el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peso de la muestra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(“fnlwgt”) no muestra prácticamente ninguna influencia.</a:t>
            </a:r>
            <a:endParaRPr sz="2000"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2000">
              <a:latin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 conjunto, este gráfico nos permite:</a:t>
            </a:r>
            <a:endParaRPr sz="2000">
              <a:latin typeface="Calibri"/>
              <a:cs typeface="Calibri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Destacar los factores clave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identifica de un vistazo 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que 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 educación y la dedicación laboral son los atributos 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más 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vinculados a salarios elevados.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Descartar variables poco relevantes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muestra que 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ni las pérdidas de capital ni el peso de la muestra 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aportan información significativa sobre ingresos altos.</a:t>
            </a:r>
            <a:endParaRPr/>
          </a:p>
          <a:p>
            <a:pPr>
              <a:defRPr/>
            </a:pPr>
            <a:endParaRPr sz="2000">
              <a:latin typeface="Calibri"/>
              <a:cs typeface="Calibri"/>
            </a:endParaRPr>
          </a:p>
          <a:p>
            <a:pPr marL="217793" indent="-217793">
              <a:buFont typeface="Arial"/>
              <a:buChar char="–"/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Orientar acciones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 sugiere dónde enfocar esfuerzos 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(por ejemplo, políticas de formación académica o 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incentivos a jornadas laborales) para mejorar las 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oportunidades de ingresos.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519664" name="Title 1"/>
          <p:cNvSpPr>
            <a:spLocks noGrp="1"/>
          </p:cNvSpPr>
          <p:nvPr>
            <p:ph type="title"/>
          </p:nvPr>
        </p:nvSpPr>
        <p:spPr bwMode="auto">
          <a:xfrm>
            <a:off x="252361" y="786733"/>
            <a:ext cx="8229600" cy="1143000"/>
          </a:xfrm>
        </p:spPr>
        <p:txBody>
          <a:bodyPr/>
          <a:lstStyle/>
          <a:p>
            <a:pPr>
              <a:defRPr/>
            </a:pPr>
            <a:r>
              <a:rPr/>
              <a:t>Conclusión</a:t>
            </a:r>
            <a:endParaRPr/>
          </a:p>
        </p:txBody>
      </p:sp>
      <p:sp>
        <p:nvSpPr>
          <p:cNvPr id="668836498" name=""/>
          <p:cNvSpPr txBox="1"/>
          <p:nvPr/>
        </p:nvSpPr>
        <p:spPr bwMode="auto">
          <a:xfrm flipH="0" flipV="0">
            <a:off x="128410" y="2001428"/>
            <a:ext cx="8887178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 nuestra muestra, alrededor del 75 % de las personas gana hasta 50 000 USD al año, mientras que solo un 25 %</a:t>
            </a:r>
            <a:endParaRPr sz="1400" b="0" i="0" u="none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supera ese umbral. Observamos que la formación académica y la dedicación laboral —medidas en años de estudio y horas trabajadas— son los atributos más estrechamente ligados a los ingresos altos. Geográficamente, países como India, Inglaterra, Canadá y Alemania presentan la mayor proporción de altos ingresos, y al comparar dos mercados representativos como Estados Unidos (≈25 %) y México (≈5 %), la brecha salarial se mantiene notable. En cuanto a ocupaciones, los profesionales especializados, el personal administrativo y los directivos concentran la mayoría de las remuneraciones elevadas, mientras que los oficios manuales y técnicos predominan en la franja de ingresos bajos. Estos hallazgos sugieren que, para mejorar el poder adquisitivo, es clave invertir en educación y valorar la carga de trabajo, y que empresas y responsables de políticas públicas deberían enfocar sus programas de capacitación y apoyo profesional en aquellos sectores y regiones donde la oportunidad salarial es más limitada.</a:t>
            </a:r>
            <a:endParaRPr sz="1400" b="0" i="0" u="none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1728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Descripción del Dataset</a:t>
            </a:r>
            <a:endParaRPr/>
          </a:p>
        </p:txBody>
      </p:sp>
      <p:sp>
        <p:nvSpPr>
          <p:cNvPr id="5712128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Dataset Adult de UCI (Census Income)</a:t>
            </a:r>
            <a:endParaRPr/>
          </a:p>
          <a:p>
            <a:pPr lvl="1">
              <a:defRPr/>
            </a:pPr>
            <a:r>
              <a:rPr/>
              <a:t>Fuente: https://archive.ics.uci.edu/dataset/2/adult</a:t>
            </a:r>
            <a:endParaRPr/>
          </a:p>
          <a:p>
            <a:pPr lvl="1">
              <a:defRPr/>
            </a:pPr>
            <a:r>
              <a:rPr/>
              <a:t>Objetivo: Predecir si el ingreso es mayor a 50K USD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687625" name="Title 1"/>
          <p:cNvSpPr>
            <a:spLocks noGrp="1"/>
          </p:cNvSpPr>
          <p:nvPr>
            <p:ph type="title"/>
          </p:nvPr>
        </p:nvSpPr>
        <p:spPr bwMode="auto">
          <a:xfrm>
            <a:off x="457200" y="213186"/>
            <a:ext cx="8229600" cy="1143000"/>
          </a:xfrm>
        </p:spPr>
        <p:txBody>
          <a:bodyPr/>
          <a:lstStyle/>
          <a:p>
            <a:pPr>
              <a:defRPr/>
            </a:pPr>
            <a:r>
              <a:rPr/>
              <a:t>Preguntas de Análisis</a:t>
            </a:r>
            <a:endParaRPr/>
          </a:p>
        </p:txBody>
      </p:sp>
      <p:sp>
        <p:nvSpPr>
          <p:cNvPr id="688934282" name="Content Placeholder 2"/>
          <p:cNvSpPr>
            <a:spLocks noGrp="1"/>
          </p:cNvSpPr>
          <p:nvPr>
            <p:ph idx="1"/>
          </p:nvPr>
        </p:nvSpPr>
        <p:spPr bwMode="auto">
          <a:xfrm>
            <a:off x="549377" y="1514219"/>
            <a:ext cx="82296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 algn="ctr">
              <a:buFont typeface="Arial"/>
              <a:buNone/>
              <a:defRPr/>
            </a:pPr>
            <a:r>
              <a:rPr/>
              <a:t> </a:t>
            </a:r>
            <a:r>
              <a:rPr/>
              <a:t>¿La educación (años de estudio) se relaciona positivamente con la probabilidad de &gt; 50K?</a:t>
            </a:r>
            <a:endParaRPr/>
          </a:p>
          <a:p>
            <a:pPr marL="0" indent="0" algn="l">
              <a:buFont typeface="Arial"/>
              <a:buNone/>
              <a:defRPr/>
            </a:pPr>
            <a:endParaRPr/>
          </a:p>
          <a:p>
            <a:pPr lvl="1" algn="l">
              <a:defRPr/>
            </a:pPr>
            <a:r>
              <a:rPr/>
              <a:t>¿Influyen las horas trabajadas por semana en el nivel de ingreso?</a:t>
            </a:r>
            <a:endParaRPr/>
          </a:p>
          <a:p>
            <a:pPr lvl="1" algn="l">
              <a:defRPr/>
            </a:pPr>
            <a:r>
              <a:rPr/>
              <a:t>¿Existen diferencias significativas según el país de origen?</a:t>
            </a:r>
            <a:endParaRPr/>
          </a:p>
          <a:p>
            <a:pPr lvl="1" algn="l">
              <a:defRPr/>
            </a:pPr>
            <a:r>
              <a:rPr/>
              <a:t>**H1**: Confirmada por el boxplot de `education-num` (mediana mayor en &gt;50K).</a:t>
            </a:r>
            <a:endParaRPr/>
          </a:p>
          <a:p>
            <a:pPr lvl="1" algn="l">
              <a:defRPr/>
            </a:pPr>
            <a:r>
              <a:rPr/>
              <a:t>**H2**: El scatterplot sugiere correlación moderada positiva entre `hours-per-week` y &gt;50K.</a:t>
            </a:r>
            <a:endParaRPr/>
          </a:p>
          <a:p>
            <a:pPr lvl="1" algn="l">
              <a:defRPr/>
            </a:pPr>
            <a:r>
              <a:rPr/>
              <a:t>**H3**: pendiente de evaluar con un barplot por país.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65840756" name="Picture 3" descr="graph_9_1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21239" y="2661243"/>
            <a:ext cx="5017133" cy="3952608"/>
          </a:xfrm>
          <a:prstGeom prst="rect">
            <a:avLst/>
          </a:prstGeom>
        </p:spPr>
      </p:pic>
      <p:sp>
        <p:nvSpPr>
          <p:cNvPr id="371434576" name="TextBox 2"/>
          <p:cNvSpPr txBox="1"/>
          <p:nvPr/>
        </p:nvSpPr>
        <p:spPr bwMode="auto">
          <a:xfrm flipH="0" flipV="0">
            <a:off x="293328" y="275057"/>
            <a:ext cx="7909260" cy="594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Este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diagrama de barras muestra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 conteo simple de cuántas personas en el conjunto de datos ganan hasta 50 000 USD al año y cuántas ganan más de esa cifra.</a:t>
            </a:r>
            <a:endParaRPr sz="1200" b="0" i="0" u="none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permite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visualizar de un golpe la </a:t>
            </a:r>
            <a:r>
              <a:rPr sz="1200" b="0" i="1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prevalencia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cada clase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y n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os alerta sobre la desproporción entre quienes ganan por debajo y por encima de 50 K</a:t>
            </a:r>
            <a:endParaRPr>
              <a:latin typeface="Calibri"/>
              <a:cs typeface="Calibri"/>
            </a:endParaRPr>
          </a:p>
          <a:p>
            <a:pPr>
              <a:defRPr/>
            </a:pPr>
            <a:endParaRPr>
              <a:latin typeface="Calibri"/>
              <a:cs typeface="Calibri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Qué nos cuenta?</a:t>
            </a:r>
            <a:br>
              <a:rPr sz="1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La mayoría de las observaciones (más de 24 000) corresponden a quienes ganan hasta 50 000 USD, mientras que algo menos de 8 000 superan ese umbral.</a:t>
            </a:r>
            <a:endParaRPr>
              <a:latin typeface="Calibri"/>
              <a:cs typeface="Calibri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¿Por qué es importante?</a:t>
            </a:r>
            <a:endParaRPr>
              <a:latin typeface="Calibri"/>
              <a:cs typeface="Calibri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Contexto del dataset: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Nos ayuda a entender de entrada cómo se distribuyen los ingresos en la población estudiada.</a:t>
            </a:r>
            <a:endParaRPr>
              <a:latin typeface="Calibri"/>
              <a:cs typeface="Calibri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Base para el análisis: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Al saber que la mayoría tiene ingresos bajos, podemos interpretar mejor los resultados de los demás gráficos (por ejemplo, cuáles factores se asocian a pertenecer al grupo minoritario de mayores ingresos).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1365825" name="Picture 3" descr="graph_9_2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7464" y="3200893"/>
            <a:ext cx="4374535" cy="3538341"/>
          </a:xfrm>
          <a:prstGeom prst="rect">
            <a:avLst/>
          </a:prstGeom>
        </p:spPr>
      </p:pic>
      <p:sp>
        <p:nvSpPr>
          <p:cNvPr id="1086672196" name="TextBox 2"/>
          <p:cNvSpPr txBox="1"/>
          <p:nvPr/>
        </p:nvSpPr>
        <p:spPr bwMode="auto">
          <a:xfrm flipH="0" flipV="0">
            <a:off x="246854" y="182880"/>
            <a:ext cx="4600068" cy="5395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Aqui podemos aprecias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 recuadro para cada grupo (“≤ 50K” y “&gt; 50K”) que resume cuántos años de estudio tienen las personas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 cada categoría.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 parte central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agrupa la mayoría de los datos y las líneas indican los valores más extremos.</a:t>
            </a: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Esto nos cuenta que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uienes perciben más de 50 000 USD al año suelen haber completado más años de educación.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Mientras que en el grupo “≤ 50K” la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mayoría registra entre 8 y 10 años de estudios, en el grupo “&gt; 50K” la mayoría está entre 10 y 14 años.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¿Por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esto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es importante?</a:t>
            </a: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Nos ayuda a entender la relación entre nivel educativo e ingreso: a mayor formación, mayor probabilidad de pertenecer al grupo de altos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ingresos. Esto aporta contexto para sugerir, por ejemplo, la relevancia de la formación académica en políticas de mejora salarial.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957879567" name="TextBox 2"/>
          <p:cNvSpPr txBox="1"/>
          <p:nvPr/>
        </p:nvSpPr>
        <p:spPr bwMode="auto">
          <a:xfrm flipH="0" flipV="0">
            <a:off x="4917177" y="182879"/>
            <a:ext cx="4024469" cy="521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Mientras que en este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esquema similar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compara cuántas horas a la semana trabajan, en promedio, las personas de cada nivel de ingreso.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Podemos ver que 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 grupo “&gt; 50K” tiende a dedicar más horas al trabajo: muchas personas superan las 40–45 horas semanales, mientras que en “≤ 50K”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la gran mayoría está entre 30 y 45 horas.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¿Por qué es importante?</a:t>
            </a: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Refleja que, en esta población, quienes trabajan más horas suelen ganar más. Es un dato clave para comprender la dinámica laboral y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 ingresos: no solo el nivel educativo, sino también la dedicación horaria influye en el poder adquisitivo.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pic>
        <p:nvPicPr>
          <p:cNvPr id="163455866" name="Picture 3" descr="graph_9_3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628352" y="3175309"/>
            <a:ext cx="4221117" cy="35895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328804" name="TextBox 2"/>
          <p:cNvSpPr txBox="1"/>
          <p:nvPr/>
        </p:nvSpPr>
        <p:spPr bwMode="auto">
          <a:xfrm flipH="0" flipV="0">
            <a:off x="1756960" y="182880"/>
            <a:ext cx="5630077" cy="51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sz="28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Distribución de variables clave</a:t>
            </a:r>
            <a:endParaRPr sz="7200" b="1">
              <a:latin typeface="Calibri"/>
              <a:cs typeface="Calibri"/>
            </a:endParaRPr>
          </a:p>
        </p:txBody>
      </p:sp>
      <p:pic>
        <p:nvPicPr>
          <p:cNvPr id="636776666" name="Picture 3" descr="graph_13_0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7200" y="1024193"/>
            <a:ext cx="8229599" cy="55749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575405" name=""/>
          <p:cNvSpPr txBox="1"/>
          <p:nvPr/>
        </p:nvSpPr>
        <p:spPr bwMode="auto">
          <a:xfrm flipH="0" flipV="0">
            <a:off x="246854" y="174112"/>
            <a:ext cx="8651850" cy="6035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¿Qué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muestra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en la slide anterior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?</a:t>
            </a:r>
            <a:b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Seis mini-gráficos que indican, para cada atributo del dataset, cuántas observaciones caen en cada rango de valores. Los atributos son:</a:t>
            </a:r>
            <a:endParaRPr sz="2000">
              <a:latin typeface="Calibri"/>
              <a:cs typeface="Calibri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Edad</a:t>
            </a:r>
            <a:endParaRPr sz="2000">
              <a:latin typeface="Calibri"/>
              <a:cs typeface="Calibri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Peso final de la muestra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(“fnlwgt”, que mide la representatividad de cada registro)</a:t>
            </a:r>
            <a:endParaRPr sz="2000">
              <a:latin typeface="Calibri"/>
              <a:cs typeface="Calibri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Años de educación</a:t>
            </a:r>
            <a:endParaRPr sz="2000">
              <a:latin typeface="Calibri"/>
              <a:cs typeface="Calibri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Ganancias de capital</a:t>
            </a:r>
            <a:endParaRPr sz="2000">
              <a:latin typeface="Calibri"/>
              <a:cs typeface="Calibri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Pérdidas de capital</a:t>
            </a:r>
            <a:endParaRPr sz="2000">
              <a:latin typeface="Calibri"/>
              <a:cs typeface="Calibri"/>
            </a:endParaRPr>
          </a:p>
          <a:p>
            <a:pPr marL="239821" indent="-239821">
              <a:buFont typeface="Arial"/>
              <a:buChar char="–"/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Horas trabajadas por semana</a:t>
            </a:r>
            <a:endParaRPr sz="2000">
              <a:latin typeface="Calibri"/>
              <a:cs typeface="Calibri"/>
            </a:endParaRPr>
          </a:p>
          <a:p>
            <a:pPr>
              <a:defRPr/>
            </a:pPr>
            <a:endParaRPr sz="2000">
              <a:latin typeface="Calibri"/>
              <a:cs typeface="Calibri"/>
            </a:endParaRPr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¿Qué nos cuenta?</a:t>
            </a:r>
            <a:endParaRPr sz="1400" b="1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Que tanto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Edad y horas de trabajo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tienden a agruparse en valores medios (la mayoría tiene entre 25–45 años y trabaja cerca de 40 horas semanales)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mientras que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Educación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presenta picos en niveles concretos (por ejemplo, 9, 10, 13 y 14 años), reflejando títulos o niveles educativos 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avanzados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Ademas,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Ganancias y pérdidas de capital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están dominadas por ceros (la mayoría no reporta movimientos de capital importantes), con muy pocos casos de valores altos.</a:t>
            </a:r>
            <a:endParaRPr sz="2000">
              <a:latin typeface="Calibri"/>
              <a:cs typeface="Calibri"/>
            </a:endParaRPr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Peso final (fnlwgt)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está muy sesgado hacia valores bajos, lo que muestra que algunos registros “pesan” más en el análisis que otros.</a:t>
            </a:r>
            <a:endParaRPr sz="2000"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2000">
              <a:latin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Esto nos permite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onocer cómo se distribuyen estas variables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y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nos da un panorama claro de la población que estamos estudiando:</a:t>
            </a:r>
            <a:endParaRPr sz="2000">
              <a:latin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Identificamos los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valores más comunes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(edad, dedicación horaria, nivel educativo) y podemos centrar nuestro análisis en ellos.</a:t>
            </a:r>
            <a:endParaRPr sz="2000">
              <a:latin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Detectamos los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casos atípicos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(quienes tienen ganancias de capital muy altas o jornadas laborales inusuales), que podrían requerir un tratamiento especial.</a:t>
            </a:r>
            <a:endParaRPr sz="2000">
              <a:latin typeface="Calibri"/>
              <a:cs typeface="Calibri"/>
            </a:endParaRPr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Entender estos patrones básicos es </a:t>
            </a:r>
            <a:r>
              <a:rPr sz="14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fundamental</a:t>
            </a:r>
            <a:r>
              <a:rPr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interpretar correctamente cualquier hallazgo posterior y comunicarlo de forma clara a una audiencia no técnica.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332758" name="TextBox 2"/>
          <p:cNvSpPr txBox="1"/>
          <p:nvPr/>
        </p:nvSpPr>
        <p:spPr bwMode="auto">
          <a:xfrm flipH="0" flipV="0">
            <a:off x="410725" y="182879"/>
            <a:ext cx="4335597" cy="3200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 el primer grafico vemos un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resumen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 distribución de la edad en quienes ganan hasta 50 K USD y en quienes ganan más de 50 K. La línea verde dentro de cada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“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caja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”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indica la edad mediana, la caja agrupa el 50 % central de las observaciones y las “líneas” (bigotes) muestran la variabilidad del resto de los datos.</a:t>
            </a:r>
            <a:endParaRPr>
              <a:latin typeface="Calibri"/>
              <a:cs typeface="Calibri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 el grupo de mayores ingresos, la edad mediana está alrededor de los 44 años, frente a unos 34 años en el grupo de menores ingresos.</a:t>
            </a:r>
            <a:endParaRPr>
              <a:latin typeface="Calibri"/>
              <a:cs typeface="Calibri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Quienes ganan más tienden a concentrarse entre los 35 y 50 años, mientras que el grupo de menores ingresos incluye más jóvenes (20–30 años).</a:t>
            </a:r>
            <a:endParaRPr>
              <a:latin typeface="Calibri"/>
              <a:cs typeface="Calibri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Permite ver que </a:t>
            </a:r>
            <a:r>
              <a:rPr sz="1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 experiencia o la etapa de la vida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(representada por la edad) se asocia al nivel de ingreso: a mayores años trabajados, hay más probabilidad de alcanzar salarios superiores. Esto aporta un contexto valioso al analizar otras variables (p. ej., educación y horas trabajadas) en función de la edad de la muestra.</a:t>
            </a:r>
            <a:endParaRPr>
              <a:latin typeface="Calibri"/>
              <a:cs typeface="Calibri"/>
            </a:endParaRPr>
          </a:p>
        </p:txBody>
      </p:sp>
      <p:pic>
        <p:nvPicPr>
          <p:cNvPr id="2035980611" name="Picture 3" descr="graph_17_1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8190" y="3359122"/>
            <a:ext cx="4343809" cy="3344282"/>
          </a:xfrm>
          <a:prstGeom prst="rect">
            <a:avLst/>
          </a:prstGeom>
        </p:spPr>
      </p:pic>
      <p:pic>
        <p:nvPicPr>
          <p:cNvPr id="855631835" name="Picture 3" descr="graph_19_0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744883" y="3359122"/>
            <a:ext cx="4105196" cy="3317698"/>
          </a:xfrm>
          <a:prstGeom prst="rect">
            <a:avLst/>
          </a:prstGeom>
        </p:spPr>
      </p:pic>
      <p:sp>
        <p:nvSpPr>
          <p:cNvPr id="286326658" name=""/>
          <p:cNvSpPr txBox="1"/>
          <p:nvPr/>
        </p:nvSpPr>
        <p:spPr bwMode="auto">
          <a:xfrm flipH="0" flipV="0">
            <a:off x="4978629" y="182879"/>
            <a:ext cx="3972466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 este segundo grafico vemos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recuadros que comparan los años de estudio entre quienes ganan ≤ 50 K USD y quienes ganan &gt; 50 K USD. </a:t>
            </a:r>
            <a:endParaRPr sz="12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 posición y altura de cada caja describen el rango de años académicos predominante en cada grupo.</a:t>
            </a:r>
            <a:endParaRPr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 grupo de altos ingresos tiene una mediana de educación cercana a 12–13 años (equivalente a estudios secundarios completos más algún nivel terciario).</a:t>
            </a:r>
            <a:endParaRPr>
              <a:latin typeface="Calibri"/>
              <a:cs typeface="Calibri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El grupo de menores ingresos se ubica alrededor de 9–10 años de educación.</a:t>
            </a:r>
            <a:br>
              <a:rPr sz="1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Refuerza la idea de que </a:t>
            </a:r>
            <a:r>
              <a:rPr sz="1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un mayor nivel educativo</a:t>
            </a:r>
            <a:r>
              <a:rPr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está ligado a mejores ingresos. Comprender esta relación ayuda a argumentar la relevancia de la formación académica como factor clave para mejorar el poder adquisitivo en la población estudiada.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389138" name="TextBox 2"/>
          <p:cNvSpPr txBox="1"/>
          <p:nvPr/>
        </p:nvSpPr>
        <p:spPr bwMode="auto">
          <a:xfrm flipH="0" flipV="0">
            <a:off x="82983" y="1444112"/>
            <a:ext cx="4664868" cy="3718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Este gráfico presenta un barómetro comparativo que muestra, para los diez países más frecuentes en nuestra base de datos, el porcentaje de personas con ingresos anuales superiores a 50 000 USD. India encabeza la lista con cerca del 40 % de sus registros en la categoría de altos ingresos, seguida de Inglaterra (~33 %), Canadá (~32 %) y Alemania (~32 %). Aunque Estados Unidos aparece con un 24–25 %, esa cifra refleja sobre todo la gran cantidad de registros procedentes de EE UU, que introduce una mayor diversidad de ocupaciones, niveles educativos y edades, y tiende a “suavizar” el porcentaje final. En cambio, países con menor representación—como México o El Salvador—muestran proporciones inferiores al 10 %, en parte por el reducido número de casos que superan este umbral. En conjunto, este gráfico nos ayuda a entender cómo varía la presencia de altos ingresos según el país de origen y a valorar el papel de los factores geográficos y migratorios en el poder adquisitivo.</a:t>
            </a:r>
            <a:endParaRPr sz="1400" b="0" i="0" u="none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16137180" name="Picture 3" descr="graph_27_0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01806" y="803672"/>
            <a:ext cx="4234196" cy="5146531"/>
          </a:xfrm>
          <a:prstGeom prst="rect">
            <a:avLst/>
          </a:prstGeom>
        </p:spPr>
      </p:pic>
      <p:sp>
        <p:nvSpPr>
          <p:cNvPr id="1030171760" name=""/>
          <p:cNvSpPr txBox="1"/>
          <p:nvPr/>
        </p:nvSpPr>
        <p:spPr bwMode="auto">
          <a:xfrm flipH="0" flipV="0">
            <a:off x="175161" y="803672"/>
            <a:ext cx="390970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/>
              <a:t>Proporcion por pais</a:t>
            </a:r>
            <a:endParaRPr sz="72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3</cp:revision>
  <dcterms:created xsi:type="dcterms:W3CDTF">2013-01-27T09:14:16Z</dcterms:created>
  <dcterms:modified xsi:type="dcterms:W3CDTF">2025-05-25T16:23:30Z</dcterms:modified>
  <cp:category/>
</cp:coreProperties>
</file>