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F18E5-549E-F14E-B57B-A57AFC9B14E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8C31F-A18A-7745-BBDE-E0FE226F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Pron</a:t>
            </a:r>
            <a:r>
              <a:rPr lang="en-US" dirty="0"/>
              <a:t>, digits and </a:t>
            </a:r>
            <a:r>
              <a:rPr lang="en-US" dirty="0" err="1"/>
              <a:t>punctations</a:t>
            </a:r>
            <a:r>
              <a:rPr lang="en-US" dirty="0"/>
              <a:t>;  Check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8C31F-A18A-7745-BBDE-E0FE226FC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Holiday ; 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8C31F-A18A-7745-BBDE-E0FE226FC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cyclecolorado.org/even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8681-E8B6-514E-AF44-AD5BAA7B6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Denver Bike Map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Text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C6C67-443B-8849-97B3-8CFA56ED3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Project for Regis University MSDS 696 - Meng Luo</a:t>
            </a:r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465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2450-4D93-A545-9B5D-B3636DEA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 - Active 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3BB17-7FE9-E141-80E7-8E13B74E0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1620542"/>
            <a:ext cx="7397694" cy="44294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B727D-CF83-0747-A5B9-10DD057EA635}"/>
              </a:ext>
            </a:extLst>
          </p:cNvPr>
          <p:cNvSpPr txBox="1"/>
          <p:nvPr/>
        </p:nvSpPr>
        <p:spPr>
          <a:xfrm>
            <a:off x="2694001" y="6216376"/>
            <a:ext cx="74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milite.github.io</a:t>
            </a:r>
            <a:r>
              <a:rPr lang="en-US" dirty="0"/>
              <a:t>/MSDS/</a:t>
            </a:r>
          </a:p>
        </p:txBody>
      </p:sp>
    </p:spTree>
    <p:extLst>
      <p:ext uri="{BB962C8B-B14F-4D97-AF65-F5344CB8AC3E}">
        <p14:creationId xmlns:p14="http://schemas.microsoft.com/office/powerpoint/2010/main" val="394863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071E-257D-FF44-B9CC-C5AAA1B5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 – Text: </a:t>
            </a:r>
            <a:r>
              <a:rPr lang="en-US" sz="2800" dirty="0"/>
              <a:t>Sentiment Intensity Analysis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645203-B520-8D4D-A88E-D3C1FD699A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9240250"/>
              </p:ext>
            </p:extLst>
          </p:nvPr>
        </p:nvGraphicFramePr>
        <p:xfrm>
          <a:off x="2463957" y="3208603"/>
          <a:ext cx="3722833" cy="2622415"/>
        </p:xfrm>
        <a:graphic>
          <a:graphicData uri="http://schemas.openxmlformats.org/drawingml/2006/table">
            <a:tbl>
              <a:tblPr/>
              <a:tblGrid>
                <a:gridCol w="1788662">
                  <a:extLst>
                    <a:ext uri="{9D8B030D-6E8A-4147-A177-3AD203B41FA5}">
                      <a16:colId xmlns:a16="http://schemas.microsoft.com/office/drawing/2014/main" val="1259092771"/>
                    </a:ext>
                  </a:extLst>
                </a:gridCol>
                <a:gridCol w="702409">
                  <a:extLst>
                    <a:ext uri="{9D8B030D-6E8A-4147-A177-3AD203B41FA5}">
                      <a16:colId xmlns:a16="http://schemas.microsoft.com/office/drawing/2014/main" val="1153821955"/>
                    </a:ext>
                  </a:extLst>
                </a:gridCol>
                <a:gridCol w="335935">
                  <a:extLst>
                    <a:ext uri="{9D8B030D-6E8A-4147-A177-3AD203B41FA5}">
                      <a16:colId xmlns:a16="http://schemas.microsoft.com/office/drawing/2014/main" val="1161136924"/>
                    </a:ext>
                  </a:extLst>
                </a:gridCol>
                <a:gridCol w="447913">
                  <a:extLst>
                    <a:ext uri="{9D8B030D-6E8A-4147-A177-3AD203B41FA5}">
                      <a16:colId xmlns:a16="http://schemas.microsoft.com/office/drawing/2014/main" val="414347926"/>
                    </a:ext>
                  </a:extLst>
                </a:gridCol>
                <a:gridCol w="447914">
                  <a:extLst>
                    <a:ext uri="{9D8B030D-6E8A-4147-A177-3AD203B41FA5}">
                      <a16:colId xmlns:a16="http://schemas.microsoft.com/office/drawing/2014/main" val="644868399"/>
                    </a:ext>
                  </a:extLst>
                </a:gridCol>
              </a:tblGrid>
              <a:tr h="2545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</a:rPr>
                        <a:t>tweet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</a:rPr>
                        <a:t>compound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</a:rPr>
                        <a:t>neg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err="1">
                          <a:solidFill>
                            <a:schemeClr val="bg1"/>
                          </a:solidFill>
                          <a:effectLst/>
                        </a:rPr>
                        <a:t>neu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err="1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72978"/>
                  </a:ext>
                </a:extLst>
              </a:tr>
              <a:tr h="486742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sometimes goals need benefit time happen come ...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0.4588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0.769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0.231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18345"/>
                  </a:ext>
                </a:extLst>
              </a:tr>
              <a:tr h="379357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friends great friendships priceless thank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effectLst/>
                        </a:rPr>
                        <a:t>mona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0.9584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0.136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0.864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85920"/>
                  </a:ext>
                </a:extLst>
              </a:tr>
              <a:tr h="379357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framed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effectLst/>
                        </a:rPr>
                        <a:t>marquette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 alloy mountain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effectLst/>
                        </a:rPr>
                        <a:t>sram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effectLst/>
                        </a:rPr>
                        <a:t>suntour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 r...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0.0000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1.000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439643"/>
                  </a:ext>
                </a:extLst>
              </a:tr>
              <a:tr h="407115">
                <a:tc>
                  <a:txBody>
                    <a:bodyPr/>
                    <a:lstStyle/>
                    <a:p>
                      <a:pPr algn="l"/>
                      <a:r>
                        <a:rPr lang="nb-NO" sz="800" dirty="0" err="1">
                          <a:solidFill>
                            <a:schemeClr val="bg1"/>
                          </a:solidFill>
                          <a:effectLst/>
                        </a:rPr>
                        <a:t>fuji</a:t>
                      </a:r>
                      <a:r>
                        <a:rPr lang="nb-NO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b-NO" sz="800" dirty="0" err="1">
                          <a:solidFill>
                            <a:schemeClr val="bg1"/>
                          </a:solidFill>
                          <a:effectLst/>
                        </a:rPr>
                        <a:t>nevada</a:t>
                      </a:r>
                      <a:r>
                        <a:rPr lang="nb-NO" sz="800" dirty="0">
                          <a:solidFill>
                            <a:schemeClr val="bg1"/>
                          </a:solidFill>
                          <a:effectLst/>
                        </a:rPr>
                        <a:t> er </a:t>
                      </a:r>
                      <a:r>
                        <a:rPr lang="nb-NO" sz="800" dirty="0" err="1">
                          <a:solidFill>
                            <a:schemeClr val="bg1"/>
                          </a:solidFill>
                          <a:effectLst/>
                        </a:rPr>
                        <a:t>mountain</a:t>
                      </a:r>
                      <a:r>
                        <a:rPr lang="nb-NO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b-NO" sz="800" dirty="0" err="1">
                          <a:solidFill>
                            <a:schemeClr val="bg1"/>
                          </a:solidFill>
                          <a:effectLst/>
                        </a:rPr>
                        <a:t>onsale</a:t>
                      </a:r>
                      <a:r>
                        <a:rPr lang="nb-NO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b-NO" sz="800" dirty="0" err="1">
                          <a:solidFill>
                            <a:schemeClr val="bg1"/>
                          </a:solidFill>
                          <a:effectLst/>
                        </a:rPr>
                        <a:t>fujibike</a:t>
                      </a:r>
                      <a:r>
                        <a:rPr lang="nb-NO" sz="800" dirty="0">
                          <a:solidFill>
                            <a:schemeClr val="bg1"/>
                          </a:solidFill>
                          <a:effectLst/>
                        </a:rPr>
                        <a:t> er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0.0000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1.000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8702"/>
                  </a:ext>
                </a:extLst>
              </a:tr>
              <a:tr h="715256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rock climbing amp riding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effectLst/>
                        </a:rPr>
                        <a:t>sunday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 appreciate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effectLst/>
                        </a:rPr>
                        <a:t>gol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2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0.4019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2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2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0.722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2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0.278</a:t>
                      </a:r>
                    </a:p>
                  </a:txBody>
                  <a:tcPr marL="39189" marR="39189" marT="19595" marB="19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938244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1C3ACB-474F-D34C-8D1A-278E136488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5365" y="3208602"/>
            <a:ext cx="3895725" cy="26224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FAAF15-6765-0648-9841-18058F055BCC}"/>
              </a:ext>
            </a:extLst>
          </p:cNvPr>
          <p:cNvSpPr txBox="1"/>
          <p:nvPr/>
        </p:nvSpPr>
        <p:spPr>
          <a:xfrm>
            <a:off x="2463957" y="2548647"/>
            <a:ext cx="372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8B723-6960-1340-9DE6-D2DDE408E83C}"/>
              </a:ext>
            </a:extLst>
          </p:cNvPr>
          <p:cNvSpPr txBox="1"/>
          <p:nvPr/>
        </p:nvSpPr>
        <p:spPr>
          <a:xfrm>
            <a:off x="6585365" y="2548647"/>
            <a:ext cx="372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neutural</a:t>
            </a:r>
            <a:r>
              <a:rPr lang="en-US" dirty="0"/>
              <a:t> polarity counts</a:t>
            </a:r>
          </a:p>
        </p:txBody>
      </p:sp>
    </p:spTree>
    <p:extLst>
      <p:ext uri="{BB962C8B-B14F-4D97-AF65-F5344CB8AC3E}">
        <p14:creationId xmlns:p14="http://schemas.microsoft.com/office/powerpoint/2010/main" val="358697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AE6D-AA2E-8E46-9CEE-4D08F813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– 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AFF8-6ED7-0B48-854F-32F8F6A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data sets from DRCOG, Bike Denver and Bicycle CO</a:t>
            </a:r>
          </a:p>
          <a:p>
            <a:r>
              <a:rPr lang="en-US" dirty="0"/>
              <a:t>Clean and transfer data</a:t>
            </a:r>
          </a:p>
          <a:p>
            <a:r>
              <a:rPr lang="en-US" dirty="0"/>
              <a:t>Apply </a:t>
            </a:r>
            <a:r>
              <a:rPr lang="en-US" dirty="0" err="1"/>
              <a:t>GeoJSON</a:t>
            </a:r>
            <a:r>
              <a:rPr lang="en-US" dirty="0"/>
              <a:t> data to folium as maps and layers.</a:t>
            </a:r>
          </a:p>
          <a:p>
            <a:r>
              <a:rPr lang="en-US" dirty="0"/>
              <a:t>Test the best parameters (zoom, data size, etc.)</a:t>
            </a:r>
          </a:p>
          <a:p>
            <a:r>
              <a:rPr lang="en-US" dirty="0"/>
              <a:t>* Could not gain access to data from </a:t>
            </a:r>
            <a:r>
              <a:rPr lang="en-US" dirty="0" err="1"/>
              <a:t>Strava</a:t>
            </a:r>
            <a:r>
              <a:rPr lang="en-US" dirty="0"/>
              <a:t>, CDOT, Reddit and The Know</a:t>
            </a:r>
          </a:p>
          <a:p>
            <a:r>
              <a:rPr lang="en-US" dirty="0"/>
              <a:t>*Had to limit data size to better present online.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2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AE6D-AA2E-8E46-9CEE-4D08F813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– Text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AFF8-6ED7-0B48-854F-32F8F6A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and connect to twitter</a:t>
            </a:r>
          </a:p>
          <a:p>
            <a:r>
              <a:rPr lang="en-US" dirty="0"/>
              <a:t>Collect tweets with key words</a:t>
            </a:r>
          </a:p>
          <a:p>
            <a:r>
              <a:rPr lang="en-US" dirty="0"/>
              <a:t>Remove links, user handles, weird characters, etc.</a:t>
            </a:r>
          </a:p>
          <a:p>
            <a:r>
              <a:rPr lang="en-US" dirty="0"/>
              <a:t>Get lower case lemmas</a:t>
            </a:r>
          </a:p>
          <a:p>
            <a:r>
              <a:rPr lang="en-US" dirty="0"/>
              <a:t>*Twitter developers have limited access: </a:t>
            </a:r>
            <a:r>
              <a:rPr lang="en-US" dirty="0" err="1"/>
              <a:t>tweepy.API</a:t>
            </a:r>
            <a:r>
              <a:rPr lang="en-US" dirty="0"/>
              <a:t>(</a:t>
            </a:r>
            <a:r>
              <a:rPr lang="en-US" dirty="0" err="1"/>
              <a:t>auth,</a:t>
            </a:r>
            <a:r>
              <a:rPr lang="en-US" b="1" dirty="0" err="1"/>
              <a:t>wait_on_rate_limit</a:t>
            </a:r>
            <a:r>
              <a:rPr lang="en-US" b="1" dirty="0"/>
              <a:t>=True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1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AE6D-AA2E-8E46-9CEE-4D08F813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– Text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AFF8-6ED7-0B48-854F-32F8F6A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wordclouds</a:t>
            </a:r>
            <a:endParaRPr lang="en-US" dirty="0"/>
          </a:p>
          <a:p>
            <a:r>
              <a:rPr lang="en-US" dirty="0"/>
              <a:t>Sentiment Intensity Analysis</a:t>
            </a:r>
          </a:p>
          <a:p>
            <a:r>
              <a:rPr lang="en-US" dirty="0"/>
              <a:t>Filter, count and plot</a:t>
            </a:r>
          </a:p>
          <a:p>
            <a:r>
              <a:rPr lang="en-US" dirty="0"/>
              <a:t>Tokenize</a:t>
            </a:r>
          </a:p>
          <a:p>
            <a:r>
              <a:rPr lang="en-US" dirty="0"/>
              <a:t>* I should have monitored how the general mood showing in tweets have changed.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15EBA-9357-B440-8FF9-B2E9FC809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3" t="7978" r="1620" b="10591"/>
          <a:stretch/>
        </p:blipFill>
        <p:spPr>
          <a:xfrm>
            <a:off x="6866505" y="2552117"/>
            <a:ext cx="3703634" cy="17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6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AE6D-AA2E-8E46-9CEE-4D08F813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Process – Data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AFF8-6ED7-0B48-854F-32F8F6A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all main steps to functions</a:t>
            </a:r>
          </a:p>
          <a:p>
            <a:r>
              <a:rPr lang="en-US" dirty="0"/>
              <a:t>Comparing data collected from other bike-friendly cities: Wausau (WI), Santa Monica (CA) and Washington(D.C.)</a:t>
            </a:r>
          </a:p>
          <a:p>
            <a:r>
              <a:rPr lang="en-US" dirty="0"/>
              <a:t>* Failed to submit although the code is completed: </a:t>
            </a:r>
          </a:p>
          <a:p>
            <a:pPr lvl="1"/>
            <a:r>
              <a:rPr lang="en-US" dirty="0"/>
              <a:t>Twitter developer accounts locked out;</a:t>
            </a:r>
          </a:p>
          <a:p>
            <a:pPr lvl="1"/>
            <a:r>
              <a:rPr lang="en-US" dirty="0"/>
              <a:t>No backup data and text</a:t>
            </a:r>
          </a:p>
        </p:txBody>
      </p:sp>
    </p:spTree>
    <p:extLst>
      <p:ext uri="{BB962C8B-B14F-4D97-AF65-F5344CB8AC3E}">
        <p14:creationId xmlns:p14="http://schemas.microsoft.com/office/powerpoint/2010/main" val="44086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821C-76A1-224C-87C7-F7CE85E4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E506-1BD1-3048-91E2-FBEDFFC8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Maps using </a:t>
            </a:r>
            <a:r>
              <a:rPr lang="en-US" dirty="0" err="1"/>
              <a:t>GeoJSON</a:t>
            </a:r>
            <a:r>
              <a:rPr lang="en-US" dirty="0"/>
              <a:t> and folium</a:t>
            </a:r>
          </a:p>
          <a:p>
            <a:r>
              <a:rPr lang="en-US" dirty="0"/>
              <a:t>Text Analytics on keywords-based tweets: </a:t>
            </a:r>
            <a:r>
              <a:rPr lang="en-US" dirty="0" err="1"/>
              <a:t>wordcloud</a:t>
            </a:r>
            <a:r>
              <a:rPr lang="en-US" dirty="0"/>
              <a:t>, SIA</a:t>
            </a:r>
          </a:p>
          <a:p>
            <a:r>
              <a:rPr lang="en-US" dirty="0"/>
              <a:t>*Failed on time management about data cleaning/preparation</a:t>
            </a:r>
          </a:p>
          <a:p>
            <a:r>
              <a:rPr lang="en-US" dirty="0"/>
              <a:t>*Failed on keeping data backups</a:t>
            </a:r>
          </a:p>
        </p:txBody>
      </p:sp>
    </p:spTree>
    <p:extLst>
      <p:ext uri="{BB962C8B-B14F-4D97-AF65-F5344CB8AC3E}">
        <p14:creationId xmlns:p14="http://schemas.microsoft.com/office/powerpoint/2010/main" val="237042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821C-76A1-224C-87C7-F7CE85E4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E506-1BD1-3048-91E2-FBEDFFC8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Bicycle Colorado Event Calendar.(2018, </a:t>
            </a:r>
            <a:r>
              <a:rPr lang="en-US" dirty="0" err="1"/>
              <a:t>Decemeber</a:t>
            </a:r>
            <a:r>
              <a:rPr lang="en-US" dirty="0"/>
              <a:t>).</a:t>
            </a:r>
            <a:r>
              <a:rPr lang="en-US" i="1" dirty="0"/>
              <a:t>Bicycle </a:t>
            </a:r>
            <a:r>
              <a:rPr lang="en-US" i="1" dirty="0" err="1"/>
              <a:t>Colorado</a:t>
            </a:r>
            <a:r>
              <a:rPr lang="en-US" dirty="0" err="1"/>
              <a:t>.Retrieved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https://www.bicyclecolorado.org/events/</a:t>
            </a:r>
            <a:endParaRPr lang="en-US" dirty="0"/>
          </a:p>
          <a:p>
            <a:r>
              <a:rPr lang="en-US" dirty="0"/>
              <a:t>Bicycle Facility Inventory </a:t>
            </a:r>
            <a:r>
              <a:rPr lang="en-US" dirty="0" err="1"/>
              <a:t>Dataet</a:t>
            </a:r>
            <a:r>
              <a:rPr lang="en-US" dirty="0"/>
              <a:t>.(2018).</a:t>
            </a:r>
            <a:r>
              <a:rPr lang="en-US" i="1" dirty="0"/>
              <a:t>Denver Regional Council of </a:t>
            </a:r>
            <a:r>
              <a:rPr lang="en-US" i="1" dirty="0" err="1"/>
              <a:t>Governments</a:t>
            </a:r>
            <a:r>
              <a:rPr lang="en-US" dirty="0" err="1"/>
              <a:t>.Retrieved</a:t>
            </a:r>
            <a:r>
              <a:rPr lang="en-US" dirty="0"/>
              <a:t> from https://</a:t>
            </a:r>
            <a:r>
              <a:rPr lang="en-US" dirty="0" err="1"/>
              <a:t>data.drcog.org</a:t>
            </a:r>
            <a:r>
              <a:rPr lang="en-US" dirty="0"/>
              <a:t>/dataset/bicycle-facility-inventory Bike</a:t>
            </a:r>
          </a:p>
          <a:p>
            <a:r>
              <a:rPr lang="en-US" dirty="0"/>
              <a:t>Denver Events page.(2018, December).</a:t>
            </a:r>
            <a:r>
              <a:rPr lang="en-US" i="1" dirty="0"/>
              <a:t>Bike </a:t>
            </a:r>
            <a:r>
              <a:rPr lang="en-US" i="1" dirty="0" err="1"/>
              <a:t>Denver</a:t>
            </a:r>
            <a:r>
              <a:rPr lang="en-US" dirty="0" err="1"/>
              <a:t>.Retrieved</a:t>
            </a:r>
            <a:r>
              <a:rPr lang="en-US" dirty="0"/>
              <a:t> from https://</a:t>
            </a:r>
            <a:r>
              <a:rPr lang="en-US" dirty="0" err="1"/>
              <a:t>bikedenver.org</a:t>
            </a:r>
            <a:r>
              <a:rPr lang="en-US" dirty="0"/>
              <a:t>/events/ </a:t>
            </a:r>
          </a:p>
          <a:p>
            <a:r>
              <a:rPr lang="en-US" dirty="0"/>
              <a:t>Course materials from MSDS680,682,and 696.(2018).</a:t>
            </a:r>
            <a:r>
              <a:rPr lang="en-US" i="1" dirty="0"/>
              <a:t>Regis University</a:t>
            </a:r>
          </a:p>
        </p:txBody>
      </p:sp>
    </p:spTree>
    <p:extLst>
      <p:ext uri="{BB962C8B-B14F-4D97-AF65-F5344CB8AC3E}">
        <p14:creationId xmlns:p14="http://schemas.microsoft.com/office/powerpoint/2010/main" val="34228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395</TotalTime>
  <Words>436</Words>
  <Application>Microsoft Macintosh PowerPoint</Application>
  <PresentationFormat>Widescreen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Shell Dlg 2</vt:lpstr>
      <vt:lpstr>Arial</vt:lpstr>
      <vt:lpstr>Calibri</vt:lpstr>
      <vt:lpstr>Wingdings</vt:lpstr>
      <vt:lpstr>Wingdings 3</vt:lpstr>
      <vt:lpstr>Madison</vt:lpstr>
      <vt:lpstr>Denver Bike Map &amp; Text Analysis </vt:lpstr>
      <vt:lpstr>Result - Active Maps</vt:lpstr>
      <vt:lpstr>Result – Text: Sentiment Intensity Analysis</vt:lpstr>
      <vt:lpstr>Process – Map </vt:lpstr>
      <vt:lpstr>Process – Text Analytics </vt:lpstr>
      <vt:lpstr>Process – Text Analytics </vt:lpstr>
      <vt:lpstr>Process – Data comparison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Denver Bike Map and Text Analysis </dc:title>
  <dc:creator>Mitch Archer</dc:creator>
  <cp:lastModifiedBy>Mitch Archer</cp:lastModifiedBy>
  <cp:revision>9</cp:revision>
  <dcterms:created xsi:type="dcterms:W3CDTF">2018-12-17T00:08:47Z</dcterms:created>
  <dcterms:modified xsi:type="dcterms:W3CDTF">2018-12-17T06:44:19Z</dcterms:modified>
</cp:coreProperties>
</file>