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334" y="0"/>
            <a:ext cx="1126566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50"/>
            <a:ext cx="1138334" cy="68563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075702" cy="68579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839242" cy="68579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436354"/>
            <a:ext cx="9143950" cy="14216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mag.com/article2/0%2C2817%2C2358467%2C00.asp" TargetMode="External"/><Relationship Id="rId7" Type="http://schemas.openxmlformats.org/officeDocument/2006/relationships/hyperlink" Target="http://www.pcmag.com/article2/0%2C2817%2C2358902%2C00.as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cmag.com/article2/0%2C2817%2C2351568%2C00.asp" TargetMode="External"/><Relationship Id="rId5" Type="http://schemas.openxmlformats.org/officeDocument/2006/relationships/hyperlink" Target="http://www.pcmag.com/article2/0%2C2817%2C2351546%2C00.asp" TargetMode="External"/><Relationship Id="rId4" Type="http://schemas.openxmlformats.org/officeDocument/2006/relationships/hyperlink" Target="http://www.pcmag.com/article2/0%2C2817%2C2355028%2C00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rnetworldstats.com/stats10.htm" TargetMode="External"/><Relationship Id="rId3" Type="http://schemas.openxmlformats.org/officeDocument/2006/relationships/hyperlink" Target="http://www.internetworldstats.com/stats1.htm" TargetMode="External"/><Relationship Id="rId7" Type="http://schemas.openxmlformats.org/officeDocument/2006/relationships/hyperlink" Target="http://www.internetworldstats.com/stats14.ht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internetworldstats.com/stats5.htm" TargetMode="External"/><Relationship Id="rId5" Type="http://schemas.openxmlformats.org/officeDocument/2006/relationships/hyperlink" Target="http://www.internetworldstats.com/stats4.htm" TargetMode="External"/><Relationship Id="rId4" Type="http://schemas.openxmlformats.org/officeDocument/2006/relationships/hyperlink" Target="http://www.internetworldstats.com/stats3.htm" TargetMode="External"/><Relationship Id="rId9" Type="http://schemas.openxmlformats.org/officeDocument/2006/relationships/hyperlink" Target="http://www.internetworldstats.com/stats6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0253"/>
            <a:ext cx="9144000" cy="3568065"/>
            <a:chOff x="0" y="3290253"/>
            <a:chExt cx="914400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0253"/>
              <a:ext cx="8458200" cy="345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89" y="3730957"/>
              <a:ext cx="7039609" cy="312703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5361305" cy="643255"/>
            <a:chOff x="0" y="0"/>
            <a:chExt cx="5361305" cy="6432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361097" cy="6431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361097" cy="53886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2898340"/>
            <a:ext cx="9144000" cy="3999849"/>
            <a:chOff x="0" y="2858147"/>
            <a:chExt cx="9144000" cy="399984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185135"/>
              <a:ext cx="9144000" cy="36362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234260"/>
              <a:ext cx="9144000" cy="36237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80407"/>
              <a:ext cx="9144000" cy="21029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0823" y="3591813"/>
              <a:ext cx="3313175" cy="1341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967350"/>
              <a:ext cx="4459307" cy="809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858147"/>
              <a:ext cx="9144000" cy="281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3260787"/>
              <a:ext cx="6553200" cy="359720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9575" y="1476375"/>
            <a:ext cx="783907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0957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5685790" cy="3758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1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Cryptography?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cryptographic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Privacy</a:t>
            </a:r>
            <a:r>
              <a:rPr sz="3200" spc="-1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Sender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Encryption</a:t>
            </a:r>
            <a:r>
              <a:rPr sz="2800" spc="-1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Unit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Ciphertext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or</a:t>
            </a:r>
            <a:r>
              <a:rPr sz="2800" spc="-10" dirty="0">
                <a:latin typeface="Corbel"/>
                <a:cs typeface="Corbel"/>
              </a:rPr>
              <a:t> cryptogram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Decryption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Unit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Receiver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5" y="5709920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*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Decryption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0957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7258684" cy="417512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Cryptanalysis</a:t>
            </a:r>
            <a:endParaRPr sz="3200">
              <a:latin typeface="Corbel"/>
              <a:cs typeface="Corbel"/>
            </a:endParaRPr>
          </a:p>
          <a:p>
            <a:pPr marL="469900" marR="508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process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 attempting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 regenerate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plaintext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from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ciphertext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but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without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knowing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decryption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35" dirty="0">
                <a:latin typeface="Corbel"/>
                <a:cs typeface="Corbel"/>
              </a:rPr>
              <a:t>key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Public</a:t>
            </a:r>
            <a:r>
              <a:rPr sz="3200" spc="-60" dirty="0">
                <a:latin typeface="Corbel"/>
                <a:cs typeface="Corbel"/>
              </a:rPr>
              <a:t> </a:t>
            </a:r>
            <a:r>
              <a:rPr sz="3200" spc="-25" dirty="0">
                <a:latin typeface="Corbel"/>
                <a:cs typeface="Corbel"/>
              </a:rPr>
              <a:t>Key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Different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Keys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Digital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Signature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4288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5135880" cy="44888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2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Viruses?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How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affect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system?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1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ivir</a:t>
            </a:r>
            <a:r>
              <a:rPr sz="3200" spc="-15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ses?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Detect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Prevent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Recover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Antiviruses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watchdogs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Sweeper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Programs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5624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814820" cy="316484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</a:t>
            </a:r>
            <a:r>
              <a:rPr sz="3200" spc="-15" dirty="0">
                <a:latin typeface="Corbel"/>
                <a:cs typeface="Corbel"/>
              </a:rPr>
              <a:t>m</a:t>
            </a:r>
            <a:r>
              <a:rPr sz="3200" dirty="0">
                <a:latin typeface="Corbel"/>
                <a:cs typeface="Corbel"/>
              </a:rPr>
              <a:t>puter</a:t>
            </a:r>
            <a:r>
              <a:rPr sz="3200" spc="-185" dirty="0">
                <a:latin typeface="Corbel"/>
                <a:cs typeface="Corbel"/>
              </a:rPr>
              <a:t> </a:t>
            </a:r>
            <a:r>
              <a:rPr sz="3200" spc="-125" dirty="0">
                <a:latin typeface="Corbel"/>
                <a:cs typeface="Corbel"/>
              </a:rPr>
              <a:t>W</a:t>
            </a:r>
            <a:r>
              <a:rPr sz="3200" spc="-5" dirty="0">
                <a:latin typeface="Corbel"/>
                <a:cs typeface="Corbel"/>
              </a:rPr>
              <a:t>or</a:t>
            </a:r>
            <a:r>
              <a:rPr sz="3200" spc="-15" dirty="0">
                <a:latin typeface="Corbel"/>
                <a:cs typeface="Corbel"/>
              </a:rPr>
              <a:t>m</a:t>
            </a:r>
            <a:r>
              <a:rPr sz="3200" dirty="0">
                <a:latin typeface="Corbel"/>
                <a:cs typeface="Corbel"/>
              </a:rPr>
              <a:t>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Network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based </a:t>
            </a:r>
            <a:r>
              <a:rPr sz="2800" spc="-10" dirty="0">
                <a:latin typeface="Corbel"/>
                <a:cs typeface="Corbel"/>
              </a:rPr>
              <a:t>objects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Virus/Worms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40" dirty="0">
                <a:latin typeface="Corbel"/>
                <a:cs typeface="Corbel"/>
              </a:rPr>
              <a:t>Trojan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horse</a:t>
            </a:r>
            <a:endParaRPr sz="3200">
              <a:latin typeface="Corbel"/>
              <a:cs typeface="Corbe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Allows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hacker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remote</a:t>
            </a:r>
            <a:r>
              <a:rPr sz="2800" spc="-10" dirty="0">
                <a:latin typeface="Corbel"/>
                <a:cs typeface="Corbel"/>
              </a:rPr>
              <a:t> access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 a </a:t>
            </a:r>
            <a:r>
              <a:rPr sz="2800" spc="-10" dirty="0">
                <a:latin typeface="Corbel"/>
                <a:cs typeface="Corbel"/>
              </a:rPr>
              <a:t>target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computer system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5624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4975860" cy="266509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Spyware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What is</a:t>
            </a:r>
            <a:r>
              <a:rPr sz="2800" spc="-10" dirty="0">
                <a:latin typeface="Corbel"/>
                <a:cs typeface="Corbel"/>
              </a:rPr>
              <a:t> spyware?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What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are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adware?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Adwares</a:t>
            </a:r>
            <a:r>
              <a:rPr sz="2800" spc="-5" dirty="0">
                <a:latin typeface="Corbel"/>
                <a:cs typeface="Corbel"/>
              </a:rPr>
              <a:t> and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Spyware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Spyware,</a:t>
            </a:r>
            <a:r>
              <a:rPr sz="2800" spc="-2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Vi</a:t>
            </a:r>
            <a:r>
              <a:rPr sz="2800" spc="-15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uses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-145" dirty="0">
                <a:latin typeface="Corbel"/>
                <a:cs typeface="Corbel"/>
              </a:rPr>
              <a:t> </a:t>
            </a:r>
            <a:r>
              <a:rPr sz="2800" spc="-125" dirty="0">
                <a:latin typeface="Corbel"/>
                <a:cs typeface="Corbel"/>
              </a:rPr>
              <a:t>W</a:t>
            </a:r>
            <a:r>
              <a:rPr sz="2800" spc="-10" dirty="0">
                <a:latin typeface="Corbel"/>
                <a:cs typeface="Corbel"/>
              </a:rPr>
              <a:t>or</a:t>
            </a:r>
            <a:r>
              <a:rPr sz="2800" spc="-15" dirty="0">
                <a:latin typeface="Corbel"/>
                <a:cs typeface="Corbel"/>
              </a:rPr>
              <a:t>m</a:t>
            </a:r>
            <a:r>
              <a:rPr sz="2800" spc="-5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6860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438782"/>
            <a:ext cx="7331075" cy="519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CoolWebSearch</a:t>
            </a:r>
            <a:r>
              <a:rPr sz="1400" spc="-10" dirty="0">
                <a:latin typeface="Corbel"/>
                <a:cs typeface="Corbel"/>
              </a:rPr>
              <a:t>,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group </a:t>
            </a:r>
            <a:r>
              <a:rPr sz="1400" spc="-5" dirty="0">
                <a:latin typeface="Corbel"/>
                <a:cs typeface="Corbel"/>
              </a:rPr>
              <a:t>of programs,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takes advantage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 </a:t>
            </a:r>
            <a:r>
              <a:rPr sz="1400" dirty="0">
                <a:latin typeface="Corbel"/>
                <a:cs typeface="Corbel"/>
              </a:rPr>
              <a:t>Internet</a:t>
            </a:r>
            <a:r>
              <a:rPr sz="1400" spc="28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Explorer vulnerabilities.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 package </a:t>
            </a:r>
            <a:r>
              <a:rPr sz="1400" dirty="0">
                <a:latin typeface="Corbel"/>
                <a:cs typeface="Corbel"/>
              </a:rPr>
              <a:t>directs traffic to advertisements </a:t>
            </a:r>
            <a:r>
              <a:rPr sz="1400" spc="-5" dirty="0">
                <a:latin typeface="Corbel"/>
                <a:cs typeface="Corbel"/>
              </a:rPr>
              <a:t>on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 including coolwebsearch.com. </a:t>
            </a:r>
            <a:r>
              <a:rPr sz="1400" dirty="0">
                <a:latin typeface="Corbel"/>
                <a:cs typeface="Corbel"/>
              </a:rPr>
              <a:t>It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displays</a:t>
            </a:r>
            <a:r>
              <a:rPr sz="1400" spc="15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pop-up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ads,</a:t>
            </a:r>
            <a:r>
              <a:rPr sz="1400" spc="15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rewrites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search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engine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results,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and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alters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infected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computer's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hosts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file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direct DNS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lookups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these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HuntBar</a:t>
            </a:r>
            <a:r>
              <a:rPr sz="1400" spc="-5" dirty="0">
                <a:latin typeface="Corbel"/>
                <a:cs typeface="Corbel"/>
              </a:rPr>
              <a:t>, </a:t>
            </a:r>
            <a:r>
              <a:rPr sz="1400" dirty="0">
                <a:latin typeface="Corbel"/>
                <a:cs typeface="Corbel"/>
              </a:rPr>
              <a:t>aka </a:t>
            </a:r>
            <a:r>
              <a:rPr sz="1400" spc="-10" dirty="0">
                <a:latin typeface="Corbel"/>
                <a:cs typeface="Corbel"/>
              </a:rPr>
              <a:t>WinTools </a:t>
            </a:r>
            <a:r>
              <a:rPr sz="1400" dirty="0">
                <a:latin typeface="Corbel"/>
                <a:cs typeface="Corbel"/>
              </a:rPr>
              <a:t>or </a:t>
            </a:r>
            <a:r>
              <a:rPr sz="1400" spc="-10" dirty="0">
                <a:latin typeface="Corbel"/>
                <a:cs typeface="Corbel"/>
              </a:rPr>
              <a:t>Adware.Websearch,</a:t>
            </a:r>
            <a:r>
              <a:rPr sz="1400" spc="-5" dirty="0">
                <a:latin typeface="Corbel"/>
                <a:cs typeface="Corbel"/>
              </a:rPr>
              <a:t> was </a:t>
            </a:r>
            <a:r>
              <a:rPr sz="1400" dirty="0">
                <a:latin typeface="Corbel"/>
                <a:cs typeface="Corbel"/>
              </a:rPr>
              <a:t>installed</a:t>
            </a:r>
            <a:r>
              <a:rPr sz="1400" spc="28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-5" dirty="0">
                <a:latin typeface="Corbel"/>
                <a:cs typeface="Corbel"/>
              </a:rPr>
              <a:t>an ActiveX </a:t>
            </a:r>
            <a:r>
              <a:rPr sz="1400" dirty="0">
                <a:latin typeface="Corbel"/>
                <a:cs typeface="Corbel"/>
              </a:rPr>
              <a:t>drive-by </a:t>
            </a:r>
            <a:r>
              <a:rPr sz="1400" spc="-5" dirty="0">
                <a:latin typeface="Corbel"/>
                <a:cs typeface="Corbel"/>
              </a:rPr>
              <a:t>download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at affiliate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sites, or </a:t>
            </a:r>
            <a:r>
              <a:rPr sz="1400" dirty="0">
                <a:latin typeface="Corbel"/>
                <a:cs typeface="Corbel"/>
              </a:rPr>
              <a:t>by advertisements </a:t>
            </a:r>
            <a:r>
              <a:rPr sz="1400" spc="-5" dirty="0">
                <a:latin typeface="Corbel"/>
                <a:cs typeface="Corbel"/>
              </a:rPr>
              <a:t>displayed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-5" dirty="0">
                <a:latin typeface="Corbel"/>
                <a:cs typeface="Corbel"/>
              </a:rPr>
              <a:t>other spyware programs—an example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 </a:t>
            </a:r>
            <a:r>
              <a:rPr sz="1400" dirty="0">
                <a:latin typeface="Corbel"/>
                <a:cs typeface="Corbel"/>
              </a:rPr>
              <a:t>how </a:t>
            </a:r>
            <a:r>
              <a:rPr sz="1400" spc="-5" dirty="0">
                <a:latin typeface="Corbel"/>
                <a:cs typeface="Corbel"/>
              </a:rPr>
              <a:t>spyware can </a:t>
            </a:r>
            <a:r>
              <a:rPr sz="1400" dirty="0">
                <a:latin typeface="Corbel"/>
                <a:cs typeface="Corbel"/>
              </a:rPr>
              <a:t>install more </a:t>
            </a:r>
            <a:r>
              <a:rPr sz="1400" spc="-5" dirty="0">
                <a:latin typeface="Corbel"/>
                <a:cs typeface="Corbel"/>
              </a:rPr>
              <a:t>spyware. These programs </a:t>
            </a:r>
            <a:r>
              <a:rPr sz="1400" dirty="0">
                <a:latin typeface="Corbel"/>
                <a:cs typeface="Corbel"/>
              </a:rPr>
              <a:t>add </a:t>
            </a:r>
            <a:r>
              <a:rPr sz="1400" spc="-5" dirty="0">
                <a:latin typeface="Corbel"/>
                <a:cs typeface="Corbel"/>
              </a:rPr>
              <a:t>toolbars </a:t>
            </a:r>
            <a:r>
              <a:rPr sz="1400" dirty="0">
                <a:latin typeface="Corbel"/>
                <a:cs typeface="Corbel"/>
              </a:rPr>
              <a:t>to IE, </a:t>
            </a:r>
            <a:r>
              <a:rPr sz="1400" spc="-5" dirty="0">
                <a:latin typeface="Corbel"/>
                <a:cs typeface="Corbel"/>
              </a:rPr>
              <a:t>track aggregate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browsing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behavior,</a:t>
            </a:r>
            <a:r>
              <a:rPr sz="1400" spc="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redirect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affiliate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references,</a:t>
            </a:r>
            <a:r>
              <a:rPr sz="1400" spc="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and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MyWebSearch </a:t>
            </a:r>
            <a:r>
              <a:rPr sz="1400" spc="-10" dirty="0">
                <a:latin typeface="Corbel"/>
                <a:cs typeface="Corbel"/>
              </a:rPr>
              <a:t>(of </a:t>
            </a:r>
            <a:r>
              <a:rPr sz="1400" dirty="0">
                <a:latin typeface="Corbel"/>
                <a:cs typeface="Corbel"/>
              </a:rPr>
              <a:t>Fun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Products) has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5" dirty="0">
                <a:latin typeface="Corbel"/>
                <a:cs typeface="Corbel"/>
              </a:rPr>
              <a:t>plugin that displays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5" dirty="0">
                <a:latin typeface="Corbel"/>
                <a:cs typeface="Corbel"/>
              </a:rPr>
              <a:t>search </a:t>
            </a:r>
            <a:r>
              <a:rPr sz="1400" dirty="0">
                <a:latin typeface="Corbel"/>
                <a:cs typeface="Corbel"/>
              </a:rPr>
              <a:t>toolbar </a:t>
            </a:r>
            <a:r>
              <a:rPr sz="1400" spc="-5" dirty="0">
                <a:latin typeface="Corbel"/>
                <a:cs typeface="Corbel"/>
              </a:rPr>
              <a:t>near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top </a:t>
            </a:r>
            <a:r>
              <a:rPr sz="1400" spc="-10" dirty="0">
                <a:latin typeface="Corbel"/>
                <a:cs typeface="Corbel"/>
              </a:rPr>
              <a:t>of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window,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and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spies</a:t>
            </a:r>
            <a:r>
              <a:rPr sz="1400" dirty="0">
                <a:latin typeface="Corbel"/>
                <a:cs typeface="Corbel"/>
              </a:rPr>
              <a:t> to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report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</a:t>
            </a:r>
            <a:r>
              <a:rPr sz="1400" dirty="0">
                <a:latin typeface="Corbel"/>
                <a:cs typeface="Corbel"/>
              </a:rPr>
              <a:t> search-habits.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MyWebSearch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is</a:t>
            </a:r>
            <a:r>
              <a:rPr sz="1400" dirty="0">
                <a:latin typeface="Corbel"/>
                <a:cs typeface="Corbel"/>
              </a:rPr>
              <a:t> notable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for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installing</a:t>
            </a:r>
            <a:r>
              <a:rPr sz="1400" dirty="0">
                <a:latin typeface="Corbel"/>
                <a:cs typeface="Corbel"/>
              </a:rPr>
              <a:t> over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210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computer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settings,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such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over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210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MS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Windows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registry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keys/values.[39][40] Beyond </a:t>
            </a:r>
            <a:r>
              <a:rPr sz="1400" dirty="0">
                <a:latin typeface="Corbel"/>
                <a:cs typeface="Corbel"/>
              </a:rPr>
              <a:t>the browser plugin, </a:t>
            </a:r>
            <a:r>
              <a:rPr sz="1400" spc="-5" dirty="0">
                <a:latin typeface="Corbel"/>
                <a:cs typeface="Corbel"/>
              </a:rPr>
              <a:t>it has settings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affect Outlook, </a:t>
            </a:r>
            <a:r>
              <a:rPr sz="1400" dirty="0">
                <a:latin typeface="Corbel"/>
                <a:cs typeface="Corbel"/>
              </a:rPr>
              <a:t>email, </a:t>
            </a:r>
            <a:r>
              <a:rPr sz="1400" spc="-5" dirty="0">
                <a:latin typeface="Corbel"/>
                <a:cs typeface="Corbel"/>
              </a:rPr>
              <a:t>HTML,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XML, </a:t>
            </a:r>
            <a:r>
              <a:rPr sz="1400" dirty="0">
                <a:latin typeface="Corbel"/>
                <a:cs typeface="Corbel"/>
              </a:rPr>
              <a:t>etc. </a:t>
            </a:r>
            <a:r>
              <a:rPr sz="1400" spc="-5" dirty="0">
                <a:latin typeface="Corbel"/>
                <a:cs typeface="Corbel"/>
              </a:rPr>
              <a:t>Although tools exist </a:t>
            </a:r>
            <a:r>
              <a:rPr sz="1400" dirty="0">
                <a:latin typeface="Corbel"/>
                <a:cs typeface="Corbel"/>
              </a:rPr>
              <a:t>to remove </a:t>
            </a:r>
            <a:r>
              <a:rPr sz="1400" spc="-5" dirty="0">
                <a:latin typeface="Corbel"/>
                <a:cs typeface="Corbel"/>
              </a:rPr>
              <a:t>MyWebSearch, it </a:t>
            </a:r>
            <a:r>
              <a:rPr sz="1400" dirty="0">
                <a:latin typeface="Corbel"/>
                <a:cs typeface="Corbel"/>
              </a:rPr>
              <a:t>can be hand-deleted </a:t>
            </a:r>
            <a:r>
              <a:rPr sz="1400" spc="-5" dirty="0">
                <a:latin typeface="Corbel"/>
                <a:cs typeface="Corbel"/>
              </a:rPr>
              <a:t>in </a:t>
            </a:r>
            <a:r>
              <a:rPr sz="1400" dirty="0">
                <a:latin typeface="Corbel"/>
                <a:cs typeface="Corbel"/>
              </a:rPr>
              <a:t>1 </a:t>
            </a:r>
            <a:r>
              <a:rPr sz="1400" spc="-15" dirty="0">
                <a:latin typeface="Corbel"/>
                <a:cs typeface="Corbel"/>
              </a:rPr>
              <a:t>hour,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users </a:t>
            </a:r>
            <a:r>
              <a:rPr sz="1400" dirty="0">
                <a:latin typeface="Corbel"/>
                <a:cs typeface="Corbel"/>
              </a:rPr>
              <a:t>familiar </a:t>
            </a:r>
            <a:r>
              <a:rPr sz="1400" spc="-5" dirty="0">
                <a:latin typeface="Corbel"/>
                <a:cs typeface="Corbel"/>
              </a:rPr>
              <a:t>with </a:t>
            </a:r>
            <a:r>
              <a:rPr sz="1400" dirty="0">
                <a:latin typeface="Corbel"/>
                <a:cs typeface="Corbel"/>
              </a:rPr>
              <a:t>using </a:t>
            </a:r>
            <a:r>
              <a:rPr sz="1400" spc="-10" dirty="0">
                <a:latin typeface="Corbel"/>
                <a:cs typeface="Corbel"/>
              </a:rPr>
              <a:t>Regedit </a:t>
            </a:r>
            <a:r>
              <a:rPr sz="1400" dirty="0">
                <a:latin typeface="Corbel"/>
                <a:cs typeface="Corbel"/>
              </a:rPr>
              <a:t>to find and delete </a:t>
            </a:r>
            <a:r>
              <a:rPr sz="1400" spc="-5" dirty="0">
                <a:latin typeface="Corbel"/>
                <a:cs typeface="Corbel"/>
              </a:rPr>
              <a:t>keys/values (named with "MyWebSearch").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After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reboot,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5" dirty="0">
                <a:latin typeface="Corbel"/>
                <a:cs typeface="Corbel"/>
              </a:rPr>
              <a:t> browser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returns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prior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appearance.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WeatherStudio</a:t>
            </a:r>
            <a:r>
              <a:rPr sz="1400" b="1" spc="-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has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plugin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that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displays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window-panel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near</a:t>
            </a:r>
            <a:r>
              <a:rPr sz="1400" dirty="0">
                <a:latin typeface="Corbel"/>
                <a:cs typeface="Corbel"/>
              </a:rPr>
              <a:t> the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bottom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window. </a:t>
            </a:r>
            <a:r>
              <a:rPr sz="1400" spc="-5" dirty="0">
                <a:latin typeface="Corbel"/>
                <a:cs typeface="Corbel"/>
              </a:rPr>
              <a:t>The official </a:t>
            </a:r>
            <a:r>
              <a:rPr sz="1400" dirty="0">
                <a:latin typeface="Corbel"/>
                <a:cs typeface="Corbel"/>
              </a:rPr>
              <a:t>website </a:t>
            </a:r>
            <a:r>
              <a:rPr sz="1400" spc="-5" dirty="0">
                <a:latin typeface="Corbel"/>
                <a:cs typeface="Corbel"/>
              </a:rPr>
              <a:t>notes that it is easy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remove (uninstall) WeatherStudio from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computer,</a:t>
            </a:r>
            <a:r>
              <a:rPr sz="1400" spc="-5" dirty="0">
                <a:latin typeface="Corbel"/>
                <a:cs typeface="Corbel"/>
              </a:rPr>
              <a:t> using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its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own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uninstall-program,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such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under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C:\Program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Files\WeatherStudio.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Once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WeatherStudio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is</a:t>
            </a:r>
            <a:r>
              <a:rPr sz="1400" dirty="0">
                <a:latin typeface="Corbel"/>
                <a:cs typeface="Corbel"/>
              </a:rPr>
              <a:t> removed,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browser returns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 the </a:t>
            </a:r>
            <a:r>
              <a:rPr sz="1400" spc="-5" dirty="0">
                <a:latin typeface="Corbel"/>
                <a:cs typeface="Corbel"/>
              </a:rPr>
              <a:t>prior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 </a:t>
            </a:r>
            <a:r>
              <a:rPr sz="1400" spc="-5" dirty="0">
                <a:latin typeface="Corbel"/>
                <a:cs typeface="Corbel"/>
              </a:rPr>
              <a:t>appearance,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without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need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modify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settings.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6860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438782"/>
            <a:ext cx="7331075" cy="361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Internet</a:t>
            </a:r>
            <a:r>
              <a:rPr sz="1400" b="1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Optimizer</a:t>
            </a:r>
            <a:r>
              <a:rPr sz="1400" spc="-5" dirty="0">
                <a:latin typeface="Corbel"/>
                <a:cs typeface="Corbel"/>
              </a:rPr>
              <a:t>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also</a:t>
            </a:r>
            <a:r>
              <a:rPr sz="1400" dirty="0">
                <a:latin typeface="Corbel"/>
                <a:cs typeface="Corbel"/>
              </a:rPr>
              <a:t> known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DyFuCa,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redirects</a:t>
            </a:r>
            <a:r>
              <a:rPr sz="1400" dirty="0">
                <a:latin typeface="Corbel"/>
                <a:cs typeface="Corbel"/>
              </a:rPr>
              <a:t> Internet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Explorer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error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pages</a:t>
            </a:r>
            <a:r>
              <a:rPr sz="1400" dirty="0">
                <a:latin typeface="Corbel"/>
                <a:cs typeface="Corbel"/>
              </a:rPr>
              <a:t> to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advertising. </a:t>
            </a:r>
            <a:r>
              <a:rPr sz="1400" spc="-5" dirty="0">
                <a:latin typeface="Corbel"/>
                <a:cs typeface="Corbel"/>
              </a:rPr>
              <a:t>When users </a:t>
            </a:r>
            <a:r>
              <a:rPr sz="1400" dirty="0">
                <a:latin typeface="Corbel"/>
                <a:cs typeface="Corbel"/>
              </a:rPr>
              <a:t>follow a </a:t>
            </a:r>
            <a:r>
              <a:rPr sz="1400" spc="-5" dirty="0">
                <a:latin typeface="Corbel"/>
                <a:cs typeface="Corbel"/>
              </a:rPr>
              <a:t>broken </a:t>
            </a:r>
            <a:r>
              <a:rPr sz="1400" dirty="0">
                <a:latin typeface="Corbel"/>
                <a:cs typeface="Corbel"/>
              </a:rPr>
              <a:t>link </a:t>
            </a:r>
            <a:r>
              <a:rPr sz="1400" spc="-5" dirty="0">
                <a:latin typeface="Corbel"/>
                <a:cs typeface="Corbel"/>
              </a:rPr>
              <a:t>or </a:t>
            </a:r>
            <a:r>
              <a:rPr sz="1400" dirty="0">
                <a:latin typeface="Corbel"/>
                <a:cs typeface="Corbel"/>
              </a:rPr>
              <a:t>enter </a:t>
            </a:r>
            <a:r>
              <a:rPr sz="1400" spc="-5" dirty="0">
                <a:latin typeface="Corbel"/>
                <a:cs typeface="Corbel"/>
              </a:rPr>
              <a:t>an </a:t>
            </a:r>
            <a:r>
              <a:rPr sz="1400" dirty="0">
                <a:latin typeface="Corbel"/>
                <a:cs typeface="Corbel"/>
              </a:rPr>
              <a:t>erroneous </a:t>
            </a:r>
            <a:r>
              <a:rPr sz="1400" spc="-5" dirty="0">
                <a:latin typeface="Corbel"/>
                <a:cs typeface="Corbel"/>
              </a:rPr>
              <a:t>URL, they </a:t>
            </a:r>
            <a:r>
              <a:rPr sz="1400" dirty="0">
                <a:latin typeface="Corbel"/>
                <a:cs typeface="Corbel"/>
              </a:rPr>
              <a:t>see a </a:t>
            </a:r>
            <a:r>
              <a:rPr sz="1400" spc="-5" dirty="0">
                <a:latin typeface="Corbel"/>
                <a:cs typeface="Corbel"/>
              </a:rPr>
              <a:t>page </a:t>
            </a:r>
            <a:r>
              <a:rPr sz="1400" spc="5" dirty="0">
                <a:latin typeface="Corbel"/>
                <a:cs typeface="Corbel"/>
              </a:rPr>
              <a:t>of 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advertisements. </a:t>
            </a:r>
            <a:r>
              <a:rPr sz="1400" spc="-10" dirty="0">
                <a:latin typeface="Corbel"/>
                <a:cs typeface="Corbel"/>
              </a:rPr>
              <a:t>However, </a:t>
            </a:r>
            <a:r>
              <a:rPr sz="1400" spc="-5" dirty="0">
                <a:latin typeface="Corbel"/>
                <a:cs typeface="Corbel"/>
              </a:rPr>
              <a:t>because password-protected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 </a:t>
            </a:r>
            <a:r>
              <a:rPr sz="1400" dirty="0">
                <a:latin typeface="Corbel"/>
                <a:cs typeface="Corbel"/>
              </a:rPr>
              <a:t>(HTTP </a:t>
            </a:r>
            <a:r>
              <a:rPr sz="1400" spc="-5" dirty="0">
                <a:latin typeface="Corbel"/>
                <a:cs typeface="Corbel"/>
              </a:rPr>
              <a:t>Basic authentication) </a:t>
            </a:r>
            <a:r>
              <a:rPr sz="1400" dirty="0">
                <a:latin typeface="Corbel"/>
                <a:cs typeface="Corbel"/>
              </a:rPr>
              <a:t> use the </a:t>
            </a:r>
            <a:r>
              <a:rPr sz="1400" spc="-5" dirty="0">
                <a:latin typeface="Corbel"/>
                <a:cs typeface="Corbel"/>
              </a:rPr>
              <a:t>same mechanism as HTTP errors, </a:t>
            </a:r>
            <a:r>
              <a:rPr sz="1400" dirty="0">
                <a:latin typeface="Corbel"/>
                <a:cs typeface="Corbel"/>
              </a:rPr>
              <a:t>Internet Optimizer </a:t>
            </a:r>
            <a:r>
              <a:rPr sz="1400" spc="-5" dirty="0">
                <a:latin typeface="Corbel"/>
                <a:cs typeface="Corbel"/>
              </a:rPr>
              <a:t>makes it impossible for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user </a:t>
            </a:r>
            <a:r>
              <a:rPr sz="1400" spc="-10" dirty="0">
                <a:latin typeface="Corbel"/>
                <a:cs typeface="Corbel"/>
              </a:rPr>
              <a:t>to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access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password-protected sites.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Zango </a:t>
            </a:r>
            <a:r>
              <a:rPr sz="1400" dirty="0">
                <a:latin typeface="Corbel"/>
                <a:cs typeface="Corbel"/>
              </a:rPr>
              <a:t>(formerly </a:t>
            </a:r>
            <a:r>
              <a:rPr sz="1400" spc="-5" dirty="0">
                <a:latin typeface="Corbel"/>
                <a:cs typeface="Corbel"/>
              </a:rPr>
              <a:t>180 Solutions) transmits detailed </a:t>
            </a:r>
            <a:r>
              <a:rPr sz="1400" dirty="0">
                <a:latin typeface="Corbel"/>
                <a:cs typeface="Corbel"/>
              </a:rPr>
              <a:t>information to advertisers about the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which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visit.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It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also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alters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HTTP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requests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for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affiliate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linked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from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site, so that </a:t>
            </a:r>
            <a:r>
              <a:rPr sz="1400" dirty="0">
                <a:latin typeface="Corbel"/>
                <a:cs typeface="Corbel"/>
              </a:rPr>
              <a:t>the advertisements </a:t>
            </a:r>
            <a:r>
              <a:rPr sz="1400" spc="-10" dirty="0">
                <a:latin typeface="Corbel"/>
                <a:cs typeface="Corbel"/>
              </a:rPr>
              <a:t>make </a:t>
            </a:r>
            <a:r>
              <a:rPr sz="1400" spc="-5" dirty="0">
                <a:latin typeface="Corbel"/>
                <a:cs typeface="Corbel"/>
              </a:rPr>
              <a:t>unearned profit </a:t>
            </a:r>
            <a:r>
              <a:rPr sz="1400" dirty="0">
                <a:latin typeface="Corbel"/>
                <a:cs typeface="Corbel"/>
              </a:rPr>
              <a:t>for the </a:t>
            </a:r>
            <a:r>
              <a:rPr sz="1400" spc="-5" dirty="0">
                <a:latin typeface="Corbel"/>
                <a:cs typeface="Corbel"/>
              </a:rPr>
              <a:t>180 </a:t>
            </a:r>
            <a:r>
              <a:rPr sz="1400" dirty="0">
                <a:latin typeface="Corbel"/>
                <a:cs typeface="Corbel"/>
              </a:rPr>
              <a:t>Solutions </a:t>
            </a:r>
            <a:r>
              <a:rPr sz="1400" spc="-15" dirty="0">
                <a:latin typeface="Corbel"/>
                <a:cs typeface="Corbel"/>
              </a:rPr>
              <a:t>company. </a:t>
            </a:r>
            <a:r>
              <a:rPr sz="1400" dirty="0">
                <a:latin typeface="Corbel"/>
                <a:cs typeface="Corbel"/>
              </a:rPr>
              <a:t>It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opens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pop-up</a:t>
            </a:r>
            <a:r>
              <a:rPr sz="1400" dirty="0">
                <a:latin typeface="Corbel"/>
                <a:cs typeface="Corbel"/>
              </a:rPr>
              <a:t> ads </a:t>
            </a:r>
            <a:r>
              <a:rPr sz="1400" spc="-5" dirty="0">
                <a:latin typeface="Corbel"/>
                <a:cs typeface="Corbel"/>
              </a:rPr>
              <a:t>that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cover</a:t>
            </a:r>
            <a:r>
              <a:rPr sz="1400" dirty="0">
                <a:latin typeface="Corbel"/>
                <a:cs typeface="Corbel"/>
              </a:rPr>
              <a:t> over the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Web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 of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competing companies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(as seen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their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[Zango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End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 License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Agreement]).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Zlob trojan</a:t>
            </a:r>
            <a:r>
              <a:rPr sz="1400" spc="-5" dirty="0">
                <a:latin typeface="Corbel"/>
                <a:cs typeface="Corbel"/>
              </a:rPr>
              <a:t>, or just </a:t>
            </a:r>
            <a:r>
              <a:rPr sz="1400" dirty="0">
                <a:latin typeface="Corbel"/>
                <a:cs typeface="Corbel"/>
              </a:rPr>
              <a:t>Zlob, </a:t>
            </a:r>
            <a:r>
              <a:rPr sz="1400" spc="-5" dirty="0">
                <a:latin typeface="Corbel"/>
                <a:cs typeface="Corbel"/>
              </a:rPr>
              <a:t>downloads itself </a:t>
            </a:r>
            <a:r>
              <a:rPr sz="1400" dirty="0">
                <a:latin typeface="Corbel"/>
                <a:cs typeface="Corbel"/>
              </a:rPr>
              <a:t>to a computer via </a:t>
            </a:r>
            <a:r>
              <a:rPr sz="1400" spc="-5" dirty="0">
                <a:latin typeface="Corbel"/>
                <a:cs typeface="Corbel"/>
              </a:rPr>
              <a:t>an ActiveX codec </a:t>
            </a:r>
            <a:r>
              <a:rPr sz="1400" dirty="0">
                <a:latin typeface="Corbel"/>
                <a:cs typeface="Corbel"/>
              </a:rPr>
              <a:t>and </a:t>
            </a:r>
            <a:r>
              <a:rPr sz="1400" spc="-5" dirty="0">
                <a:latin typeface="Corbel"/>
                <a:cs typeface="Corbel"/>
              </a:rPr>
              <a:t>reports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information</a:t>
            </a:r>
            <a:r>
              <a:rPr sz="1400" dirty="0">
                <a:latin typeface="Corbel"/>
                <a:cs typeface="Corbel"/>
              </a:rPr>
              <a:t> back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Control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Server[citation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needed].</a:t>
            </a:r>
            <a:r>
              <a:rPr sz="1400" dirty="0">
                <a:latin typeface="Corbel"/>
                <a:cs typeface="Corbel"/>
              </a:rPr>
              <a:t> Some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information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can</a:t>
            </a:r>
            <a:r>
              <a:rPr sz="1400" dirty="0">
                <a:latin typeface="Corbel"/>
                <a:cs typeface="Corbel"/>
              </a:rPr>
              <a:t> be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search-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history,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Websites </a:t>
            </a:r>
            <a:r>
              <a:rPr sz="1400" dirty="0">
                <a:latin typeface="Corbel"/>
                <a:cs typeface="Corbel"/>
              </a:rPr>
              <a:t>visited, and </a:t>
            </a:r>
            <a:r>
              <a:rPr sz="1400" spc="-5" dirty="0">
                <a:latin typeface="Corbel"/>
                <a:cs typeface="Corbel"/>
              </a:rPr>
              <a:t>even keystrokes.[citation needed] More recently, </a:t>
            </a:r>
            <a:r>
              <a:rPr sz="1400" dirty="0">
                <a:latin typeface="Corbel"/>
                <a:cs typeface="Corbel"/>
              </a:rPr>
              <a:t>Zlob </a:t>
            </a:r>
            <a:r>
              <a:rPr sz="1400" spc="-5" dirty="0">
                <a:latin typeface="Corbel"/>
                <a:cs typeface="Corbel"/>
              </a:rPr>
              <a:t>has </a:t>
            </a:r>
            <a:r>
              <a:rPr sz="1400" dirty="0">
                <a:latin typeface="Corbel"/>
                <a:cs typeface="Corbel"/>
              </a:rPr>
              <a:t> been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known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hijack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routers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defaults.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6429375" cy="12287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36064" y="2240660"/>
            <a:ext cx="5201920" cy="13970"/>
          </a:xfrm>
          <a:custGeom>
            <a:avLst/>
            <a:gdLst/>
            <a:ahLst/>
            <a:cxnLst/>
            <a:rect l="l" t="t" r="r" b="b"/>
            <a:pathLst>
              <a:path w="5201920" h="13969">
                <a:moveTo>
                  <a:pt x="5201412" y="0"/>
                </a:moveTo>
                <a:lnTo>
                  <a:pt x="0" y="0"/>
                </a:lnTo>
                <a:lnTo>
                  <a:pt x="0" y="13715"/>
                </a:lnTo>
                <a:lnTo>
                  <a:pt x="5201412" y="13715"/>
                </a:lnTo>
                <a:lnTo>
                  <a:pt x="52014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6064" y="3154933"/>
            <a:ext cx="5209540" cy="13970"/>
          </a:xfrm>
          <a:custGeom>
            <a:avLst/>
            <a:gdLst/>
            <a:ahLst/>
            <a:cxnLst/>
            <a:rect l="l" t="t" r="r" b="b"/>
            <a:pathLst>
              <a:path w="5209540" h="13969">
                <a:moveTo>
                  <a:pt x="5209032" y="0"/>
                </a:moveTo>
                <a:lnTo>
                  <a:pt x="0" y="0"/>
                </a:lnTo>
                <a:lnTo>
                  <a:pt x="0" y="13715"/>
                </a:lnTo>
                <a:lnTo>
                  <a:pt x="5209032" y="13715"/>
                </a:lnTo>
                <a:lnTo>
                  <a:pt x="52090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6064" y="4069460"/>
            <a:ext cx="5206365" cy="13970"/>
          </a:xfrm>
          <a:custGeom>
            <a:avLst/>
            <a:gdLst/>
            <a:ahLst/>
            <a:cxnLst/>
            <a:rect l="l" t="t" r="r" b="b"/>
            <a:pathLst>
              <a:path w="5206365" h="13970">
                <a:moveTo>
                  <a:pt x="5205984" y="0"/>
                </a:moveTo>
                <a:lnTo>
                  <a:pt x="0" y="0"/>
                </a:lnTo>
                <a:lnTo>
                  <a:pt x="0" y="13716"/>
                </a:lnTo>
                <a:lnTo>
                  <a:pt x="5205984" y="13716"/>
                </a:lnTo>
                <a:lnTo>
                  <a:pt x="52059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064" y="4983860"/>
            <a:ext cx="5206365" cy="13970"/>
          </a:xfrm>
          <a:custGeom>
            <a:avLst/>
            <a:gdLst/>
            <a:ahLst/>
            <a:cxnLst/>
            <a:rect l="l" t="t" r="r" b="b"/>
            <a:pathLst>
              <a:path w="5206365" h="13970">
                <a:moveTo>
                  <a:pt x="5205984" y="0"/>
                </a:moveTo>
                <a:lnTo>
                  <a:pt x="0" y="0"/>
                </a:lnTo>
                <a:lnTo>
                  <a:pt x="0" y="13716"/>
                </a:lnTo>
                <a:lnTo>
                  <a:pt x="5205984" y="13716"/>
                </a:lnTo>
                <a:lnTo>
                  <a:pt x="52059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9905" y="1309505"/>
            <a:ext cx="5991225" cy="46272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avast!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 </a:t>
            </a:r>
            <a:r>
              <a:rPr sz="3200" dirty="0">
                <a:latin typeface="Corbel"/>
                <a:cs typeface="Corbel"/>
              </a:rPr>
              <a:t>5.0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10" dirty="0">
                <a:solidFill>
                  <a:srgbClr val="0000FF"/>
                </a:solidFill>
                <a:latin typeface="Corbel"/>
                <a:cs typeface="Corbel"/>
                <a:hlinkClick r:id="rId3"/>
              </a:rPr>
              <a:t>http://www.pcmag.com/article2/0,2817,2358467,00.asp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65" dirty="0">
                <a:latin typeface="Corbel"/>
                <a:cs typeface="Corbel"/>
              </a:rPr>
              <a:t>AVG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9.0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10" dirty="0">
                <a:solidFill>
                  <a:srgbClr val="0000FF"/>
                </a:solidFill>
                <a:latin typeface="Corbel"/>
                <a:cs typeface="Corbel"/>
                <a:hlinkClick r:id="rId4"/>
              </a:rPr>
              <a:t>http://www.pcmag.com/article2/0,2817,2355028,00.asp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BitDefende</a:t>
            </a:r>
            <a:r>
              <a:rPr sz="3200" dirty="0">
                <a:latin typeface="Corbel"/>
                <a:cs typeface="Corbel"/>
              </a:rPr>
              <a:t>r</a:t>
            </a:r>
            <a:r>
              <a:rPr sz="3200" spc="-260" dirty="0">
                <a:latin typeface="Corbel"/>
                <a:cs typeface="Corbel"/>
              </a:rPr>
              <a:t> 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ota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10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ity 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5"/>
              </a:rPr>
              <a:t>http://www.pcmag.com/article2/0,2817,2351546,00.asp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Kaspersky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20" dirty="0">
                <a:latin typeface="Corbel"/>
                <a:cs typeface="Corbel"/>
              </a:rPr>
              <a:t>2010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6"/>
              </a:rPr>
              <a:t>http://www.pcmag.com/article2/0,2817,2351568,00.asp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McAfee</a:t>
            </a:r>
            <a:r>
              <a:rPr sz="3200" spc="-275" dirty="0">
                <a:latin typeface="Corbel"/>
                <a:cs typeface="Corbel"/>
              </a:rPr>
              <a:t> 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ota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spc="-5" dirty="0">
                <a:latin typeface="Corbel"/>
                <a:cs typeface="Corbel"/>
              </a:rPr>
              <a:t>otectio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7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7"/>
              </a:rPr>
              <a:t>http://www.pcmag.com/article2/0,2817,2358902,00.asp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6064" y="5898197"/>
            <a:ext cx="5224780" cy="13970"/>
          </a:xfrm>
          <a:custGeom>
            <a:avLst/>
            <a:gdLst/>
            <a:ahLst/>
            <a:cxnLst/>
            <a:rect l="l" t="t" r="r" b="b"/>
            <a:pathLst>
              <a:path w="5224780" h="13970">
                <a:moveTo>
                  <a:pt x="5224272" y="0"/>
                </a:moveTo>
                <a:lnTo>
                  <a:pt x="0" y="0"/>
                </a:lnTo>
                <a:lnTo>
                  <a:pt x="0" y="13715"/>
                </a:lnTo>
                <a:lnTo>
                  <a:pt x="5224272" y="13715"/>
                </a:lnTo>
                <a:lnTo>
                  <a:pt x="52242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7146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4800600" cy="4344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Hardware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Broadband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Routers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Software</a:t>
            </a:r>
            <a:r>
              <a:rPr sz="3200" spc="-8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Norton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360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Norton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ESET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Smart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Kaspersky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78130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7157720" cy="461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phishing?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Five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steps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to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avoid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phishing</a:t>
            </a:r>
            <a:endParaRPr sz="32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Secure</a:t>
            </a:r>
            <a:r>
              <a:rPr sz="2800" spc="-160" dirty="0">
                <a:latin typeface="Corbel"/>
                <a:cs typeface="Corbel"/>
              </a:rPr>
              <a:t> </a:t>
            </a:r>
            <a:r>
              <a:rPr sz="2800" spc="-120" dirty="0">
                <a:latin typeface="Corbel"/>
                <a:cs typeface="Corbel"/>
              </a:rPr>
              <a:t>W</a:t>
            </a:r>
            <a:r>
              <a:rPr sz="2800" spc="-5" dirty="0">
                <a:latin typeface="Corbel"/>
                <a:cs typeface="Corbel"/>
              </a:rPr>
              <a:t>ebsites</a:t>
            </a:r>
            <a:r>
              <a:rPr sz="2800" spc="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(htt</a:t>
            </a:r>
            <a:r>
              <a:rPr sz="2800" dirty="0">
                <a:latin typeface="Corbel"/>
                <a:cs typeface="Corbel"/>
              </a:rPr>
              <a:t>p</a:t>
            </a:r>
            <a:r>
              <a:rPr sz="2800" spc="-10" dirty="0">
                <a:latin typeface="Corbel"/>
                <a:cs typeface="Corbel"/>
              </a:rPr>
              <a:t>s)</a:t>
            </a:r>
            <a:endParaRPr sz="2800">
              <a:latin typeface="Corbel"/>
              <a:cs typeface="Corbel"/>
            </a:endParaRPr>
          </a:p>
          <a:p>
            <a:pPr marL="1041400" marR="660400" lvl="1" indent="-5715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10" dirty="0">
                <a:latin typeface="Corbel"/>
                <a:cs typeface="Corbel"/>
              </a:rPr>
              <a:t>Authe</a:t>
            </a:r>
            <a:r>
              <a:rPr sz="2800" spc="-5" dirty="0">
                <a:latin typeface="Corbel"/>
                <a:cs typeface="Corbel"/>
              </a:rPr>
              <a:t>n</a:t>
            </a:r>
            <a:r>
              <a:rPr sz="2800" spc="-10" dirty="0">
                <a:latin typeface="Corbel"/>
                <a:cs typeface="Corbel"/>
              </a:rPr>
              <a:t>ticit</a:t>
            </a:r>
            <a:r>
              <a:rPr sz="2800" spc="-5" dirty="0">
                <a:latin typeface="Corbel"/>
                <a:cs typeface="Corbel"/>
              </a:rPr>
              <a:t>y </a:t>
            </a:r>
            <a:r>
              <a:rPr sz="2800" spc="-10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f a</a:t>
            </a:r>
            <a:r>
              <a:rPr sz="2800" spc="-160" dirty="0">
                <a:latin typeface="Corbel"/>
                <a:cs typeface="Corbel"/>
              </a:rPr>
              <a:t> </a:t>
            </a:r>
            <a:r>
              <a:rPr sz="2800" spc="-120" dirty="0">
                <a:latin typeface="Corbel"/>
                <a:cs typeface="Corbel"/>
              </a:rPr>
              <a:t>W</a:t>
            </a:r>
            <a:r>
              <a:rPr sz="2800" spc="-5" dirty="0">
                <a:latin typeface="Corbel"/>
                <a:cs typeface="Corbel"/>
              </a:rPr>
              <a:t>ebsite</a:t>
            </a:r>
            <a:r>
              <a:rPr sz="2800" spc="40" dirty="0">
                <a:latin typeface="Corbel"/>
                <a:cs typeface="Corbel"/>
              </a:rPr>
              <a:t> </a:t>
            </a:r>
            <a:r>
              <a:rPr sz="2800" spc="-65" dirty="0">
                <a:latin typeface="Corbel"/>
                <a:cs typeface="Corbel"/>
              </a:rPr>
              <a:t>(</a:t>
            </a:r>
            <a:r>
              <a:rPr sz="2800" spc="-5" dirty="0">
                <a:latin typeface="Corbel"/>
                <a:cs typeface="Corbel"/>
              </a:rPr>
              <a:t>embedded  links)</a:t>
            </a:r>
            <a:endParaRPr sz="28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Thoroughly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Investigate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before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submitting</a:t>
            </a:r>
            <a:endParaRPr sz="28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20" dirty="0">
                <a:latin typeface="Corbel"/>
                <a:cs typeface="Corbel"/>
              </a:rPr>
              <a:t>Keep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track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your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online </a:t>
            </a:r>
            <a:r>
              <a:rPr sz="2800" spc="-15" dirty="0">
                <a:latin typeface="Corbel"/>
                <a:cs typeface="Corbel"/>
              </a:rPr>
              <a:t>accounts</a:t>
            </a:r>
            <a:endParaRPr sz="2800">
              <a:latin typeface="Corbel"/>
              <a:cs typeface="Corbel"/>
            </a:endParaRPr>
          </a:p>
          <a:p>
            <a:pPr marL="1041400" marR="1196340" lvl="1" indent="-5715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Have proper </a:t>
            </a:r>
            <a:r>
              <a:rPr sz="2800" spc="-10" dirty="0">
                <a:latin typeface="Corbel"/>
                <a:cs typeface="Corbel"/>
              </a:rPr>
              <a:t>computer </a:t>
            </a:r>
            <a:r>
              <a:rPr sz="2800" spc="-5" dirty="0">
                <a:latin typeface="Corbel"/>
                <a:cs typeface="Corbel"/>
              </a:rPr>
              <a:t>protection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software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495300"/>
            <a:ext cx="3695700" cy="97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0541" y="1328227"/>
            <a:ext cx="4867275" cy="44538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Introduction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Computer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r>
              <a:rPr sz="3200" spc="-1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Remote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Sharing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Software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Installation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Operating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ces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Control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Supervision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7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esour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Allo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-5" dirty="0">
                <a:latin typeface="Corbel"/>
                <a:cs typeface="Corbel"/>
              </a:rPr>
              <a:t>ation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8289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7204709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Day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by day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usage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computer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Hacking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risks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Need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protection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software</a:t>
            </a:r>
            <a:endParaRPr sz="3200">
              <a:latin typeface="Corbel"/>
              <a:cs typeface="Corbe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And </a:t>
            </a:r>
            <a:r>
              <a:rPr sz="3200" dirty="0">
                <a:latin typeface="Corbel"/>
                <a:cs typeface="Corbel"/>
              </a:rPr>
              <a:t>after </a:t>
            </a:r>
            <a:r>
              <a:rPr sz="3200" spc="-5" dirty="0">
                <a:latin typeface="Corbel"/>
                <a:cs typeface="Corbel"/>
              </a:rPr>
              <a:t>that, </a:t>
            </a:r>
            <a:r>
              <a:rPr sz="3200" spc="-15" dirty="0">
                <a:latin typeface="Corbel"/>
                <a:cs typeface="Corbel"/>
              </a:rPr>
              <a:t>keep </a:t>
            </a:r>
            <a:r>
              <a:rPr sz="3200" dirty="0">
                <a:latin typeface="Corbel"/>
                <a:cs typeface="Corbel"/>
              </a:rPr>
              <a:t>you </a:t>
            </a:r>
            <a:r>
              <a:rPr sz="3200" spc="-5" dirty="0">
                <a:latin typeface="Corbel"/>
                <a:cs typeface="Corbel"/>
              </a:rPr>
              <a:t>eyes open </a:t>
            </a:r>
            <a:r>
              <a:rPr sz="3200" dirty="0">
                <a:latin typeface="Corbel"/>
                <a:cs typeface="Corbel"/>
              </a:rPr>
              <a:t>when </a:t>
            </a:r>
            <a:r>
              <a:rPr sz="3200" spc="-6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using internet or </a:t>
            </a:r>
            <a:r>
              <a:rPr sz="3200" spc="-5" dirty="0">
                <a:latin typeface="Corbel"/>
                <a:cs typeface="Corbel"/>
              </a:rPr>
              <a:t>transmitting </a:t>
            </a:r>
            <a:r>
              <a:rPr sz="3200" dirty="0">
                <a:latin typeface="Corbel"/>
                <a:cs typeface="Corbel"/>
              </a:rPr>
              <a:t>something </a:t>
            </a:r>
            <a:r>
              <a:rPr sz="3200" spc="-6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network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409575"/>
            <a:ext cx="60102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0541" y="1328263"/>
            <a:ext cx="728345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Corbel"/>
                <a:cs typeface="Corbel"/>
              </a:rPr>
              <a:t>World</a:t>
            </a:r>
            <a:r>
              <a:rPr sz="3200" spc="-20" dirty="0">
                <a:latin typeface="Corbel"/>
                <a:cs typeface="Corbel"/>
              </a:rPr>
              <a:t> Population</a:t>
            </a:r>
            <a:r>
              <a:rPr sz="3200" spc="-5" dirty="0">
                <a:latin typeface="Corbel"/>
                <a:cs typeface="Corbel"/>
              </a:rPr>
              <a:t> roughly </a:t>
            </a:r>
            <a:r>
              <a:rPr sz="3200" dirty="0">
                <a:latin typeface="Corbel"/>
                <a:cs typeface="Corbel"/>
              </a:rPr>
              <a:t>6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billion</a:t>
            </a:r>
            <a:endParaRPr sz="3200">
              <a:latin typeface="Corbel"/>
              <a:cs typeface="Corbel"/>
            </a:endParaRPr>
          </a:p>
          <a:p>
            <a:pPr marL="355600" marR="777875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Computers </a:t>
            </a:r>
            <a:r>
              <a:rPr sz="3200" dirty="0">
                <a:latin typeface="Corbel"/>
                <a:cs typeface="Corbel"/>
              </a:rPr>
              <a:t>in </a:t>
            </a:r>
            <a:r>
              <a:rPr sz="3200" spc="-5" dirty="0">
                <a:latin typeface="Corbel"/>
                <a:cs typeface="Corbel"/>
              </a:rPr>
              <a:t>this </a:t>
            </a:r>
            <a:r>
              <a:rPr sz="3200" dirty="0">
                <a:latin typeface="Corbel"/>
                <a:cs typeface="Corbel"/>
              </a:rPr>
              <a:t>world roughly </a:t>
            </a:r>
            <a:r>
              <a:rPr sz="3200" spc="-25" dirty="0">
                <a:latin typeface="Corbel"/>
                <a:cs typeface="Corbel"/>
              </a:rPr>
              <a:t>2.25 </a:t>
            </a:r>
            <a:r>
              <a:rPr sz="3200" spc="-6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billion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user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roughly </a:t>
            </a:r>
            <a:r>
              <a:rPr sz="3200" dirty="0">
                <a:latin typeface="Corbel"/>
                <a:cs typeface="Corbel"/>
              </a:rPr>
              <a:t>2 billion</a:t>
            </a:r>
            <a:endParaRPr sz="3200">
              <a:latin typeface="Corbel"/>
              <a:cs typeface="Corbe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Millions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of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computer are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tied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together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via </a:t>
            </a:r>
            <a:r>
              <a:rPr sz="3200" spc="-6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communication network (mostly 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telephone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system)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"/>
            <a:ext cx="7590155" cy="2576830"/>
            <a:chOff x="981075" y="409575"/>
            <a:chExt cx="7590155" cy="2576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"/>
              <a:ext cx="5953125" cy="1228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1819" y="1417611"/>
              <a:ext cx="7479030" cy="1115695"/>
            </a:xfrm>
            <a:custGeom>
              <a:avLst/>
              <a:gdLst/>
              <a:ahLst/>
              <a:cxnLst/>
              <a:rect l="l" t="t" r="r" b="b"/>
              <a:pathLst>
                <a:path w="7479030" h="1115695">
                  <a:moveTo>
                    <a:pt x="3817912" y="252590"/>
                  </a:moveTo>
                  <a:lnTo>
                    <a:pt x="2771940" y="252590"/>
                  </a:lnTo>
                  <a:lnTo>
                    <a:pt x="1725930" y="252590"/>
                  </a:lnTo>
                  <a:lnTo>
                    <a:pt x="0" y="252590"/>
                  </a:lnTo>
                  <a:lnTo>
                    <a:pt x="0" y="1115275"/>
                  </a:lnTo>
                  <a:lnTo>
                    <a:pt x="1725930" y="1115275"/>
                  </a:lnTo>
                  <a:lnTo>
                    <a:pt x="2771902" y="1115275"/>
                  </a:lnTo>
                  <a:lnTo>
                    <a:pt x="3817912" y="1115275"/>
                  </a:lnTo>
                  <a:lnTo>
                    <a:pt x="3817912" y="252590"/>
                  </a:lnTo>
                  <a:close/>
                </a:path>
                <a:path w="7479030" h="1115695">
                  <a:moveTo>
                    <a:pt x="7478928" y="252590"/>
                  </a:moveTo>
                  <a:lnTo>
                    <a:pt x="7478928" y="252590"/>
                  </a:lnTo>
                  <a:lnTo>
                    <a:pt x="3818001" y="252590"/>
                  </a:lnTo>
                  <a:lnTo>
                    <a:pt x="3818001" y="1115275"/>
                  </a:lnTo>
                  <a:lnTo>
                    <a:pt x="7478928" y="1115275"/>
                  </a:lnTo>
                  <a:lnTo>
                    <a:pt x="7478928" y="252590"/>
                  </a:lnTo>
                  <a:close/>
                </a:path>
                <a:path w="7479030" h="1115695">
                  <a:moveTo>
                    <a:pt x="7479030" y="0"/>
                  </a:moveTo>
                  <a:lnTo>
                    <a:pt x="0" y="0"/>
                  </a:lnTo>
                  <a:lnTo>
                    <a:pt x="0" y="252564"/>
                  </a:lnTo>
                  <a:lnTo>
                    <a:pt x="7479030" y="252564"/>
                  </a:lnTo>
                  <a:lnTo>
                    <a:pt x="7479030" y="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1819" y="2532900"/>
              <a:ext cx="1725930" cy="453390"/>
            </a:xfrm>
            <a:custGeom>
              <a:avLst/>
              <a:gdLst/>
              <a:ahLst/>
              <a:cxnLst/>
              <a:rect l="l" t="t" r="r" b="b"/>
              <a:pathLst>
                <a:path w="1725930" h="453389">
                  <a:moveTo>
                    <a:pt x="1725930" y="0"/>
                  </a:moveTo>
                  <a:lnTo>
                    <a:pt x="0" y="0"/>
                  </a:lnTo>
                  <a:lnTo>
                    <a:pt x="0" y="453123"/>
                  </a:lnTo>
                  <a:lnTo>
                    <a:pt x="1725930" y="453123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91819" y="3439159"/>
            <a:ext cx="1725930" cy="316865"/>
          </a:xfrm>
          <a:custGeom>
            <a:avLst/>
            <a:gdLst/>
            <a:ahLst/>
            <a:cxnLst/>
            <a:rect l="l" t="t" r="r" b="b"/>
            <a:pathLst>
              <a:path w="1725930" h="316864">
                <a:moveTo>
                  <a:pt x="1725930" y="0"/>
                </a:moveTo>
                <a:lnTo>
                  <a:pt x="0" y="0"/>
                </a:lnTo>
                <a:lnTo>
                  <a:pt x="0" y="316610"/>
                </a:lnTo>
                <a:lnTo>
                  <a:pt x="1725930" y="316610"/>
                </a:lnTo>
                <a:lnTo>
                  <a:pt x="1725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91819" y="4208907"/>
            <a:ext cx="7479030" cy="1086485"/>
            <a:chOff x="1091819" y="4208907"/>
            <a:chExt cx="7479030" cy="1086485"/>
          </a:xfrm>
        </p:grpSpPr>
        <p:sp>
          <p:nvSpPr>
            <p:cNvPr id="8" name="object 8"/>
            <p:cNvSpPr/>
            <p:nvPr/>
          </p:nvSpPr>
          <p:spPr>
            <a:xfrm>
              <a:off x="1091819" y="4208907"/>
              <a:ext cx="1725930" cy="316865"/>
            </a:xfrm>
            <a:custGeom>
              <a:avLst/>
              <a:gdLst/>
              <a:ahLst/>
              <a:cxnLst/>
              <a:rect l="l" t="t" r="r" b="b"/>
              <a:pathLst>
                <a:path w="1725930" h="316864">
                  <a:moveTo>
                    <a:pt x="1725930" y="0"/>
                  </a:moveTo>
                  <a:lnTo>
                    <a:pt x="0" y="0"/>
                  </a:lnTo>
                  <a:lnTo>
                    <a:pt x="0" y="316611"/>
                  </a:lnTo>
                  <a:lnTo>
                    <a:pt x="1725930" y="316611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1819" y="4525530"/>
              <a:ext cx="7479030" cy="453390"/>
            </a:xfrm>
            <a:custGeom>
              <a:avLst/>
              <a:gdLst/>
              <a:ahLst/>
              <a:cxnLst/>
              <a:rect l="l" t="t" r="r" b="b"/>
              <a:pathLst>
                <a:path w="7479030" h="453389">
                  <a:moveTo>
                    <a:pt x="3817912" y="0"/>
                  </a:moveTo>
                  <a:lnTo>
                    <a:pt x="2771940" y="0"/>
                  </a:lnTo>
                  <a:lnTo>
                    <a:pt x="1725930" y="0"/>
                  </a:lnTo>
                  <a:lnTo>
                    <a:pt x="0" y="0"/>
                  </a:lnTo>
                  <a:lnTo>
                    <a:pt x="0" y="453123"/>
                  </a:lnTo>
                  <a:lnTo>
                    <a:pt x="1725930" y="453123"/>
                  </a:lnTo>
                  <a:lnTo>
                    <a:pt x="2771902" y="453123"/>
                  </a:lnTo>
                  <a:lnTo>
                    <a:pt x="3817912" y="453123"/>
                  </a:lnTo>
                  <a:lnTo>
                    <a:pt x="3817912" y="0"/>
                  </a:lnTo>
                  <a:close/>
                </a:path>
                <a:path w="7479030" h="453389">
                  <a:moveTo>
                    <a:pt x="7478928" y="0"/>
                  </a:moveTo>
                  <a:lnTo>
                    <a:pt x="7478928" y="0"/>
                  </a:lnTo>
                  <a:lnTo>
                    <a:pt x="3818001" y="0"/>
                  </a:lnTo>
                  <a:lnTo>
                    <a:pt x="3818001" y="453123"/>
                  </a:lnTo>
                  <a:lnTo>
                    <a:pt x="7478928" y="453123"/>
                  </a:lnTo>
                  <a:lnTo>
                    <a:pt x="7478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1819" y="4978654"/>
              <a:ext cx="1725930" cy="316865"/>
            </a:xfrm>
            <a:custGeom>
              <a:avLst/>
              <a:gdLst/>
              <a:ahLst/>
              <a:cxnLst/>
              <a:rect l="l" t="t" r="r" b="b"/>
              <a:pathLst>
                <a:path w="1725930" h="316864">
                  <a:moveTo>
                    <a:pt x="1725930" y="0"/>
                  </a:moveTo>
                  <a:lnTo>
                    <a:pt x="0" y="0"/>
                  </a:lnTo>
                  <a:lnTo>
                    <a:pt x="0" y="316611"/>
                  </a:lnTo>
                  <a:lnTo>
                    <a:pt x="1725930" y="316611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8789" y="1438401"/>
            <a:ext cx="36245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orbel"/>
                <a:cs typeface="Corbel"/>
              </a:rPr>
              <a:t>WORLD</a:t>
            </a:r>
            <a:r>
              <a:rPr sz="1100" b="1" spc="-40" dirty="0">
                <a:latin typeface="Corbel"/>
                <a:cs typeface="Corbel"/>
              </a:rPr>
              <a:t> </a:t>
            </a:r>
            <a:r>
              <a:rPr sz="1100" b="1" dirty="0">
                <a:latin typeface="Corbel"/>
                <a:cs typeface="Corbel"/>
              </a:rPr>
              <a:t>INTERNET</a:t>
            </a:r>
            <a:r>
              <a:rPr sz="1100" b="1" spc="-40" dirty="0">
                <a:latin typeface="Corbel"/>
                <a:cs typeface="Corbel"/>
              </a:rPr>
              <a:t> </a:t>
            </a:r>
            <a:r>
              <a:rPr sz="1100" b="1" spc="-5" dirty="0">
                <a:latin typeface="Corbel"/>
                <a:cs typeface="Corbel"/>
              </a:rPr>
              <a:t>USAGE</a:t>
            </a:r>
            <a:r>
              <a:rPr sz="1100" b="1" spc="5" dirty="0">
                <a:latin typeface="Corbel"/>
                <a:cs typeface="Corbel"/>
              </a:rPr>
              <a:t> </a:t>
            </a:r>
            <a:r>
              <a:rPr sz="1100" b="1" spc="-5" dirty="0">
                <a:latin typeface="Corbel"/>
                <a:cs typeface="Corbel"/>
              </a:rPr>
              <a:t>AND POPULATION STATISTICS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2738" y="1997710"/>
            <a:ext cx="1008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Wor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g</a:t>
            </a:r>
            <a:r>
              <a:rPr sz="1100" b="1" dirty="0">
                <a:latin typeface="Arial"/>
                <a:cs typeface="Arial"/>
              </a:rPr>
              <a:t>io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40685" y="1942919"/>
          <a:ext cx="2992120" cy="3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615">
                <a:tc>
                  <a:txBody>
                    <a:bodyPr/>
                    <a:lstStyle/>
                    <a:p>
                      <a:pPr marL="37465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Population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15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2009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Est.)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16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Dec.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31,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Latest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81521" y="1833118"/>
            <a:ext cx="796925" cy="52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etrat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on  (%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Population)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7356" y="1916938"/>
            <a:ext cx="694690" cy="3587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88265">
              <a:lnSpc>
                <a:spcPts val="1300"/>
              </a:lnSpc>
              <a:spcBef>
                <a:spcPts val="165"/>
              </a:spcBef>
            </a:pPr>
            <a:r>
              <a:rPr sz="1100" b="1" dirty="0">
                <a:latin typeface="Arial"/>
                <a:cs typeface="Arial"/>
              </a:rPr>
              <a:t>Growth 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2000</a:t>
            </a:r>
            <a:r>
              <a:rPr sz="1100" b="1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2009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2922" y="1916938"/>
            <a:ext cx="575310" cy="3587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0320" marR="5080" indent="-7620">
              <a:lnSpc>
                <a:spcPts val="1300"/>
              </a:lnSpc>
              <a:spcBef>
                <a:spcPts val="165"/>
              </a:spcBef>
            </a:pP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%  of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le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91819" y="2681805"/>
          <a:ext cx="7478394" cy="30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231">
                <a:tc>
                  <a:txBody>
                    <a:bodyPr/>
                    <a:lstStyle/>
                    <a:p>
                      <a:pPr marL="53340">
                        <a:lnSpc>
                          <a:spcPts val="1220"/>
                        </a:lnSpc>
                      </a:pP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Africa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991,002,342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4,514,400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86,217,900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8.7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1,809.8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4.8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Asia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3,808,070,503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114,304,000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764,435,900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20.1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568.8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42.4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Europe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803,850,858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105,096,093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425,773,571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53.0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305.1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23.6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Mid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d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le</a:t>
                      </a:r>
                      <a:r>
                        <a:rPr sz="1100" b="1" u="heavy" spc="-4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E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a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s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202,687,005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3,284,800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58,309,546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28.8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1,675.1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3.2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11">
                <a:tc>
                  <a:txBody>
                    <a:bodyPr/>
                    <a:lstStyle/>
                    <a:p>
                      <a:pPr marL="53340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North</a:t>
                      </a:r>
                      <a:r>
                        <a:rPr sz="1100" b="1" u="heavy" spc="-6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America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340,831,831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108,096,800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259,561,000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76.2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140.1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14.4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3340" marR="24066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Latin </a:t>
                      </a:r>
                      <a:r>
                        <a:rPr sz="11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u="heavy" spc="-4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mer</a:t>
                      </a:r>
                      <a:r>
                        <a:rPr sz="1100" b="1" u="heavy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i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c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/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C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arib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b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e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2573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586,662,468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18,068,919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98450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186,922,050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31.9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934.5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8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Oceania</a:t>
                      </a:r>
                      <a:r>
                        <a:rPr sz="1100" b="1" u="heavy" spc="-7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 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/</a:t>
                      </a:r>
                      <a:r>
                        <a:rPr sz="1100" b="1" u="heavy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Australia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34,700,201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7,620,480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21,110,490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60.8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177.0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1.2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WORLD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6,767,805,208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360,985,492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1,802,330,457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26.6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399.3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100.0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1530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493510" cy="31019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External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(Interface</a:t>
            </a:r>
            <a:r>
              <a:rPr sz="3200" spc="-1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Security)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Physical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Operational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10" dirty="0">
                <a:latin typeface="Corbel"/>
                <a:cs typeface="Corbel"/>
              </a:rPr>
              <a:t>Classifications</a:t>
            </a:r>
            <a:endParaRPr sz="24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orbel"/>
                <a:cs typeface="Corbel"/>
              </a:rPr>
              <a:t>Division of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Responsibilities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Internal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00853"/>
            <a:ext cx="6517005" cy="41522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Surveillance</a:t>
            </a:r>
            <a:endParaRPr sz="3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Corbel"/>
                <a:cs typeface="Corbel"/>
              </a:rPr>
              <a:t>(mean: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close</a:t>
            </a:r>
            <a:r>
              <a:rPr sz="1600" spc="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observation,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especially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a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suspected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spy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or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criminal)</a:t>
            </a:r>
            <a:endParaRPr sz="16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Authentication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Threat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Monitoring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Direct</a:t>
            </a:r>
            <a:r>
              <a:rPr sz="2800" spc="-1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cess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Surveillance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Programs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like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supervisor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Amplification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orbel"/>
                <a:cs typeface="Corbel"/>
              </a:rPr>
              <a:t>E</a:t>
            </a:r>
            <a:r>
              <a:rPr sz="2800" i="1" spc="-35" dirty="0">
                <a:latin typeface="Corbel"/>
                <a:cs typeface="Corbel"/>
              </a:rPr>
              <a:t>x</a:t>
            </a:r>
            <a:r>
              <a:rPr sz="2800" i="1" spc="-10" dirty="0">
                <a:latin typeface="Corbel"/>
                <a:cs typeface="Corbel"/>
              </a:rPr>
              <a:t>ampl</a:t>
            </a:r>
            <a:r>
              <a:rPr sz="2800" i="1" spc="-15" dirty="0">
                <a:latin typeface="Corbel"/>
                <a:cs typeface="Corbel"/>
              </a:rPr>
              <a:t>e</a:t>
            </a:r>
            <a:r>
              <a:rPr sz="2800" i="1" spc="-5" dirty="0">
                <a:latin typeface="Corbel"/>
                <a:cs typeface="Corbel"/>
              </a:rPr>
              <a:t>:</a:t>
            </a:r>
            <a:r>
              <a:rPr sz="2800" i="1" spc="-305" dirty="0">
                <a:latin typeface="Corbel"/>
                <a:cs typeface="Corbel"/>
              </a:rPr>
              <a:t> </a:t>
            </a:r>
            <a:r>
              <a:rPr sz="2800" i="1" spc="-120" dirty="0">
                <a:latin typeface="Corbel"/>
                <a:cs typeface="Corbel"/>
              </a:rPr>
              <a:t>T</a:t>
            </a:r>
            <a:r>
              <a:rPr sz="2800" i="1" spc="-10" dirty="0">
                <a:latin typeface="Corbel"/>
                <a:cs typeface="Corbel"/>
              </a:rPr>
              <a:t>axpa</a:t>
            </a:r>
            <a:r>
              <a:rPr sz="2800" i="1" spc="-20" dirty="0">
                <a:latin typeface="Corbel"/>
                <a:cs typeface="Corbel"/>
              </a:rPr>
              <a:t>y</a:t>
            </a:r>
            <a:r>
              <a:rPr sz="2800" i="1" spc="-10" dirty="0">
                <a:latin typeface="Corbel"/>
                <a:cs typeface="Corbel"/>
              </a:rPr>
              <a:t>er</a:t>
            </a:r>
            <a:r>
              <a:rPr sz="2800" i="1" spc="-5" dirty="0">
                <a:latin typeface="Corbel"/>
                <a:cs typeface="Corbel"/>
              </a:rPr>
              <a:t>s</a:t>
            </a:r>
            <a:r>
              <a:rPr sz="2800" i="1" spc="10" dirty="0">
                <a:latin typeface="Corbel"/>
                <a:cs typeface="Corbel"/>
              </a:rPr>
              <a:t> </a:t>
            </a:r>
            <a:r>
              <a:rPr sz="2800" i="1" spc="-10" dirty="0">
                <a:latin typeface="Corbel"/>
                <a:cs typeface="Corbel"/>
              </a:rPr>
              <a:t>informat</a:t>
            </a:r>
            <a:r>
              <a:rPr sz="2800" i="1" dirty="0">
                <a:latin typeface="Corbel"/>
                <a:cs typeface="Corbel"/>
              </a:rPr>
              <a:t>i</a:t>
            </a:r>
            <a:r>
              <a:rPr sz="2800" i="1" spc="-10" dirty="0">
                <a:latin typeface="Corbel"/>
                <a:cs typeface="Corbel"/>
              </a:rPr>
              <a:t>on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3840479" cy="383540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Password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Protection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orbel"/>
                <a:cs typeface="Corbel"/>
              </a:rPr>
              <a:t>Weaknesses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Solutions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435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Auditing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Audi</a:t>
            </a:r>
            <a:r>
              <a:rPr sz="2800" spc="-5" dirty="0">
                <a:latin typeface="Corbel"/>
                <a:cs typeface="Corbel"/>
              </a:rPr>
              <a:t>t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casionally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Audit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Log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707505" cy="434784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-45" dirty="0">
                <a:latin typeface="Corbel"/>
                <a:cs typeface="Corbel"/>
              </a:rPr>
              <a:t>c</a:t>
            </a:r>
            <a:r>
              <a:rPr sz="3200" spc="-5" dirty="0">
                <a:latin typeface="Corbel"/>
                <a:cs typeface="Corbel"/>
              </a:rPr>
              <a:t>ces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1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Controls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Access </a:t>
            </a:r>
            <a:r>
              <a:rPr sz="2800" spc="-5" dirty="0">
                <a:latin typeface="Corbel"/>
                <a:cs typeface="Corbel"/>
              </a:rPr>
              <a:t>based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Classifications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Kernels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Beginning</a:t>
            </a:r>
            <a:r>
              <a:rPr sz="2800" spc="-5" dirty="0">
                <a:latin typeface="Corbel"/>
                <a:cs typeface="Corbel"/>
              </a:rPr>
              <a:t> rather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than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retrofitted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Hardware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Incorporate</a:t>
            </a:r>
            <a:r>
              <a:rPr sz="2800" spc="-10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Operating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System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Functions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5541645" cy="25184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Faul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-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oleran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Hardware</a:t>
            </a:r>
            <a:r>
              <a:rPr sz="2800" spc="-5" dirty="0">
                <a:latin typeface="Corbel"/>
                <a:cs typeface="Corbel"/>
              </a:rPr>
              <a:t> rather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than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Software</a:t>
            </a:r>
            <a:endParaRPr sz="28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orbel"/>
                <a:cs typeface="Corbel"/>
              </a:rPr>
              <a:t>Ma</a:t>
            </a:r>
            <a:r>
              <a:rPr sz="2400" spc="-10" dirty="0">
                <a:latin typeface="Corbel"/>
                <a:cs typeface="Corbel"/>
              </a:rPr>
              <a:t>j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11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ortio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Sys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em</a:t>
            </a:r>
            <a:endParaRPr sz="24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orbel"/>
                <a:cs typeface="Corbel"/>
              </a:rPr>
              <a:t>Fault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Detection</a:t>
            </a:r>
            <a:endParaRPr sz="24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Multiple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I/O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subsystems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1047</Words>
  <Application>Microsoft Office PowerPoint</Application>
  <PresentationFormat>Экран (4:3)</PresentationFormat>
  <Paragraphs>195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Corbel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Zaur</cp:lastModifiedBy>
  <cp:revision>1</cp:revision>
  <dcterms:created xsi:type="dcterms:W3CDTF">2022-11-22T21:36:19Z</dcterms:created>
  <dcterms:modified xsi:type="dcterms:W3CDTF">2022-11-22T21:41:57Z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2022-11-22T00:00:00Z</vt:filetime>
  </property>
</Properties>
</file>