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82" r:id="rId25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64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E2B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E2B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E2B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0"/>
                </a:moveTo>
                <a:lnTo>
                  <a:pt x="7733977" y="0"/>
                </a:lnTo>
                <a:lnTo>
                  <a:pt x="0" y="6855297"/>
                </a:lnTo>
                <a:lnTo>
                  <a:pt x="0" y="6857995"/>
                </a:lnTo>
                <a:lnTo>
                  <a:pt x="9143999" y="6857995"/>
                </a:lnTo>
                <a:lnTo>
                  <a:pt x="9143999" y="0"/>
                </a:lnTo>
                <a:close/>
              </a:path>
            </a:pathLst>
          </a:custGeom>
          <a:solidFill>
            <a:srgbClr val="9CBD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648711"/>
            <a:ext cx="3572510" cy="4209415"/>
          </a:xfrm>
          <a:custGeom>
            <a:avLst/>
            <a:gdLst/>
            <a:ahLst/>
            <a:cxnLst/>
            <a:rect l="l" t="t" r="r" b="b"/>
            <a:pathLst>
              <a:path w="3572510" h="4209415">
                <a:moveTo>
                  <a:pt x="0" y="0"/>
                </a:moveTo>
                <a:lnTo>
                  <a:pt x="0" y="4209287"/>
                </a:lnTo>
                <a:lnTo>
                  <a:pt x="3572255" y="4209287"/>
                </a:lnTo>
                <a:lnTo>
                  <a:pt x="0" y="0"/>
                </a:lnTo>
                <a:close/>
              </a:path>
            </a:pathLst>
          </a:custGeom>
          <a:solidFill>
            <a:srgbClr val="D2CA6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2431" y="667003"/>
            <a:ext cx="6819137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E2B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5844" y="2231263"/>
            <a:ext cx="6852310" cy="3592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50535"/>
            <a:ext cx="9144000" cy="1807845"/>
            <a:chOff x="0" y="5050535"/>
            <a:chExt cx="9144000" cy="1807845"/>
          </a:xfrm>
        </p:grpSpPr>
        <p:sp>
          <p:nvSpPr>
            <p:cNvPr id="3" name="object 3"/>
            <p:cNvSpPr/>
            <p:nvPr/>
          </p:nvSpPr>
          <p:spPr>
            <a:xfrm>
              <a:off x="0" y="5050535"/>
              <a:ext cx="3572510" cy="1807845"/>
            </a:xfrm>
            <a:custGeom>
              <a:avLst/>
              <a:gdLst/>
              <a:ahLst/>
              <a:cxnLst/>
              <a:rect l="l" t="t" r="r" b="b"/>
              <a:pathLst>
                <a:path w="3572510" h="1807845">
                  <a:moveTo>
                    <a:pt x="2043049" y="0"/>
                  </a:moveTo>
                  <a:lnTo>
                    <a:pt x="0" y="0"/>
                  </a:lnTo>
                  <a:lnTo>
                    <a:pt x="0" y="1807460"/>
                  </a:lnTo>
                  <a:lnTo>
                    <a:pt x="3572254" y="1807460"/>
                  </a:lnTo>
                  <a:lnTo>
                    <a:pt x="2043049" y="0"/>
                  </a:lnTo>
                  <a:close/>
                </a:path>
              </a:pathLst>
            </a:custGeom>
            <a:solidFill>
              <a:srgbClr val="9CB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050535"/>
              <a:ext cx="9144000" cy="1807845"/>
            </a:xfrm>
            <a:custGeom>
              <a:avLst/>
              <a:gdLst/>
              <a:ahLst/>
              <a:cxnLst/>
              <a:rect l="l" t="t" r="r" b="b"/>
              <a:pathLst>
                <a:path w="9144000" h="1807845">
                  <a:moveTo>
                    <a:pt x="2038223" y="0"/>
                  </a:moveTo>
                  <a:lnTo>
                    <a:pt x="0" y="1804764"/>
                  </a:lnTo>
                  <a:lnTo>
                    <a:pt x="0" y="1807460"/>
                  </a:lnTo>
                  <a:lnTo>
                    <a:pt x="9143999" y="1807460"/>
                  </a:lnTo>
                  <a:lnTo>
                    <a:pt x="9143999" y="888"/>
                  </a:lnTo>
                  <a:lnTo>
                    <a:pt x="2038223" y="0"/>
                  </a:lnTo>
                  <a:close/>
                </a:path>
              </a:pathLst>
            </a:custGeom>
            <a:solidFill>
              <a:srgbClr val="D2CA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33400" y="1451610"/>
            <a:ext cx="7774305" cy="3644900"/>
            <a:chOff x="533400" y="1451610"/>
            <a:chExt cx="7774305" cy="36449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451610"/>
              <a:ext cx="7774305" cy="14858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5208" y="2743200"/>
              <a:ext cx="5055108" cy="23530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50535"/>
            <a:ext cx="9144000" cy="1807845"/>
            <a:chOff x="0" y="5050535"/>
            <a:chExt cx="9144000" cy="1807845"/>
          </a:xfrm>
        </p:grpSpPr>
        <p:sp>
          <p:nvSpPr>
            <p:cNvPr id="3" name="object 3"/>
            <p:cNvSpPr/>
            <p:nvPr/>
          </p:nvSpPr>
          <p:spPr>
            <a:xfrm>
              <a:off x="0" y="5050535"/>
              <a:ext cx="3572510" cy="1807845"/>
            </a:xfrm>
            <a:custGeom>
              <a:avLst/>
              <a:gdLst/>
              <a:ahLst/>
              <a:cxnLst/>
              <a:rect l="l" t="t" r="r" b="b"/>
              <a:pathLst>
                <a:path w="3572510" h="1807845">
                  <a:moveTo>
                    <a:pt x="2043049" y="0"/>
                  </a:moveTo>
                  <a:lnTo>
                    <a:pt x="0" y="0"/>
                  </a:lnTo>
                  <a:lnTo>
                    <a:pt x="0" y="1807460"/>
                  </a:lnTo>
                  <a:lnTo>
                    <a:pt x="3572254" y="1807460"/>
                  </a:lnTo>
                  <a:lnTo>
                    <a:pt x="2043049" y="0"/>
                  </a:lnTo>
                  <a:close/>
                </a:path>
              </a:pathLst>
            </a:custGeom>
            <a:solidFill>
              <a:srgbClr val="9CB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050535"/>
              <a:ext cx="9144000" cy="1807845"/>
            </a:xfrm>
            <a:custGeom>
              <a:avLst/>
              <a:gdLst/>
              <a:ahLst/>
              <a:cxnLst/>
              <a:rect l="l" t="t" r="r" b="b"/>
              <a:pathLst>
                <a:path w="9144000" h="1807845">
                  <a:moveTo>
                    <a:pt x="2038223" y="0"/>
                  </a:moveTo>
                  <a:lnTo>
                    <a:pt x="0" y="1804764"/>
                  </a:lnTo>
                  <a:lnTo>
                    <a:pt x="0" y="1807460"/>
                  </a:lnTo>
                  <a:lnTo>
                    <a:pt x="9143999" y="1807460"/>
                  </a:lnTo>
                  <a:lnTo>
                    <a:pt x="9143999" y="888"/>
                  </a:lnTo>
                  <a:lnTo>
                    <a:pt x="2038223" y="0"/>
                  </a:lnTo>
                  <a:close/>
                </a:path>
              </a:pathLst>
            </a:custGeom>
            <a:solidFill>
              <a:srgbClr val="D2CA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359408" y="1940051"/>
            <a:ext cx="6350635" cy="1920239"/>
            <a:chOff x="1359408" y="1940051"/>
            <a:chExt cx="6350635" cy="1920239"/>
          </a:xfrm>
        </p:grpSpPr>
        <p:sp>
          <p:nvSpPr>
            <p:cNvPr id="6" name="object 6"/>
            <p:cNvSpPr/>
            <p:nvPr/>
          </p:nvSpPr>
          <p:spPr>
            <a:xfrm>
              <a:off x="1372362" y="1953005"/>
              <a:ext cx="6324600" cy="913130"/>
            </a:xfrm>
            <a:custGeom>
              <a:avLst/>
              <a:gdLst/>
              <a:ahLst/>
              <a:cxnLst/>
              <a:rect l="l" t="t" r="r" b="b"/>
              <a:pathLst>
                <a:path w="6324600" h="913130">
                  <a:moveTo>
                    <a:pt x="6172454" y="0"/>
                  </a:moveTo>
                  <a:lnTo>
                    <a:pt x="152146" y="0"/>
                  </a:lnTo>
                  <a:lnTo>
                    <a:pt x="104038" y="7752"/>
                  </a:lnTo>
                  <a:lnTo>
                    <a:pt x="62270" y="29342"/>
                  </a:lnTo>
                  <a:lnTo>
                    <a:pt x="29342" y="62270"/>
                  </a:lnTo>
                  <a:lnTo>
                    <a:pt x="7752" y="104038"/>
                  </a:lnTo>
                  <a:lnTo>
                    <a:pt x="0" y="152146"/>
                  </a:lnTo>
                  <a:lnTo>
                    <a:pt x="0" y="760730"/>
                  </a:lnTo>
                  <a:lnTo>
                    <a:pt x="7752" y="808837"/>
                  </a:lnTo>
                  <a:lnTo>
                    <a:pt x="29342" y="850605"/>
                  </a:lnTo>
                  <a:lnTo>
                    <a:pt x="62270" y="883533"/>
                  </a:lnTo>
                  <a:lnTo>
                    <a:pt x="104038" y="905123"/>
                  </a:lnTo>
                  <a:lnTo>
                    <a:pt x="152146" y="912876"/>
                  </a:lnTo>
                  <a:lnTo>
                    <a:pt x="6172454" y="912876"/>
                  </a:lnTo>
                  <a:lnTo>
                    <a:pt x="6220561" y="905123"/>
                  </a:lnTo>
                  <a:lnTo>
                    <a:pt x="6262329" y="883533"/>
                  </a:lnTo>
                  <a:lnTo>
                    <a:pt x="6295257" y="850605"/>
                  </a:lnTo>
                  <a:lnTo>
                    <a:pt x="6316847" y="808837"/>
                  </a:lnTo>
                  <a:lnTo>
                    <a:pt x="6324599" y="760730"/>
                  </a:lnTo>
                  <a:lnTo>
                    <a:pt x="6324599" y="152146"/>
                  </a:lnTo>
                  <a:lnTo>
                    <a:pt x="6316847" y="104038"/>
                  </a:lnTo>
                  <a:lnTo>
                    <a:pt x="6295257" y="62270"/>
                  </a:lnTo>
                  <a:lnTo>
                    <a:pt x="6262329" y="29342"/>
                  </a:lnTo>
                  <a:lnTo>
                    <a:pt x="6220561" y="7752"/>
                  </a:lnTo>
                  <a:lnTo>
                    <a:pt x="61724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72362" y="1953005"/>
              <a:ext cx="6324600" cy="913130"/>
            </a:xfrm>
            <a:custGeom>
              <a:avLst/>
              <a:gdLst/>
              <a:ahLst/>
              <a:cxnLst/>
              <a:rect l="l" t="t" r="r" b="b"/>
              <a:pathLst>
                <a:path w="6324600" h="913130">
                  <a:moveTo>
                    <a:pt x="0" y="152146"/>
                  </a:moveTo>
                  <a:lnTo>
                    <a:pt x="7752" y="104038"/>
                  </a:lnTo>
                  <a:lnTo>
                    <a:pt x="29342" y="62270"/>
                  </a:lnTo>
                  <a:lnTo>
                    <a:pt x="62270" y="29342"/>
                  </a:lnTo>
                  <a:lnTo>
                    <a:pt x="104038" y="7752"/>
                  </a:lnTo>
                  <a:lnTo>
                    <a:pt x="152146" y="0"/>
                  </a:lnTo>
                  <a:lnTo>
                    <a:pt x="6172454" y="0"/>
                  </a:lnTo>
                  <a:lnTo>
                    <a:pt x="6220561" y="7752"/>
                  </a:lnTo>
                  <a:lnTo>
                    <a:pt x="6262329" y="29342"/>
                  </a:lnTo>
                  <a:lnTo>
                    <a:pt x="6295257" y="62270"/>
                  </a:lnTo>
                  <a:lnTo>
                    <a:pt x="6316847" y="104038"/>
                  </a:lnTo>
                  <a:lnTo>
                    <a:pt x="6324599" y="152146"/>
                  </a:lnTo>
                  <a:lnTo>
                    <a:pt x="6324599" y="760730"/>
                  </a:lnTo>
                  <a:lnTo>
                    <a:pt x="6316847" y="808837"/>
                  </a:lnTo>
                  <a:lnTo>
                    <a:pt x="6295257" y="850605"/>
                  </a:lnTo>
                  <a:lnTo>
                    <a:pt x="6262329" y="883533"/>
                  </a:lnTo>
                  <a:lnTo>
                    <a:pt x="6220561" y="905123"/>
                  </a:lnTo>
                  <a:lnTo>
                    <a:pt x="6172454" y="912876"/>
                  </a:lnTo>
                  <a:lnTo>
                    <a:pt x="152146" y="912876"/>
                  </a:lnTo>
                  <a:lnTo>
                    <a:pt x="104038" y="905123"/>
                  </a:lnTo>
                  <a:lnTo>
                    <a:pt x="62270" y="883533"/>
                  </a:lnTo>
                  <a:lnTo>
                    <a:pt x="29342" y="850605"/>
                  </a:lnTo>
                  <a:lnTo>
                    <a:pt x="7752" y="808837"/>
                  </a:lnTo>
                  <a:lnTo>
                    <a:pt x="0" y="760730"/>
                  </a:lnTo>
                  <a:lnTo>
                    <a:pt x="0" y="15214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72362" y="2935985"/>
              <a:ext cx="6324600" cy="911860"/>
            </a:xfrm>
            <a:custGeom>
              <a:avLst/>
              <a:gdLst/>
              <a:ahLst/>
              <a:cxnLst/>
              <a:rect l="l" t="t" r="r" b="b"/>
              <a:pathLst>
                <a:path w="6324600" h="911860">
                  <a:moveTo>
                    <a:pt x="6172708" y="0"/>
                  </a:moveTo>
                  <a:lnTo>
                    <a:pt x="151891" y="0"/>
                  </a:lnTo>
                  <a:lnTo>
                    <a:pt x="103859" y="7737"/>
                  </a:lnTo>
                  <a:lnTo>
                    <a:pt x="62160" y="29289"/>
                  </a:lnTo>
                  <a:lnTo>
                    <a:pt x="29289" y="62160"/>
                  </a:lnTo>
                  <a:lnTo>
                    <a:pt x="7737" y="103859"/>
                  </a:lnTo>
                  <a:lnTo>
                    <a:pt x="0" y="151891"/>
                  </a:lnTo>
                  <a:lnTo>
                    <a:pt x="0" y="759459"/>
                  </a:lnTo>
                  <a:lnTo>
                    <a:pt x="7737" y="807492"/>
                  </a:lnTo>
                  <a:lnTo>
                    <a:pt x="29289" y="849191"/>
                  </a:lnTo>
                  <a:lnTo>
                    <a:pt x="62160" y="882062"/>
                  </a:lnTo>
                  <a:lnTo>
                    <a:pt x="103859" y="903614"/>
                  </a:lnTo>
                  <a:lnTo>
                    <a:pt x="151891" y="911351"/>
                  </a:lnTo>
                  <a:lnTo>
                    <a:pt x="6172708" y="911351"/>
                  </a:lnTo>
                  <a:lnTo>
                    <a:pt x="6220740" y="903614"/>
                  </a:lnTo>
                  <a:lnTo>
                    <a:pt x="6262439" y="882062"/>
                  </a:lnTo>
                  <a:lnTo>
                    <a:pt x="6295310" y="849191"/>
                  </a:lnTo>
                  <a:lnTo>
                    <a:pt x="6316862" y="807492"/>
                  </a:lnTo>
                  <a:lnTo>
                    <a:pt x="6324599" y="759459"/>
                  </a:lnTo>
                  <a:lnTo>
                    <a:pt x="6324599" y="151891"/>
                  </a:lnTo>
                  <a:lnTo>
                    <a:pt x="6316862" y="103859"/>
                  </a:lnTo>
                  <a:lnTo>
                    <a:pt x="6295310" y="62160"/>
                  </a:lnTo>
                  <a:lnTo>
                    <a:pt x="6262439" y="29289"/>
                  </a:lnTo>
                  <a:lnTo>
                    <a:pt x="6220740" y="7737"/>
                  </a:lnTo>
                  <a:lnTo>
                    <a:pt x="617270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72362" y="2935985"/>
              <a:ext cx="6324600" cy="911860"/>
            </a:xfrm>
            <a:custGeom>
              <a:avLst/>
              <a:gdLst/>
              <a:ahLst/>
              <a:cxnLst/>
              <a:rect l="l" t="t" r="r" b="b"/>
              <a:pathLst>
                <a:path w="6324600" h="911860">
                  <a:moveTo>
                    <a:pt x="0" y="151891"/>
                  </a:moveTo>
                  <a:lnTo>
                    <a:pt x="7737" y="103859"/>
                  </a:lnTo>
                  <a:lnTo>
                    <a:pt x="29289" y="62160"/>
                  </a:lnTo>
                  <a:lnTo>
                    <a:pt x="62160" y="29289"/>
                  </a:lnTo>
                  <a:lnTo>
                    <a:pt x="103859" y="7737"/>
                  </a:lnTo>
                  <a:lnTo>
                    <a:pt x="151891" y="0"/>
                  </a:lnTo>
                  <a:lnTo>
                    <a:pt x="6172708" y="0"/>
                  </a:lnTo>
                  <a:lnTo>
                    <a:pt x="6220740" y="7737"/>
                  </a:lnTo>
                  <a:lnTo>
                    <a:pt x="6262439" y="29289"/>
                  </a:lnTo>
                  <a:lnTo>
                    <a:pt x="6295310" y="62160"/>
                  </a:lnTo>
                  <a:lnTo>
                    <a:pt x="6316862" y="103859"/>
                  </a:lnTo>
                  <a:lnTo>
                    <a:pt x="6324599" y="151891"/>
                  </a:lnTo>
                  <a:lnTo>
                    <a:pt x="6324599" y="759459"/>
                  </a:lnTo>
                  <a:lnTo>
                    <a:pt x="6316862" y="807492"/>
                  </a:lnTo>
                  <a:lnTo>
                    <a:pt x="6295310" y="849191"/>
                  </a:lnTo>
                  <a:lnTo>
                    <a:pt x="6262439" y="882062"/>
                  </a:lnTo>
                  <a:lnTo>
                    <a:pt x="6220740" y="903614"/>
                  </a:lnTo>
                  <a:lnTo>
                    <a:pt x="6172708" y="911351"/>
                  </a:lnTo>
                  <a:lnTo>
                    <a:pt x="151891" y="911351"/>
                  </a:lnTo>
                  <a:lnTo>
                    <a:pt x="103859" y="903614"/>
                  </a:lnTo>
                  <a:lnTo>
                    <a:pt x="62160" y="882062"/>
                  </a:lnTo>
                  <a:lnTo>
                    <a:pt x="29289" y="849191"/>
                  </a:lnTo>
                  <a:lnTo>
                    <a:pt x="7737" y="807492"/>
                  </a:lnTo>
                  <a:lnTo>
                    <a:pt x="0" y="759459"/>
                  </a:lnTo>
                  <a:lnTo>
                    <a:pt x="0" y="15189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359408" y="3936491"/>
            <a:ext cx="6350635" cy="939165"/>
            <a:chOff x="1359408" y="3936491"/>
            <a:chExt cx="6350635" cy="939165"/>
          </a:xfrm>
        </p:grpSpPr>
        <p:sp>
          <p:nvSpPr>
            <p:cNvPr id="11" name="object 11"/>
            <p:cNvSpPr/>
            <p:nvPr/>
          </p:nvSpPr>
          <p:spPr>
            <a:xfrm>
              <a:off x="1372362" y="3949445"/>
              <a:ext cx="6324600" cy="913130"/>
            </a:xfrm>
            <a:custGeom>
              <a:avLst/>
              <a:gdLst/>
              <a:ahLst/>
              <a:cxnLst/>
              <a:rect l="l" t="t" r="r" b="b"/>
              <a:pathLst>
                <a:path w="6324600" h="913129">
                  <a:moveTo>
                    <a:pt x="6172454" y="0"/>
                  </a:moveTo>
                  <a:lnTo>
                    <a:pt x="152146" y="0"/>
                  </a:lnTo>
                  <a:lnTo>
                    <a:pt x="104038" y="7752"/>
                  </a:lnTo>
                  <a:lnTo>
                    <a:pt x="62270" y="29342"/>
                  </a:lnTo>
                  <a:lnTo>
                    <a:pt x="29342" y="62270"/>
                  </a:lnTo>
                  <a:lnTo>
                    <a:pt x="7752" y="104038"/>
                  </a:lnTo>
                  <a:lnTo>
                    <a:pt x="0" y="152145"/>
                  </a:lnTo>
                  <a:lnTo>
                    <a:pt x="0" y="760729"/>
                  </a:lnTo>
                  <a:lnTo>
                    <a:pt x="7752" y="808837"/>
                  </a:lnTo>
                  <a:lnTo>
                    <a:pt x="29342" y="850605"/>
                  </a:lnTo>
                  <a:lnTo>
                    <a:pt x="62270" y="883533"/>
                  </a:lnTo>
                  <a:lnTo>
                    <a:pt x="104038" y="905123"/>
                  </a:lnTo>
                  <a:lnTo>
                    <a:pt x="152146" y="912876"/>
                  </a:lnTo>
                  <a:lnTo>
                    <a:pt x="6172454" y="912876"/>
                  </a:lnTo>
                  <a:lnTo>
                    <a:pt x="6220561" y="905123"/>
                  </a:lnTo>
                  <a:lnTo>
                    <a:pt x="6262329" y="883533"/>
                  </a:lnTo>
                  <a:lnTo>
                    <a:pt x="6295257" y="850605"/>
                  </a:lnTo>
                  <a:lnTo>
                    <a:pt x="6316847" y="808837"/>
                  </a:lnTo>
                  <a:lnTo>
                    <a:pt x="6324599" y="760729"/>
                  </a:lnTo>
                  <a:lnTo>
                    <a:pt x="6324599" y="152145"/>
                  </a:lnTo>
                  <a:lnTo>
                    <a:pt x="6316847" y="104038"/>
                  </a:lnTo>
                  <a:lnTo>
                    <a:pt x="6295257" y="62270"/>
                  </a:lnTo>
                  <a:lnTo>
                    <a:pt x="6262329" y="29342"/>
                  </a:lnTo>
                  <a:lnTo>
                    <a:pt x="6220561" y="7752"/>
                  </a:lnTo>
                  <a:lnTo>
                    <a:pt x="61724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72362" y="3949445"/>
              <a:ext cx="6324600" cy="913130"/>
            </a:xfrm>
            <a:custGeom>
              <a:avLst/>
              <a:gdLst/>
              <a:ahLst/>
              <a:cxnLst/>
              <a:rect l="l" t="t" r="r" b="b"/>
              <a:pathLst>
                <a:path w="6324600" h="913129">
                  <a:moveTo>
                    <a:pt x="0" y="152145"/>
                  </a:moveTo>
                  <a:lnTo>
                    <a:pt x="7752" y="104038"/>
                  </a:lnTo>
                  <a:lnTo>
                    <a:pt x="29342" y="62270"/>
                  </a:lnTo>
                  <a:lnTo>
                    <a:pt x="62270" y="29342"/>
                  </a:lnTo>
                  <a:lnTo>
                    <a:pt x="104038" y="7752"/>
                  </a:lnTo>
                  <a:lnTo>
                    <a:pt x="152146" y="0"/>
                  </a:lnTo>
                  <a:lnTo>
                    <a:pt x="6172454" y="0"/>
                  </a:lnTo>
                  <a:lnTo>
                    <a:pt x="6220561" y="7752"/>
                  </a:lnTo>
                  <a:lnTo>
                    <a:pt x="6262329" y="29342"/>
                  </a:lnTo>
                  <a:lnTo>
                    <a:pt x="6295257" y="62270"/>
                  </a:lnTo>
                  <a:lnTo>
                    <a:pt x="6316847" y="104038"/>
                  </a:lnTo>
                  <a:lnTo>
                    <a:pt x="6324599" y="152145"/>
                  </a:lnTo>
                  <a:lnTo>
                    <a:pt x="6324599" y="760729"/>
                  </a:lnTo>
                  <a:lnTo>
                    <a:pt x="6316847" y="808837"/>
                  </a:lnTo>
                  <a:lnTo>
                    <a:pt x="6295257" y="850605"/>
                  </a:lnTo>
                  <a:lnTo>
                    <a:pt x="6262329" y="883533"/>
                  </a:lnTo>
                  <a:lnTo>
                    <a:pt x="6220561" y="905123"/>
                  </a:lnTo>
                  <a:lnTo>
                    <a:pt x="6172454" y="912876"/>
                  </a:lnTo>
                  <a:lnTo>
                    <a:pt x="152146" y="912876"/>
                  </a:lnTo>
                  <a:lnTo>
                    <a:pt x="104038" y="905123"/>
                  </a:lnTo>
                  <a:lnTo>
                    <a:pt x="62270" y="883533"/>
                  </a:lnTo>
                  <a:lnTo>
                    <a:pt x="29342" y="850605"/>
                  </a:lnTo>
                  <a:lnTo>
                    <a:pt x="7752" y="808837"/>
                  </a:lnTo>
                  <a:lnTo>
                    <a:pt x="0" y="760729"/>
                  </a:lnTo>
                  <a:lnTo>
                    <a:pt x="0" y="15214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95171" y="2185491"/>
            <a:ext cx="5886450" cy="2545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private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communications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channel(tunnel)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Encrypted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Arial MT"/>
              <a:cs typeface="Arial MT"/>
            </a:endParaRPr>
          </a:p>
          <a:p>
            <a:pPr marL="12700" marR="5080">
              <a:lnSpc>
                <a:spcPts val="248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2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accessed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only</a:t>
            </a:r>
            <a:r>
              <a:rPr sz="2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those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parties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sz="2400" spc="-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appropriate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encryption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and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decryption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keys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590545" y="540766"/>
            <a:ext cx="3209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Comic Sans MS"/>
                <a:cs typeface="Comic Sans MS"/>
              </a:rPr>
              <a:t>TUNNELING</a:t>
            </a:r>
            <a:endParaRPr sz="4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191" y="0"/>
            <a:ext cx="9170035" cy="6884034"/>
            <a:chOff x="-12191" y="0"/>
            <a:chExt cx="9170035" cy="6884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15761" y="762"/>
              <a:ext cx="3429000" cy="457200"/>
            </a:xfrm>
            <a:custGeom>
              <a:avLst/>
              <a:gdLst/>
              <a:ahLst/>
              <a:cxnLst/>
              <a:rect l="l" t="t" r="r" b="b"/>
              <a:pathLst>
                <a:path w="3429000" h="457200">
                  <a:moveTo>
                    <a:pt x="3428999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428999" y="457200"/>
                  </a:lnTo>
                  <a:lnTo>
                    <a:pt x="3428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5761" y="762"/>
              <a:ext cx="3429000" cy="457200"/>
            </a:xfrm>
            <a:custGeom>
              <a:avLst/>
              <a:gdLst/>
              <a:ahLst/>
              <a:cxnLst/>
              <a:rect l="l" t="t" r="r" b="b"/>
              <a:pathLst>
                <a:path w="3429000" h="457200">
                  <a:moveTo>
                    <a:pt x="0" y="457200"/>
                  </a:moveTo>
                  <a:lnTo>
                    <a:pt x="3428999" y="457200"/>
                  </a:lnTo>
                  <a:lnTo>
                    <a:pt x="3428999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8961" y="1981962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1219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19200" y="3048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961" y="1981962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0" y="304800"/>
                  </a:moveTo>
                  <a:lnTo>
                    <a:pt x="1219200" y="304800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" y="2286761"/>
              <a:ext cx="381000" cy="4572000"/>
            </a:xfrm>
            <a:custGeom>
              <a:avLst/>
              <a:gdLst/>
              <a:ahLst/>
              <a:cxnLst/>
              <a:rect l="l" t="t" r="r" b="b"/>
              <a:pathLst>
                <a:path w="381000" h="4572000">
                  <a:moveTo>
                    <a:pt x="3810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381000" y="4572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" y="2286761"/>
              <a:ext cx="381000" cy="4572000"/>
            </a:xfrm>
            <a:custGeom>
              <a:avLst/>
              <a:gdLst/>
              <a:ahLst/>
              <a:cxnLst/>
              <a:rect l="l" t="t" r="r" b="b"/>
              <a:pathLst>
                <a:path w="381000" h="4572000">
                  <a:moveTo>
                    <a:pt x="0" y="4572000"/>
                  </a:moveTo>
                  <a:lnTo>
                    <a:pt x="381000" y="45720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5720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262" y="5106161"/>
              <a:ext cx="8953500" cy="1752600"/>
            </a:xfrm>
            <a:custGeom>
              <a:avLst/>
              <a:gdLst/>
              <a:ahLst/>
              <a:cxnLst/>
              <a:rect l="l" t="t" r="r" b="b"/>
              <a:pathLst>
                <a:path w="8953500" h="1752600">
                  <a:moveTo>
                    <a:pt x="8953500" y="0"/>
                  </a:moveTo>
                  <a:lnTo>
                    <a:pt x="0" y="0"/>
                  </a:lnTo>
                  <a:lnTo>
                    <a:pt x="0" y="1752600"/>
                  </a:lnTo>
                  <a:lnTo>
                    <a:pt x="8953500" y="1752600"/>
                  </a:lnTo>
                  <a:lnTo>
                    <a:pt x="8953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262" y="5106161"/>
              <a:ext cx="8953500" cy="1752600"/>
            </a:xfrm>
            <a:custGeom>
              <a:avLst/>
              <a:gdLst/>
              <a:ahLst/>
              <a:cxnLst/>
              <a:rect l="l" t="t" r="r" b="b"/>
              <a:pathLst>
                <a:path w="8953500" h="1752600">
                  <a:moveTo>
                    <a:pt x="0" y="1752600"/>
                  </a:moveTo>
                  <a:lnTo>
                    <a:pt x="8953500" y="1752600"/>
                  </a:lnTo>
                  <a:lnTo>
                    <a:pt x="8953500" y="0"/>
                  </a:lnTo>
                  <a:lnTo>
                    <a:pt x="0" y="0"/>
                  </a:lnTo>
                  <a:lnTo>
                    <a:pt x="0" y="17526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11117" y="5820867"/>
            <a:ext cx="2110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D4635"/>
                </a:solidFill>
                <a:latin typeface="Comic Sans MS"/>
                <a:cs typeface="Comic Sans MS"/>
              </a:rPr>
              <a:t>Data</a:t>
            </a:r>
            <a:r>
              <a:rPr sz="1800" b="1" spc="-45" dirty="0">
                <a:solidFill>
                  <a:srgbClr val="4D4635"/>
                </a:solidFill>
                <a:latin typeface="Comic Sans MS"/>
                <a:cs typeface="Comic Sans MS"/>
              </a:rPr>
              <a:t> </a:t>
            </a:r>
            <a:r>
              <a:rPr sz="1800" b="1" spc="-5" dirty="0">
                <a:solidFill>
                  <a:srgbClr val="4D4635"/>
                </a:solidFill>
                <a:latin typeface="Comic Sans MS"/>
                <a:cs typeface="Comic Sans MS"/>
              </a:rPr>
              <a:t>Encapsulation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831594" y="1092453"/>
            <a:ext cx="4963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6E664B"/>
                </a:solidFill>
                <a:latin typeface="Comic Sans MS"/>
                <a:cs typeface="Comic Sans MS"/>
              </a:rPr>
              <a:t>TUNNELING</a:t>
            </a:r>
            <a:r>
              <a:rPr sz="3600" spc="-114" dirty="0">
                <a:solidFill>
                  <a:srgbClr val="6E664B"/>
                </a:solidFill>
                <a:latin typeface="Comic Sans MS"/>
                <a:cs typeface="Comic Sans MS"/>
              </a:rPr>
              <a:t> </a:t>
            </a:r>
            <a:r>
              <a:rPr sz="3600" dirty="0">
                <a:solidFill>
                  <a:srgbClr val="6E664B"/>
                </a:solidFill>
                <a:latin typeface="Comic Sans MS"/>
                <a:cs typeface="Comic Sans MS"/>
              </a:rPr>
              <a:t>(CONT.)</a:t>
            </a:r>
            <a:endParaRPr sz="3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80033"/>
            <a:ext cx="5863590" cy="1003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3200" dirty="0">
                <a:solidFill>
                  <a:srgbClr val="6E664B"/>
                </a:solidFill>
                <a:latin typeface="Comic Sans MS"/>
                <a:cs typeface="Comic Sans MS"/>
              </a:rPr>
              <a:t>FOUR</a:t>
            </a:r>
            <a:r>
              <a:rPr sz="3200" spc="-25" dirty="0">
                <a:solidFill>
                  <a:srgbClr val="6E664B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6E664B"/>
                </a:solidFill>
                <a:latin typeface="Comic Sans MS"/>
                <a:cs typeface="Comic Sans MS"/>
              </a:rPr>
              <a:t>PROTOCOLS</a:t>
            </a:r>
            <a:r>
              <a:rPr sz="3200" spc="-40" dirty="0">
                <a:solidFill>
                  <a:srgbClr val="6E664B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6E664B"/>
                </a:solidFill>
                <a:latin typeface="Comic Sans MS"/>
                <a:cs typeface="Comic Sans MS"/>
              </a:rPr>
              <a:t>USED</a:t>
            </a:r>
            <a:r>
              <a:rPr sz="3200" spc="-10" dirty="0">
                <a:solidFill>
                  <a:srgbClr val="6E664B"/>
                </a:solidFill>
                <a:latin typeface="Comic Sans MS"/>
                <a:cs typeface="Comic Sans MS"/>
              </a:rPr>
              <a:t> </a:t>
            </a:r>
            <a:r>
              <a:rPr sz="3200" spc="5" dirty="0">
                <a:solidFill>
                  <a:srgbClr val="6E664B"/>
                </a:solidFill>
                <a:latin typeface="Comic Sans MS"/>
                <a:cs typeface="Comic Sans MS"/>
              </a:rPr>
              <a:t>IN </a:t>
            </a:r>
            <a:r>
              <a:rPr sz="3200" spc="-1370" dirty="0">
                <a:solidFill>
                  <a:srgbClr val="6E664B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6E664B"/>
                </a:solidFill>
                <a:latin typeface="Comic Sans MS"/>
                <a:cs typeface="Comic Sans MS"/>
              </a:rPr>
              <a:t>VPN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17648" y="2342388"/>
            <a:ext cx="3343910" cy="4471670"/>
            <a:chOff x="2517648" y="2342388"/>
            <a:chExt cx="3343910" cy="4471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1364" y="2342388"/>
              <a:ext cx="3243072" cy="11338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1364" y="3441191"/>
              <a:ext cx="3243072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1364" y="4538472"/>
              <a:ext cx="3243072" cy="11338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7648" y="5637276"/>
              <a:ext cx="3343655" cy="117652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701798" y="2551938"/>
            <a:ext cx="2901315" cy="40538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34620" marR="125095" algn="ctr">
              <a:lnSpc>
                <a:spcPts val="2170"/>
              </a:lnSpc>
              <a:spcBef>
                <a:spcPts val="459"/>
              </a:spcBef>
            </a:pP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PPTP</a:t>
            </a:r>
            <a:r>
              <a:rPr sz="21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--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Point-to-Point </a:t>
            </a:r>
            <a:r>
              <a:rPr sz="2100" spc="-5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Tunneling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Protocol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Arial MT"/>
              <a:cs typeface="Arial MT"/>
            </a:endParaRPr>
          </a:p>
          <a:p>
            <a:pPr marL="1905" algn="ctr">
              <a:lnSpc>
                <a:spcPts val="2345"/>
              </a:lnSpc>
              <a:spcBef>
                <a:spcPts val="5"/>
              </a:spcBef>
            </a:pP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L2TP</a:t>
            </a:r>
            <a:r>
              <a:rPr sz="2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--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 2</a:t>
            </a:r>
            <a:endParaRPr sz="2100">
              <a:latin typeface="Arial MT"/>
              <a:cs typeface="Arial MT"/>
            </a:endParaRPr>
          </a:p>
          <a:p>
            <a:pPr algn="ctr">
              <a:lnSpc>
                <a:spcPts val="2345"/>
              </a:lnSpc>
            </a:pP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Tunneling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Protocol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300">
              <a:latin typeface="Arial MT"/>
              <a:cs typeface="Arial MT"/>
            </a:endParaRPr>
          </a:p>
          <a:p>
            <a:pPr marL="442595" marR="433705" indent="-1270" algn="ctr">
              <a:lnSpc>
                <a:spcPts val="2170"/>
              </a:lnSpc>
              <a:spcBef>
                <a:spcPts val="1675"/>
              </a:spcBef>
              <a:tabLst>
                <a:tab pos="1508760" algn="l"/>
              </a:tabLst>
            </a:pP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IPsec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--	Internet </a:t>
            </a:r>
            <a:r>
              <a:rPr sz="2100" spc="-5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Protocol</a:t>
            </a:r>
            <a:r>
              <a:rPr sz="21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Security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Arial MT"/>
              <a:cs typeface="Arial MT"/>
            </a:endParaRPr>
          </a:p>
          <a:p>
            <a:pPr marL="12065" marR="5080" algn="ctr">
              <a:lnSpc>
                <a:spcPct val="86200"/>
              </a:lnSpc>
            </a:pP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SOCKS</a:t>
            </a:r>
            <a:r>
              <a:rPr sz="2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2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as </a:t>
            </a:r>
            <a:r>
              <a:rPr sz="2100" spc="-5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much</a:t>
            </a:r>
            <a:r>
              <a:rPr sz="21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21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1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ones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above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776986"/>
            <a:ext cx="54749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6E664B"/>
                </a:solidFill>
                <a:latin typeface="Comic Sans MS"/>
                <a:cs typeface="Comic Sans MS"/>
              </a:rPr>
              <a:t>Point-to-Point</a:t>
            </a:r>
            <a:r>
              <a:rPr sz="2800" b="0" spc="35" dirty="0">
                <a:solidFill>
                  <a:srgbClr val="6E664B"/>
                </a:solidFill>
                <a:latin typeface="Comic Sans MS"/>
                <a:cs typeface="Comic Sans MS"/>
              </a:rPr>
              <a:t> </a:t>
            </a:r>
            <a:r>
              <a:rPr sz="2800" b="0" spc="-5" dirty="0">
                <a:solidFill>
                  <a:srgbClr val="6E664B"/>
                </a:solidFill>
                <a:latin typeface="Comic Sans MS"/>
                <a:cs typeface="Comic Sans MS"/>
              </a:rPr>
              <a:t>Tunneling Protocol </a:t>
            </a:r>
            <a:r>
              <a:rPr sz="2800" b="0" spc="-825" dirty="0">
                <a:solidFill>
                  <a:srgbClr val="6E664B"/>
                </a:solidFill>
                <a:latin typeface="Comic Sans MS"/>
                <a:cs typeface="Comic Sans MS"/>
              </a:rPr>
              <a:t> </a:t>
            </a:r>
            <a:r>
              <a:rPr sz="2800" b="0" spc="-10" dirty="0">
                <a:solidFill>
                  <a:srgbClr val="6E664B"/>
                </a:solidFill>
                <a:latin typeface="Comic Sans MS"/>
                <a:cs typeface="Comic Sans MS"/>
              </a:rPr>
              <a:t>(PPTP):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2994" y="2069719"/>
            <a:ext cx="542417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Designed</a:t>
            </a:r>
            <a:r>
              <a:rPr sz="1800" spc="1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E2B1F"/>
                </a:solidFill>
                <a:latin typeface="Arial MT"/>
                <a:cs typeface="Arial MT"/>
              </a:rPr>
              <a:t>for 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client/server</a:t>
            </a:r>
            <a:r>
              <a:rPr sz="1800" spc="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connectivity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E2B1F"/>
              </a:buClr>
              <a:buFont typeface="Wingdings"/>
              <a:buChar char=""/>
            </a:pPr>
            <a:endParaRPr sz="185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Sets</a:t>
            </a:r>
            <a:r>
              <a:rPr sz="180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up</a:t>
            </a:r>
            <a:r>
              <a:rPr sz="1800" spc="-1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single</a:t>
            </a:r>
            <a:r>
              <a:rPr sz="1800" spc="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point-to-point</a:t>
            </a:r>
            <a:r>
              <a:rPr sz="1800" spc="2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connection</a:t>
            </a:r>
            <a:r>
              <a:rPr sz="1800" spc="1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Arial MT"/>
                <a:cs typeface="Arial MT"/>
              </a:rPr>
              <a:t>between </a:t>
            </a:r>
            <a:r>
              <a:rPr sz="1800" spc="-484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Arial MT"/>
                <a:cs typeface="Arial MT"/>
              </a:rPr>
              <a:t>two</a:t>
            </a:r>
            <a:r>
              <a:rPr sz="1800" spc="2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computers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E2B1F"/>
              </a:buClr>
              <a:buFont typeface="Wingdings"/>
              <a:buChar char=""/>
            </a:pPr>
            <a:endParaRPr sz="18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solidFill>
                  <a:srgbClr val="2E2B1F"/>
                </a:solidFill>
                <a:latin typeface="Arial MT"/>
                <a:cs typeface="Arial MT"/>
              </a:rPr>
              <a:t>Works 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at </a:t>
            </a:r>
            <a:r>
              <a:rPr sz="1800" dirty="0">
                <a:solidFill>
                  <a:srgbClr val="2E2B1F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data link</a:t>
            </a:r>
            <a:r>
              <a:rPr sz="1800" spc="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Arial MT"/>
                <a:cs typeface="Arial MT"/>
              </a:rPr>
              <a:t>layer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E2B1F"/>
              </a:buClr>
              <a:buFont typeface="Wingdings"/>
              <a:buChar char=""/>
            </a:pPr>
            <a:endParaRPr sz="18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solidFill>
                  <a:srgbClr val="2E2B1F"/>
                </a:solidFill>
                <a:latin typeface="Arial MT"/>
                <a:cs typeface="Arial MT"/>
              </a:rPr>
              <a:t>Transmits</a:t>
            </a:r>
            <a:r>
              <a:rPr sz="1800" spc="-2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over</a:t>
            </a:r>
            <a:r>
              <a:rPr sz="1800" spc="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E2B1F"/>
                </a:solidFill>
                <a:latin typeface="Arial MT"/>
                <a:cs typeface="Arial MT"/>
              </a:rPr>
              <a:t>IP</a:t>
            </a:r>
            <a:r>
              <a:rPr sz="1800" spc="-5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Arial MT"/>
                <a:cs typeface="Arial MT"/>
              </a:rPr>
              <a:t>networks</a:t>
            </a:r>
            <a:r>
              <a:rPr sz="1800" spc="4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only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773938"/>
            <a:ext cx="505269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6E664B"/>
                </a:solidFill>
                <a:latin typeface="Comic Sans MS"/>
                <a:cs typeface="Comic Sans MS"/>
              </a:rPr>
              <a:t>Layer</a:t>
            </a:r>
            <a:r>
              <a:rPr sz="3200" b="0" spc="-40" dirty="0">
                <a:solidFill>
                  <a:srgbClr val="6E664B"/>
                </a:solidFill>
                <a:latin typeface="Comic Sans MS"/>
                <a:cs typeface="Comic Sans MS"/>
              </a:rPr>
              <a:t> </a:t>
            </a:r>
            <a:r>
              <a:rPr sz="3200" b="0" dirty="0">
                <a:solidFill>
                  <a:srgbClr val="6E664B"/>
                </a:solidFill>
                <a:latin typeface="Comic Sans MS"/>
                <a:cs typeface="Comic Sans MS"/>
              </a:rPr>
              <a:t>2</a:t>
            </a:r>
            <a:r>
              <a:rPr sz="3200" b="0" spc="-25" dirty="0">
                <a:solidFill>
                  <a:srgbClr val="6E664B"/>
                </a:solidFill>
                <a:latin typeface="Comic Sans MS"/>
                <a:cs typeface="Comic Sans MS"/>
              </a:rPr>
              <a:t> </a:t>
            </a:r>
            <a:r>
              <a:rPr sz="3200" b="0" dirty="0">
                <a:solidFill>
                  <a:srgbClr val="6E664B"/>
                </a:solidFill>
                <a:latin typeface="Comic Sans MS"/>
                <a:cs typeface="Comic Sans MS"/>
              </a:rPr>
              <a:t>Tunneling</a:t>
            </a:r>
            <a:r>
              <a:rPr sz="3200" b="0" spc="-35" dirty="0">
                <a:solidFill>
                  <a:srgbClr val="6E664B"/>
                </a:solidFill>
                <a:latin typeface="Comic Sans MS"/>
                <a:cs typeface="Comic Sans MS"/>
              </a:rPr>
              <a:t> </a:t>
            </a:r>
            <a:r>
              <a:rPr sz="3200" b="0" dirty="0">
                <a:solidFill>
                  <a:srgbClr val="6E664B"/>
                </a:solidFill>
                <a:latin typeface="Comic Sans MS"/>
                <a:cs typeface="Comic Sans MS"/>
              </a:rPr>
              <a:t>Protocol </a:t>
            </a:r>
            <a:r>
              <a:rPr sz="3200" b="0" spc="-940" dirty="0">
                <a:solidFill>
                  <a:srgbClr val="6E664B"/>
                </a:solidFill>
                <a:latin typeface="Comic Sans MS"/>
                <a:cs typeface="Comic Sans MS"/>
              </a:rPr>
              <a:t> </a:t>
            </a:r>
            <a:r>
              <a:rPr sz="3200" b="0" spc="-5" dirty="0">
                <a:solidFill>
                  <a:srgbClr val="6E664B"/>
                </a:solidFill>
                <a:latin typeface="Comic Sans MS"/>
                <a:cs typeface="Comic Sans MS"/>
              </a:rPr>
              <a:t>(L2TP)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2994" y="2038553"/>
            <a:ext cx="542544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Sets</a:t>
            </a:r>
            <a:r>
              <a:rPr sz="1800" spc="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E2B1F"/>
                </a:solidFill>
                <a:latin typeface="Arial MT"/>
                <a:cs typeface="Arial MT"/>
              </a:rPr>
              <a:t>up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E2B1F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single</a:t>
            </a:r>
            <a:r>
              <a:rPr sz="1800" spc="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Arial MT"/>
                <a:cs typeface="Arial MT"/>
              </a:rPr>
              <a:t>point-to-point</a:t>
            </a:r>
            <a:r>
              <a:rPr sz="1800" spc="3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connection</a:t>
            </a:r>
            <a:r>
              <a:rPr sz="1800" spc="2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Arial MT"/>
                <a:cs typeface="Arial MT"/>
              </a:rPr>
              <a:t>between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2E2B1F"/>
                </a:solidFill>
                <a:latin typeface="Arial MT"/>
                <a:cs typeface="Arial MT"/>
              </a:rPr>
              <a:t>two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 computers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solidFill>
                  <a:srgbClr val="2E2B1F"/>
                </a:solidFill>
                <a:latin typeface="Arial MT"/>
                <a:cs typeface="Arial MT"/>
              </a:rPr>
              <a:t>Works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 at the</a:t>
            </a:r>
            <a:r>
              <a:rPr sz="1800" spc="-1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data link</a:t>
            </a:r>
            <a:r>
              <a:rPr sz="1800" spc="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Arial MT"/>
                <a:cs typeface="Arial MT"/>
              </a:rPr>
              <a:t>layer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E2B1F"/>
              </a:buClr>
              <a:buFont typeface="Wingdings"/>
              <a:buChar char=""/>
            </a:pPr>
            <a:endParaRPr sz="18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solidFill>
                  <a:srgbClr val="2E2B1F"/>
                </a:solidFill>
                <a:latin typeface="Arial MT"/>
                <a:cs typeface="Arial MT"/>
              </a:rPr>
              <a:t>Transmits 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over</a:t>
            </a:r>
            <a:r>
              <a:rPr sz="1800" spc="1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multiple</a:t>
            </a:r>
            <a:r>
              <a:rPr sz="180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Arial MT"/>
                <a:cs typeface="Arial MT"/>
              </a:rPr>
              <a:t>types</a:t>
            </a:r>
            <a:r>
              <a:rPr sz="1800" spc="1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of</a:t>
            </a:r>
            <a:r>
              <a:rPr sz="180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Arial MT"/>
                <a:cs typeface="Arial MT"/>
              </a:rPr>
              <a:t>networks,</a:t>
            </a:r>
            <a:r>
              <a:rPr sz="1800" spc="3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Arial MT"/>
                <a:cs typeface="Arial MT"/>
              </a:rPr>
              <a:t>not</a:t>
            </a:r>
            <a:r>
              <a:rPr sz="180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just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Arial MT"/>
                <a:cs typeface="Arial MT"/>
              </a:rPr>
              <a:t>IP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363220" indent="-350520">
              <a:lnSpc>
                <a:spcPct val="100000"/>
              </a:lnSpc>
              <a:buFont typeface="Wingdings"/>
              <a:buChar char=""/>
              <a:tabLst>
                <a:tab pos="362585" algn="l"/>
                <a:tab pos="363220" algn="l"/>
              </a:tabLst>
            </a:pP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Combined</a:t>
            </a:r>
            <a:r>
              <a:rPr sz="1800" spc="1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Arial MT"/>
                <a:cs typeface="Arial MT"/>
              </a:rPr>
              <a:t>with</a:t>
            </a:r>
            <a:r>
              <a:rPr sz="1800" spc="2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E2B1F"/>
                </a:solidFill>
                <a:latin typeface="Arial MT"/>
                <a:cs typeface="Arial MT"/>
              </a:rPr>
              <a:t>IPSec</a:t>
            </a:r>
            <a:r>
              <a:rPr sz="1800" spc="-1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E2B1F"/>
                </a:solidFill>
                <a:latin typeface="Arial MT"/>
                <a:cs typeface="Arial MT"/>
              </a:rPr>
              <a:t>for</a:t>
            </a:r>
            <a:r>
              <a:rPr sz="1800" spc="-1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security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1935860"/>
            <a:ext cx="1451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6E664B"/>
                </a:solidFill>
                <a:latin typeface="Comic Sans MS"/>
                <a:cs typeface="Comic Sans MS"/>
              </a:rPr>
              <a:t>IPSec</a:t>
            </a:r>
            <a:r>
              <a:rPr sz="3600" b="0" dirty="0">
                <a:solidFill>
                  <a:srgbClr val="6E664B"/>
                </a:solidFill>
                <a:latin typeface="Comic Sans MS"/>
                <a:cs typeface="Comic Sans MS"/>
              </a:rPr>
              <a:t>: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7794" y="2775584"/>
            <a:ext cx="50990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 indent="-3505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62585" algn="l"/>
                <a:tab pos="363220" algn="l"/>
              </a:tabLst>
            </a:pP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Handles</a:t>
            </a:r>
            <a:r>
              <a:rPr sz="1800" spc="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multiple</a:t>
            </a:r>
            <a:r>
              <a:rPr sz="1800" spc="1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connections</a:t>
            </a:r>
            <a:r>
              <a:rPr sz="1800" spc="1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E2B1F"/>
                </a:solidFill>
                <a:latin typeface="Arial MT"/>
                <a:cs typeface="Arial MT"/>
              </a:rPr>
              <a:t>at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 the</a:t>
            </a:r>
            <a:r>
              <a:rPr sz="1800" spc="-1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same</a:t>
            </a:r>
            <a:r>
              <a:rPr sz="1800" spc="-1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E2B1F"/>
                </a:solidFill>
                <a:latin typeface="Arial MT"/>
                <a:cs typeface="Arial MT"/>
              </a:rPr>
              <a:t>time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E2B1F"/>
              </a:buClr>
              <a:buFont typeface="Wingdings"/>
              <a:buChar char=""/>
            </a:pPr>
            <a:endParaRPr sz="1850">
              <a:latin typeface="Arial MT"/>
              <a:cs typeface="Arial MT"/>
            </a:endParaRPr>
          </a:p>
          <a:p>
            <a:pPr marL="363220" indent="-350520">
              <a:lnSpc>
                <a:spcPct val="100000"/>
              </a:lnSpc>
              <a:buFont typeface="Wingdings"/>
              <a:buChar char=""/>
              <a:tabLst>
                <a:tab pos="362585" algn="l"/>
                <a:tab pos="363220" algn="l"/>
              </a:tabLst>
            </a:pP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Provides</a:t>
            </a:r>
            <a:r>
              <a:rPr sz="180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secure authentication</a:t>
            </a:r>
            <a:r>
              <a:rPr sz="1800" spc="1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encryption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E2B1F"/>
              </a:buClr>
              <a:buFont typeface="Wingdings"/>
              <a:buChar char=""/>
            </a:pPr>
            <a:endParaRPr sz="18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Supports only</a:t>
            </a:r>
            <a:r>
              <a:rPr sz="1800" spc="-1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E2B1F"/>
                </a:solidFill>
                <a:latin typeface="Arial MT"/>
                <a:cs typeface="Arial MT"/>
              </a:rPr>
              <a:t>IP</a:t>
            </a:r>
            <a:r>
              <a:rPr sz="1800" spc="-4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Arial MT"/>
                <a:cs typeface="Arial MT"/>
              </a:rPr>
              <a:t>networks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28288"/>
            <a:ext cx="9144000" cy="3030220"/>
            <a:chOff x="0" y="3828288"/>
            <a:chExt cx="9144000" cy="3030220"/>
          </a:xfrm>
        </p:grpSpPr>
        <p:sp>
          <p:nvSpPr>
            <p:cNvPr id="3" name="object 3"/>
            <p:cNvSpPr/>
            <p:nvPr/>
          </p:nvSpPr>
          <p:spPr>
            <a:xfrm>
              <a:off x="0" y="5050536"/>
              <a:ext cx="3572510" cy="1807845"/>
            </a:xfrm>
            <a:custGeom>
              <a:avLst/>
              <a:gdLst/>
              <a:ahLst/>
              <a:cxnLst/>
              <a:rect l="l" t="t" r="r" b="b"/>
              <a:pathLst>
                <a:path w="3572510" h="1807845">
                  <a:moveTo>
                    <a:pt x="2043049" y="0"/>
                  </a:moveTo>
                  <a:lnTo>
                    <a:pt x="0" y="0"/>
                  </a:lnTo>
                  <a:lnTo>
                    <a:pt x="0" y="1807460"/>
                  </a:lnTo>
                  <a:lnTo>
                    <a:pt x="3572254" y="1807460"/>
                  </a:lnTo>
                  <a:lnTo>
                    <a:pt x="2043049" y="0"/>
                  </a:lnTo>
                  <a:close/>
                </a:path>
              </a:pathLst>
            </a:custGeom>
            <a:solidFill>
              <a:srgbClr val="9CB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050536"/>
              <a:ext cx="9144000" cy="1807845"/>
            </a:xfrm>
            <a:custGeom>
              <a:avLst/>
              <a:gdLst/>
              <a:ahLst/>
              <a:cxnLst/>
              <a:rect l="l" t="t" r="r" b="b"/>
              <a:pathLst>
                <a:path w="9144000" h="1807845">
                  <a:moveTo>
                    <a:pt x="2038223" y="0"/>
                  </a:moveTo>
                  <a:lnTo>
                    <a:pt x="0" y="1804764"/>
                  </a:lnTo>
                  <a:lnTo>
                    <a:pt x="0" y="1807460"/>
                  </a:lnTo>
                  <a:lnTo>
                    <a:pt x="9143999" y="1807460"/>
                  </a:lnTo>
                  <a:lnTo>
                    <a:pt x="9143999" y="888"/>
                  </a:lnTo>
                  <a:lnTo>
                    <a:pt x="2038223" y="0"/>
                  </a:lnTo>
                  <a:close/>
                </a:path>
              </a:pathLst>
            </a:custGeom>
            <a:solidFill>
              <a:srgbClr val="D2CA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78201" y="3841242"/>
              <a:ext cx="3017520" cy="1207135"/>
            </a:xfrm>
            <a:custGeom>
              <a:avLst/>
              <a:gdLst/>
              <a:ahLst/>
              <a:cxnLst/>
              <a:rect l="l" t="t" r="r" b="b"/>
              <a:pathLst>
                <a:path w="3017520" h="1207135">
                  <a:moveTo>
                    <a:pt x="2414016" y="0"/>
                  </a:moveTo>
                  <a:lnTo>
                    <a:pt x="0" y="0"/>
                  </a:lnTo>
                  <a:lnTo>
                    <a:pt x="603504" y="603503"/>
                  </a:lnTo>
                  <a:lnTo>
                    <a:pt x="0" y="1207007"/>
                  </a:lnTo>
                  <a:lnTo>
                    <a:pt x="2414016" y="1207007"/>
                  </a:lnTo>
                  <a:lnTo>
                    <a:pt x="3017520" y="603503"/>
                  </a:lnTo>
                  <a:lnTo>
                    <a:pt x="2414016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78201" y="3841242"/>
              <a:ext cx="3017520" cy="1207135"/>
            </a:xfrm>
            <a:custGeom>
              <a:avLst/>
              <a:gdLst/>
              <a:ahLst/>
              <a:cxnLst/>
              <a:rect l="l" t="t" r="r" b="b"/>
              <a:pathLst>
                <a:path w="3017520" h="1207135">
                  <a:moveTo>
                    <a:pt x="0" y="0"/>
                  </a:moveTo>
                  <a:lnTo>
                    <a:pt x="2414016" y="0"/>
                  </a:lnTo>
                  <a:lnTo>
                    <a:pt x="3017520" y="603503"/>
                  </a:lnTo>
                  <a:lnTo>
                    <a:pt x="2414016" y="1207007"/>
                  </a:lnTo>
                  <a:lnTo>
                    <a:pt x="0" y="1207007"/>
                  </a:lnTo>
                  <a:lnTo>
                    <a:pt x="603504" y="60350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961" y="5106162"/>
              <a:ext cx="3017520" cy="1207135"/>
            </a:xfrm>
            <a:custGeom>
              <a:avLst/>
              <a:gdLst/>
              <a:ahLst/>
              <a:cxnLst/>
              <a:rect l="l" t="t" r="r" b="b"/>
              <a:pathLst>
                <a:path w="3017520" h="1207135">
                  <a:moveTo>
                    <a:pt x="2414016" y="0"/>
                  </a:moveTo>
                  <a:lnTo>
                    <a:pt x="0" y="0"/>
                  </a:lnTo>
                  <a:lnTo>
                    <a:pt x="603504" y="603504"/>
                  </a:lnTo>
                  <a:lnTo>
                    <a:pt x="0" y="1207008"/>
                  </a:lnTo>
                  <a:lnTo>
                    <a:pt x="2414016" y="1207008"/>
                  </a:lnTo>
                  <a:lnTo>
                    <a:pt x="3017520" y="603504"/>
                  </a:lnTo>
                  <a:lnTo>
                    <a:pt x="2414016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2961" y="5106162"/>
              <a:ext cx="3017520" cy="1207135"/>
            </a:xfrm>
            <a:custGeom>
              <a:avLst/>
              <a:gdLst/>
              <a:ahLst/>
              <a:cxnLst/>
              <a:rect l="l" t="t" r="r" b="b"/>
              <a:pathLst>
                <a:path w="3017520" h="1207135">
                  <a:moveTo>
                    <a:pt x="0" y="0"/>
                  </a:moveTo>
                  <a:lnTo>
                    <a:pt x="2414016" y="0"/>
                  </a:lnTo>
                  <a:lnTo>
                    <a:pt x="3017520" y="603504"/>
                  </a:lnTo>
                  <a:lnTo>
                    <a:pt x="2414016" y="1207008"/>
                  </a:lnTo>
                  <a:lnTo>
                    <a:pt x="0" y="1207008"/>
                  </a:lnTo>
                  <a:lnTo>
                    <a:pt x="603504" y="6035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304288" y="2549651"/>
            <a:ext cx="3043555" cy="1231900"/>
            <a:chOff x="2304288" y="2549651"/>
            <a:chExt cx="3043555" cy="1231900"/>
          </a:xfrm>
        </p:grpSpPr>
        <p:sp>
          <p:nvSpPr>
            <p:cNvPr id="10" name="object 10"/>
            <p:cNvSpPr/>
            <p:nvPr/>
          </p:nvSpPr>
          <p:spPr>
            <a:xfrm>
              <a:off x="2317242" y="2562605"/>
              <a:ext cx="3017520" cy="1205865"/>
            </a:xfrm>
            <a:custGeom>
              <a:avLst/>
              <a:gdLst/>
              <a:ahLst/>
              <a:cxnLst/>
              <a:rect l="l" t="t" r="r" b="b"/>
              <a:pathLst>
                <a:path w="3017520" h="1205864">
                  <a:moveTo>
                    <a:pt x="2414778" y="0"/>
                  </a:moveTo>
                  <a:lnTo>
                    <a:pt x="0" y="0"/>
                  </a:lnTo>
                  <a:lnTo>
                    <a:pt x="602741" y="602742"/>
                  </a:lnTo>
                  <a:lnTo>
                    <a:pt x="0" y="1205484"/>
                  </a:lnTo>
                  <a:lnTo>
                    <a:pt x="2414778" y="1205484"/>
                  </a:lnTo>
                  <a:lnTo>
                    <a:pt x="3017520" y="602742"/>
                  </a:lnTo>
                  <a:lnTo>
                    <a:pt x="241477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7242" y="2562605"/>
              <a:ext cx="3017520" cy="1205865"/>
            </a:xfrm>
            <a:custGeom>
              <a:avLst/>
              <a:gdLst/>
              <a:ahLst/>
              <a:cxnLst/>
              <a:rect l="l" t="t" r="r" b="b"/>
              <a:pathLst>
                <a:path w="3017520" h="1205864">
                  <a:moveTo>
                    <a:pt x="0" y="0"/>
                  </a:moveTo>
                  <a:lnTo>
                    <a:pt x="2414778" y="0"/>
                  </a:lnTo>
                  <a:lnTo>
                    <a:pt x="3017520" y="602742"/>
                  </a:lnTo>
                  <a:lnTo>
                    <a:pt x="2414778" y="1205484"/>
                  </a:lnTo>
                  <a:lnTo>
                    <a:pt x="0" y="1205484"/>
                  </a:lnTo>
                  <a:lnTo>
                    <a:pt x="602741" y="60274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972180" y="2689351"/>
            <a:ext cx="1731010" cy="3465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solidFill>
                  <a:srgbClr val="FFFFFF"/>
                </a:solidFill>
                <a:latin typeface="Comic Sans MS"/>
                <a:cs typeface="Comic Sans MS"/>
              </a:rPr>
              <a:t>Remote</a:t>
            </a:r>
            <a:r>
              <a:rPr sz="1900" spc="-5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omic Sans MS"/>
                <a:cs typeface="Comic Sans MS"/>
              </a:rPr>
              <a:t>Access</a:t>
            </a:r>
            <a:endParaRPr sz="1900">
              <a:latin typeface="Comic Sans MS"/>
              <a:cs typeface="Comic Sans MS"/>
            </a:endParaRPr>
          </a:p>
          <a:p>
            <a:pPr marL="387350" marR="64135" indent="-315595">
              <a:lnSpc>
                <a:spcPct val="104700"/>
              </a:lnSpc>
            </a:pPr>
            <a:r>
              <a:rPr sz="1900" spc="-5" dirty="0">
                <a:solidFill>
                  <a:srgbClr val="FFFFFF"/>
                </a:solidFill>
                <a:latin typeface="Comic Sans MS"/>
                <a:cs typeface="Comic Sans MS"/>
              </a:rPr>
              <a:t>– </a:t>
            </a:r>
            <a:r>
              <a:rPr sz="1900" b="1" spc="-10" dirty="0">
                <a:solidFill>
                  <a:srgbClr val="FFFFFF"/>
                </a:solidFill>
                <a:latin typeface="Comic Sans MS"/>
                <a:cs typeface="Comic Sans MS"/>
              </a:rPr>
              <a:t>Employee to </a:t>
            </a:r>
            <a:r>
              <a:rPr sz="1900" b="1" spc="-81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Comic Sans MS"/>
                <a:cs typeface="Comic Sans MS"/>
              </a:rPr>
              <a:t>Business</a:t>
            </a:r>
            <a:endParaRPr sz="19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Comic Sans MS"/>
              <a:cs typeface="Comic Sans MS"/>
            </a:endParaRPr>
          </a:p>
          <a:p>
            <a:pPr marL="228600" marR="99695" indent="115570" algn="just">
              <a:lnSpc>
                <a:spcPct val="104700"/>
              </a:lnSpc>
              <a:spcBef>
                <a:spcPts val="5"/>
              </a:spcBef>
            </a:pPr>
            <a:r>
              <a:rPr sz="1900" spc="-10" dirty="0">
                <a:solidFill>
                  <a:srgbClr val="FFFFFF"/>
                </a:solidFill>
                <a:latin typeface="Comic Sans MS"/>
                <a:cs typeface="Comic Sans MS"/>
              </a:rPr>
              <a:t>Intranet </a:t>
            </a:r>
            <a:r>
              <a:rPr sz="1900" spc="-5" dirty="0">
                <a:solidFill>
                  <a:srgbClr val="FFFFFF"/>
                </a:solidFill>
                <a:latin typeface="Comic Sans MS"/>
                <a:cs typeface="Comic Sans MS"/>
              </a:rPr>
              <a:t>– </a:t>
            </a:r>
            <a:r>
              <a:rPr sz="190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Comic Sans MS"/>
                <a:cs typeface="Comic Sans MS"/>
              </a:rPr>
              <a:t>Within </a:t>
            </a:r>
            <a:r>
              <a:rPr sz="1900" b="1" spc="-5" dirty="0">
                <a:solidFill>
                  <a:srgbClr val="FFFFFF"/>
                </a:solidFill>
                <a:latin typeface="Comic Sans MS"/>
                <a:cs typeface="Comic Sans MS"/>
              </a:rPr>
              <a:t>an </a:t>
            </a:r>
            <a:r>
              <a:rPr sz="1900" b="1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omic Sans MS"/>
                <a:cs typeface="Comic Sans MS"/>
              </a:rPr>
              <a:t>orga</a:t>
            </a:r>
            <a:r>
              <a:rPr sz="1900" b="1" dirty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sz="1900" b="1" spc="-10" dirty="0">
                <a:solidFill>
                  <a:srgbClr val="FFFFFF"/>
                </a:solidFill>
                <a:latin typeface="Comic Sans MS"/>
                <a:cs typeface="Comic Sans MS"/>
              </a:rPr>
              <a:t>iza</a:t>
            </a:r>
            <a:r>
              <a:rPr sz="1900" b="1" spc="-15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1900" b="1" spc="-10" dirty="0">
                <a:solidFill>
                  <a:srgbClr val="FFFFFF"/>
                </a:solidFill>
                <a:latin typeface="Comic Sans MS"/>
                <a:cs typeface="Comic Sans MS"/>
              </a:rPr>
              <a:t>ion</a:t>
            </a:r>
            <a:endParaRPr sz="19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omic Sans MS"/>
              <a:cs typeface="Comic Sans MS"/>
            </a:endParaRPr>
          </a:p>
          <a:p>
            <a:pPr marL="212725" marR="115570" indent="99060" algn="just">
              <a:lnSpc>
                <a:spcPct val="104700"/>
              </a:lnSpc>
              <a:spcBef>
                <a:spcPts val="5"/>
              </a:spcBef>
            </a:pPr>
            <a:r>
              <a:rPr sz="1900" spc="-5" dirty="0">
                <a:solidFill>
                  <a:srgbClr val="FFFFFF"/>
                </a:solidFill>
                <a:latin typeface="Comic Sans MS"/>
                <a:cs typeface="Comic Sans MS"/>
              </a:rPr>
              <a:t>Extranet – </a:t>
            </a:r>
            <a:r>
              <a:rPr sz="190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omic Sans MS"/>
                <a:cs typeface="Comic Sans MS"/>
              </a:rPr>
              <a:t>Outside an </a:t>
            </a:r>
            <a:r>
              <a:rPr sz="1900" b="1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omic Sans MS"/>
                <a:cs typeface="Comic Sans MS"/>
              </a:rPr>
              <a:t>orga</a:t>
            </a:r>
            <a:r>
              <a:rPr sz="1900" b="1" spc="-10" dirty="0">
                <a:solidFill>
                  <a:srgbClr val="FFFFFF"/>
                </a:solidFill>
                <a:latin typeface="Comic Sans MS"/>
                <a:cs typeface="Comic Sans MS"/>
              </a:rPr>
              <a:t>niz</a:t>
            </a:r>
            <a:r>
              <a:rPr sz="1900" b="1" spc="-5" dirty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sz="1900" b="1" spc="-10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1900" b="1" spc="-15" dirty="0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sz="1900" b="1" spc="-5" dirty="0">
                <a:solidFill>
                  <a:srgbClr val="FFFFFF"/>
                </a:solidFill>
                <a:latin typeface="Comic Sans MS"/>
                <a:cs typeface="Comic Sans MS"/>
              </a:rPr>
              <a:t>on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777998" y="885520"/>
            <a:ext cx="30264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A9A47B"/>
                </a:solidFill>
                <a:latin typeface="Comic Sans MS"/>
                <a:cs typeface="Comic Sans MS"/>
              </a:rPr>
              <a:t>Implementation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2140" y="1657350"/>
            <a:ext cx="4309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2B1F"/>
                </a:solidFill>
                <a:latin typeface="Comic Sans MS"/>
                <a:cs typeface="Comic Sans MS"/>
              </a:rPr>
              <a:t>There</a:t>
            </a:r>
            <a:r>
              <a:rPr sz="1800" spc="-15" dirty="0">
                <a:solidFill>
                  <a:srgbClr val="2E2B1F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2E2B1F"/>
                </a:solidFill>
                <a:latin typeface="Comic Sans MS"/>
                <a:cs typeface="Comic Sans MS"/>
              </a:rPr>
              <a:t>are</a:t>
            </a:r>
            <a:r>
              <a:rPr sz="1800" spc="-10" dirty="0">
                <a:solidFill>
                  <a:srgbClr val="2E2B1F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2E2B1F"/>
                </a:solidFill>
                <a:latin typeface="Comic Sans MS"/>
                <a:cs typeface="Comic Sans MS"/>
              </a:rPr>
              <a:t>three</a:t>
            </a:r>
            <a:r>
              <a:rPr sz="1800" spc="-20" dirty="0">
                <a:solidFill>
                  <a:srgbClr val="2E2B1F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2E2B1F"/>
                </a:solidFill>
                <a:latin typeface="Comic Sans MS"/>
                <a:cs typeface="Comic Sans MS"/>
              </a:rPr>
              <a:t>common</a:t>
            </a:r>
            <a:r>
              <a:rPr sz="1800" spc="-20" dirty="0">
                <a:solidFill>
                  <a:srgbClr val="2E2B1F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omic Sans MS"/>
                <a:cs typeface="Comic Sans MS"/>
              </a:rPr>
              <a:t>types</a:t>
            </a:r>
            <a:r>
              <a:rPr sz="1800" spc="-20" dirty="0">
                <a:solidFill>
                  <a:srgbClr val="2E2B1F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2E2B1F"/>
                </a:solidFill>
                <a:latin typeface="Comic Sans MS"/>
                <a:cs typeface="Comic Sans MS"/>
              </a:rPr>
              <a:t>of</a:t>
            </a:r>
            <a:r>
              <a:rPr sz="1800" spc="-10" dirty="0">
                <a:solidFill>
                  <a:srgbClr val="2E2B1F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omic Sans MS"/>
                <a:cs typeface="Comic Sans MS"/>
              </a:rPr>
              <a:t>VPNs.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34313"/>
            <a:ext cx="6683375" cy="1003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3200" spc="-5" dirty="0">
                <a:solidFill>
                  <a:srgbClr val="6E664B"/>
                </a:solidFill>
                <a:latin typeface="Comic Sans MS"/>
                <a:cs typeface="Comic Sans MS"/>
              </a:rPr>
              <a:t>INDUSTRIES</a:t>
            </a:r>
            <a:r>
              <a:rPr sz="3200" spc="-30" dirty="0">
                <a:solidFill>
                  <a:srgbClr val="6E664B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6E664B"/>
                </a:solidFill>
                <a:latin typeface="Comic Sans MS"/>
                <a:cs typeface="Comic Sans MS"/>
              </a:rPr>
              <a:t>THAT</a:t>
            </a:r>
            <a:r>
              <a:rPr sz="3200" spc="-5" dirty="0">
                <a:solidFill>
                  <a:srgbClr val="6E664B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6E664B"/>
                </a:solidFill>
                <a:latin typeface="Comic Sans MS"/>
                <a:cs typeface="Comic Sans MS"/>
              </a:rPr>
              <a:t>MAY</a:t>
            </a:r>
            <a:r>
              <a:rPr sz="3200" spc="-30" dirty="0">
                <a:solidFill>
                  <a:srgbClr val="6E664B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6E664B"/>
                </a:solidFill>
                <a:latin typeface="Comic Sans MS"/>
                <a:cs typeface="Comic Sans MS"/>
              </a:rPr>
              <a:t>USE</a:t>
            </a:r>
            <a:r>
              <a:rPr sz="3200" spc="-10" dirty="0">
                <a:solidFill>
                  <a:srgbClr val="6E664B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6E664B"/>
                </a:solidFill>
                <a:latin typeface="Comic Sans MS"/>
                <a:cs typeface="Comic Sans MS"/>
              </a:rPr>
              <a:t>A </a:t>
            </a:r>
            <a:r>
              <a:rPr sz="3200" spc="-1370" dirty="0">
                <a:solidFill>
                  <a:srgbClr val="6E664B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6E664B"/>
                </a:solidFill>
                <a:latin typeface="Comic Sans MS"/>
                <a:cs typeface="Comic Sans MS"/>
              </a:rPr>
              <a:t>VPN: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844" y="2231263"/>
            <a:ext cx="6832600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b="1" spc="-5" dirty="0">
                <a:solidFill>
                  <a:srgbClr val="675E46"/>
                </a:solidFill>
                <a:latin typeface="Comic Sans MS"/>
                <a:cs typeface="Comic Sans MS"/>
              </a:rPr>
              <a:t>Healthcare:</a:t>
            </a:r>
            <a:r>
              <a:rPr sz="1800" b="1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675E46"/>
                </a:solidFill>
                <a:latin typeface="Comic Sans MS"/>
                <a:cs typeface="Comic Sans MS"/>
              </a:rPr>
              <a:t>transferring</a:t>
            </a:r>
            <a:r>
              <a:rPr sz="1800" spc="-25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675E46"/>
                </a:solidFill>
                <a:latin typeface="Comic Sans MS"/>
                <a:cs typeface="Comic Sans MS"/>
              </a:rPr>
              <a:t>of</a:t>
            </a:r>
            <a:r>
              <a:rPr sz="1800" spc="5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675E46"/>
                </a:solidFill>
                <a:latin typeface="Comic Sans MS"/>
                <a:cs typeface="Comic Sans MS"/>
              </a:rPr>
              <a:t>confidential</a:t>
            </a:r>
            <a:r>
              <a:rPr sz="1800" spc="-25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675E46"/>
                </a:solidFill>
                <a:latin typeface="Comic Sans MS"/>
                <a:cs typeface="Comic Sans MS"/>
              </a:rPr>
              <a:t>patient </a:t>
            </a:r>
            <a:r>
              <a:rPr sz="1800" spc="-5" dirty="0">
                <a:solidFill>
                  <a:srgbClr val="675E46"/>
                </a:solidFill>
                <a:latin typeface="Comic Sans MS"/>
                <a:cs typeface="Comic Sans MS"/>
              </a:rPr>
              <a:t>information</a:t>
            </a:r>
            <a:endParaRPr sz="1800">
              <a:latin typeface="Comic Sans MS"/>
              <a:cs typeface="Comic Sans MS"/>
            </a:endParaRPr>
          </a:p>
          <a:p>
            <a:pPr marL="299085" marR="597535" indent="-287020">
              <a:lnSpc>
                <a:spcPct val="100000"/>
              </a:lnSpc>
              <a:spcBef>
                <a:spcPts val="216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b="1" spc="-5" dirty="0">
                <a:solidFill>
                  <a:srgbClr val="675E46"/>
                </a:solidFill>
                <a:latin typeface="Comic Sans MS"/>
                <a:cs typeface="Comic Sans MS"/>
              </a:rPr>
              <a:t>Manufacturing</a:t>
            </a:r>
            <a:r>
              <a:rPr sz="1800" spc="-5" dirty="0">
                <a:solidFill>
                  <a:srgbClr val="675E46"/>
                </a:solidFill>
                <a:latin typeface="Comic Sans MS"/>
                <a:cs typeface="Comic Sans MS"/>
              </a:rPr>
              <a:t>: </a:t>
            </a:r>
            <a:r>
              <a:rPr sz="1800" dirty="0">
                <a:solidFill>
                  <a:srgbClr val="675E46"/>
                </a:solidFill>
                <a:latin typeface="Comic Sans MS"/>
                <a:cs typeface="Comic Sans MS"/>
              </a:rPr>
              <a:t>allow </a:t>
            </a:r>
            <a:r>
              <a:rPr sz="1800" spc="-5" dirty="0">
                <a:solidFill>
                  <a:srgbClr val="675E46"/>
                </a:solidFill>
                <a:latin typeface="Comic Sans MS"/>
                <a:cs typeface="Comic Sans MS"/>
              </a:rPr>
              <a:t>suppliers to view inventory </a:t>
            </a:r>
            <a:r>
              <a:rPr sz="1800" dirty="0">
                <a:solidFill>
                  <a:srgbClr val="675E46"/>
                </a:solidFill>
                <a:latin typeface="Comic Sans MS"/>
                <a:cs typeface="Comic Sans MS"/>
              </a:rPr>
              <a:t>&amp; allow </a:t>
            </a:r>
            <a:r>
              <a:rPr sz="1800" spc="-525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675E46"/>
                </a:solidFill>
                <a:latin typeface="Comic Sans MS"/>
                <a:cs typeface="Comic Sans MS"/>
              </a:rPr>
              <a:t>clients</a:t>
            </a:r>
            <a:r>
              <a:rPr sz="1800" spc="-30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675E46"/>
                </a:solidFill>
                <a:latin typeface="Comic Sans MS"/>
                <a:cs typeface="Comic Sans MS"/>
              </a:rPr>
              <a:t>to</a:t>
            </a:r>
            <a:r>
              <a:rPr sz="1800" spc="5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675E46"/>
                </a:solidFill>
                <a:latin typeface="Comic Sans MS"/>
                <a:cs typeface="Comic Sans MS"/>
              </a:rPr>
              <a:t>purchase</a:t>
            </a:r>
            <a:r>
              <a:rPr sz="1800" spc="-5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675E46"/>
                </a:solidFill>
                <a:latin typeface="Comic Sans MS"/>
                <a:cs typeface="Comic Sans MS"/>
              </a:rPr>
              <a:t>online</a:t>
            </a:r>
            <a:r>
              <a:rPr sz="1800" spc="-25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675E46"/>
                </a:solidFill>
                <a:latin typeface="Comic Sans MS"/>
                <a:cs typeface="Comic Sans MS"/>
              </a:rPr>
              <a:t>safely</a:t>
            </a:r>
            <a:endParaRPr sz="1800">
              <a:latin typeface="Comic Sans MS"/>
              <a:cs typeface="Comic Sans MS"/>
            </a:endParaRPr>
          </a:p>
          <a:p>
            <a:pPr marL="299085" marR="59690" indent="-287020">
              <a:lnSpc>
                <a:spcPct val="100000"/>
              </a:lnSpc>
              <a:spcBef>
                <a:spcPts val="216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b="1" spc="-5" dirty="0">
                <a:solidFill>
                  <a:srgbClr val="675E46"/>
                </a:solidFill>
                <a:latin typeface="Comic Sans MS"/>
                <a:cs typeface="Comic Sans MS"/>
              </a:rPr>
              <a:t>Re</a:t>
            </a:r>
            <a:r>
              <a:rPr sz="1800" b="1" dirty="0">
                <a:solidFill>
                  <a:srgbClr val="675E46"/>
                </a:solidFill>
                <a:latin typeface="Comic Sans MS"/>
                <a:cs typeface="Comic Sans MS"/>
              </a:rPr>
              <a:t>tai</a:t>
            </a:r>
            <a:r>
              <a:rPr sz="1800" b="1" spc="-5" dirty="0">
                <a:solidFill>
                  <a:srgbClr val="675E46"/>
                </a:solidFill>
                <a:latin typeface="Comic Sans MS"/>
                <a:cs typeface="Comic Sans MS"/>
              </a:rPr>
              <a:t>l</a:t>
            </a:r>
            <a:r>
              <a:rPr sz="1800" b="1" dirty="0">
                <a:solidFill>
                  <a:srgbClr val="675E46"/>
                </a:solidFill>
                <a:latin typeface="Comic Sans MS"/>
                <a:cs typeface="Comic Sans MS"/>
              </a:rPr>
              <a:t>:</a:t>
            </a:r>
            <a:r>
              <a:rPr sz="1800" b="1" spc="-254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675E46"/>
                </a:solidFill>
                <a:latin typeface="Comic Sans MS"/>
                <a:cs typeface="Comic Sans MS"/>
              </a:rPr>
              <a:t>able</a:t>
            </a:r>
            <a:r>
              <a:rPr sz="1800" spc="-10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675E46"/>
                </a:solidFill>
                <a:latin typeface="Comic Sans MS"/>
                <a:cs typeface="Comic Sans MS"/>
              </a:rPr>
              <a:t>t</a:t>
            </a:r>
            <a:r>
              <a:rPr sz="1800" dirty="0">
                <a:solidFill>
                  <a:srgbClr val="675E46"/>
                </a:solidFill>
                <a:latin typeface="Comic Sans MS"/>
                <a:cs typeface="Comic Sans MS"/>
              </a:rPr>
              <a:t>o</a:t>
            </a:r>
            <a:r>
              <a:rPr sz="1800" spc="5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675E46"/>
                </a:solidFill>
                <a:latin typeface="Comic Sans MS"/>
                <a:cs typeface="Comic Sans MS"/>
              </a:rPr>
              <a:t>secur</a:t>
            </a:r>
            <a:r>
              <a:rPr sz="1800" spc="-10" dirty="0">
                <a:solidFill>
                  <a:srgbClr val="675E46"/>
                </a:solidFill>
                <a:latin typeface="Comic Sans MS"/>
                <a:cs typeface="Comic Sans MS"/>
              </a:rPr>
              <a:t>e</a:t>
            </a:r>
            <a:r>
              <a:rPr sz="1800" dirty="0">
                <a:solidFill>
                  <a:srgbClr val="675E46"/>
                </a:solidFill>
                <a:latin typeface="Comic Sans MS"/>
                <a:cs typeface="Comic Sans MS"/>
              </a:rPr>
              <a:t>ly </a:t>
            </a:r>
            <a:r>
              <a:rPr sz="1800" spc="-5" dirty="0">
                <a:solidFill>
                  <a:srgbClr val="675E46"/>
                </a:solidFill>
                <a:latin typeface="Comic Sans MS"/>
                <a:cs typeface="Comic Sans MS"/>
              </a:rPr>
              <a:t>tr</a:t>
            </a:r>
            <a:r>
              <a:rPr sz="1800" dirty="0">
                <a:solidFill>
                  <a:srgbClr val="675E46"/>
                </a:solidFill>
                <a:latin typeface="Comic Sans MS"/>
                <a:cs typeface="Comic Sans MS"/>
              </a:rPr>
              <a:t>ansf</a:t>
            </a:r>
            <a:r>
              <a:rPr sz="1800" spc="-10" dirty="0">
                <a:solidFill>
                  <a:srgbClr val="675E46"/>
                </a:solidFill>
                <a:latin typeface="Comic Sans MS"/>
                <a:cs typeface="Comic Sans MS"/>
              </a:rPr>
              <a:t>e</a:t>
            </a:r>
            <a:r>
              <a:rPr sz="1800" dirty="0">
                <a:solidFill>
                  <a:srgbClr val="675E46"/>
                </a:solidFill>
                <a:latin typeface="Comic Sans MS"/>
                <a:cs typeface="Comic Sans MS"/>
              </a:rPr>
              <a:t>r</a:t>
            </a:r>
            <a:r>
              <a:rPr sz="1800" spc="-15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675E46"/>
                </a:solidFill>
                <a:latin typeface="Comic Sans MS"/>
                <a:cs typeface="Comic Sans MS"/>
              </a:rPr>
              <a:t>sales </a:t>
            </a:r>
            <a:r>
              <a:rPr sz="1800" spc="-5" dirty="0">
                <a:solidFill>
                  <a:srgbClr val="675E46"/>
                </a:solidFill>
                <a:latin typeface="Comic Sans MS"/>
                <a:cs typeface="Comic Sans MS"/>
              </a:rPr>
              <a:t>dat</a:t>
            </a:r>
            <a:r>
              <a:rPr sz="1800" dirty="0">
                <a:solidFill>
                  <a:srgbClr val="675E46"/>
                </a:solidFill>
                <a:latin typeface="Comic Sans MS"/>
                <a:cs typeface="Comic Sans MS"/>
              </a:rPr>
              <a:t>a</a:t>
            </a:r>
            <a:r>
              <a:rPr sz="1800" spc="5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675E46"/>
                </a:solidFill>
                <a:latin typeface="Comic Sans MS"/>
                <a:cs typeface="Comic Sans MS"/>
              </a:rPr>
              <a:t>or cus</a:t>
            </a:r>
            <a:r>
              <a:rPr sz="1800" spc="5" dirty="0">
                <a:solidFill>
                  <a:srgbClr val="675E46"/>
                </a:solidFill>
                <a:latin typeface="Comic Sans MS"/>
                <a:cs typeface="Comic Sans MS"/>
              </a:rPr>
              <a:t>t</a:t>
            </a:r>
            <a:r>
              <a:rPr sz="1800" dirty="0">
                <a:solidFill>
                  <a:srgbClr val="675E46"/>
                </a:solidFill>
                <a:latin typeface="Comic Sans MS"/>
                <a:cs typeface="Comic Sans MS"/>
              </a:rPr>
              <a:t>o</a:t>
            </a:r>
            <a:r>
              <a:rPr sz="1800" spc="5" dirty="0">
                <a:solidFill>
                  <a:srgbClr val="675E46"/>
                </a:solidFill>
                <a:latin typeface="Comic Sans MS"/>
                <a:cs typeface="Comic Sans MS"/>
              </a:rPr>
              <a:t>m</a:t>
            </a:r>
            <a:r>
              <a:rPr sz="1800" dirty="0">
                <a:solidFill>
                  <a:srgbClr val="675E46"/>
                </a:solidFill>
                <a:latin typeface="Comic Sans MS"/>
                <a:cs typeface="Comic Sans MS"/>
              </a:rPr>
              <a:t>er </a:t>
            </a:r>
            <a:r>
              <a:rPr sz="1800" spc="-5" dirty="0">
                <a:solidFill>
                  <a:srgbClr val="675E46"/>
                </a:solidFill>
                <a:latin typeface="Comic Sans MS"/>
                <a:cs typeface="Comic Sans MS"/>
              </a:rPr>
              <a:t>i</a:t>
            </a:r>
            <a:r>
              <a:rPr sz="1800" dirty="0">
                <a:solidFill>
                  <a:srgbClr val="675E46"/>
                </a:solidFill>
                <a:latin typeface="Comic Sans MS"/>
                <a:cs typeface="Comic Sans MS"/>
              </a:rPr>
              <a:t>n</a:t>
            </a:r>
            <a:r>
              <a:rPr sz="1800" spc="-5" dirty="0">
                <a:solidFill>
                  <a:srgbClr val="675E46"/>
                </a:solidFill>
                <a:latin typeface="Comic Sans MS"/>
                <a:cs typeface="Comic Sans MS"/>
              </a:rPr>
              <a:t>fo  between</a:t>
            </a:r>
            <a:r>
              <a:rPr sz="1800" spc="-15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675E46"/>
                </a:solidFill>
                <a:latin typeface="Comic Sans MS"/>
                <a:cs typeface="Comic Sans MS"/>
              </a:rPr>
              <a:t>stores &amp;</a:t>
            </a:r>
            <a:r>
              <a:rPr sz="1800" spc="-5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675E46"/>
                </a:solidFill>
                <a:latin typeface="Comic Sans MS"/>
                <a:cs typeface="Comic Sans MS"/>
              </a:rPr>
              <a:t>the</a:t>
            </a:r>
            <a:r>
              <a:rPr sz="1800" spc="-10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675E46"/>
                </a:solidFill>
                <a:latin typeface="Comic Sans MS"/>
                <a:cs typeface="Comic Sans MS"/>
              </a:rPr>
              <a:t>headquarters</a:t>
            </a:r>
            <a:endParaRPr sz="1800">
              <a:latin typeface="Comic Sans MS"/>
              <a:cs typeface="Comic Sans MS"/>
            </a:endParaRPr>
          </a:p>
          <a:p>
            <a:pPr marL="299085" marR="876300" indent="-287020">
              <a:lnSpc>
                <a:spcPct val="100000"/>
              </a:lnSpc>
              <a:spcBef>
                <a:spcPts val="216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b="1" spc="-5" dirty="0">
                <a:solidFill>
                  <a:srgbClr val="675E46"/>
                </a:solidFill>
                <a:latin typeface="Comic Sans MS"/>
                <a:cs typeface="Comic Sans MS"/>
              </a:rPr>
              <a:t>Banking/Financial:</a:t>
            </a:r>
            <a:r>
              <a:rPr sz="1800" b="1" spc="-280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675E46"/>
                </a:solidFill>
                <a:latin typeface="Comic Sans MS"/>
                <a:cs typeface="Comic Sans MS"/>
              </a:rPr>
              <a:t>enables</a:t>
            </a:r>
            <a:r>
              <a:rPr sz="1800" spc="-25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675E46"/>
                </a:solidFill>
                <a:latin typeface="Comic Sans MS"/>
                <a:cs typeface="Comic Sans MS"/>
              </a:rPr>
              <a:t>account</a:t>
            </a:r>
            <a:r>
              <a:rPr sz="1800" spc="-5" dirty="0">
                <a:solidFill>
                  <a:srgbClr val="675E46"/>
                </a:solidFill>
                <a:latin typeface="Comic Sans MS"/>
                <a:cs typeface="Comic Sans MS"/>
              </a:rPr>
              <a:t> information</a:t>
            </a:r>
            <a:r>
              <a:rPr sz="1800" spc="-15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675E46"/>
                </a:solidFill>
                <a:latin typeface="Comic Sans MS"/>
                <a:cs typeface="Comic Sans MS"/>
              </a:rPr>
              <a:t>to</a:t>
            </a:r>
            <a:r>
              <a:rPr sz="1800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675E46"/>
                </a:solidFill>
                <a:latin typeface="Comic Sans MS"/>
                <a:cs typeface="Comic Sans MS"/>
              </a:rPr>
              <a:t>be </a:t>
            </a:r>
            <a:r>
              <a:rPr sz="1800" spc="-520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675E46"/>
                </a:solidFill>
                <a:latin typeface="Comic Sans MS"/>
                <a:cs typeface="Comic Sans MS"/>
              </a:rPr>
              <a:t>transferred </a:t>
            </a:r>
            <a:r>
              <a:rPr sz="1800" dirty="0">
                <a:solidFill>
                  <a:srgbClr val="675E46"/>
                </a:solidFill>
                <a:latin typeface="Comic Sans MS"/>
                <a:cs typeface="Comic Sans MS"/>
              </a:rPr>
              <a:t>safely</a:t>
            </a:r>
            <a:r>
              <a:rPr sz="1800" spc="-20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675E46"/>
                </a:solidFill>
                <a:latin typeface="Comic Sans MS"/>
                <a:cs typeface="Comic Sans MS"/>
              </a:rPr>
              <a:t>within</a:t>
            </a:r>
            <a:r>
              <a:rPr sz="1800" spc="-10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675E46"/>
                </a:solidFill>
                <a:latin typeface="Comic Sans MS"/>
                <a:cs typeface="Comic Sans MS"/>
              </a:rPr>
              <a:t>departments</a:t>
            </a:r>
            <a:r>
              <a:rPr sz="1800" dirty="0">
                <a:solidFill>
                  <a:srgbClr val="675E46"/>
                </a:solidFill>
                <a:latin typeface="Comic Sans MS"/>
                <a:cs typeface="Comic Sans MS"/>
              </a:rPr>
              <a:t> &amp;</a:t>
            </a:r>
            <a:r>
              <a:rPr sz="1800" spc="5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675E46"/>
                </a:solidFill>
                <a:latin typeface="Comic Sans MS"/>
                <a:cs typeface="Comic Sans MS"/>
              </a:rPr>
              <a:t>branches</a:t>
            </a:r>
            <a:endParaRPr sz="1800">
              <a:latin typeface="Comic Sans MS"/>
              <a:cs typeface="Comic Sans MS"/>
            </a:endParaRPr>
          </a:p>
          <a:p>
            <a:pPr marL="299085" marR="27305" indent="-287020">
              <a:lnSpc>
                <a:spcPct val="100000"/>
              </a:lnSpc>
              <a:spcBef>
                <a:spcPts val="2165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b="1" spc="-5" dirty="0">
                <a:solidFill>
                  <a:srgbClr val="675E46"/>
                </a:solidFill>
                <a:latin typeface="Comic Sans MS"/>
                <a:cs typeface="Comic Sans MS"/>
              </a:rPr>
              <a:t>General Business:</a:t>
            </a:r>
            <a:r>
              <a:rPr sz="1800" b="1" spc="-235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675E46"/>
                </a:solidFill>
                <a:latin typeface="Comic Sans MS"/>
                <a:cs typeface="Comic Sans MS"/>
              </a:rPr>
              <a:t>communication</a:t>
            </a:r>
            <a:r>
              <a:rPr sz="1800" spc="-20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675E46"/>
                </a:solidFill>
                <a:latin typeface="Comic Sans MS"/>
                <a:cs typeface="Comic Sans MS"/>
              </a:rPr>
              <a:t>between</a:t>
            </a:r>
            <a:r>
              <a:rPr sz="1800" spc="5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675E46"/>
                </a:solidFill>
                <a:latin typeface="Comic Sans MS"/>
                <a:cs typeface="Comic Sans MS"/>
              </a:rPr>
              <a:t>remote</a:t>
            </a:r>
            <a:r>
              <a:rPr sz="1800" spc="10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675E46"/>
                </a:solidFill>
                <a:latin typeface="Comic Sans MS"/>
                <a:cs typeface="Comic Sans MS"/>
              </a:rPr>
              <a:t>employees </a:t>
            </a:r>
            <a:r>
              <a:rPr sz="1800" spc="-525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675E46"/>
                </a:solidFill>
                <a:latin typeface="Comic Sans MS"/>
                <a:cs typeface="Comic Sans MS"/>
              </a:rPr>
              <a:t>can</a:t>
            </a:r>
            <a:r>
              <a:rPr sz="1800" spc="-10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675E46"/>
                </a:solidFill>
                <a:latin typeface="Comic Sans MS"/>
                <a:cs typeface="Comic Sans MS"/>
              </a:rPr>
              <a:t>be securely</a:t>
            </a:r>
            <a:r>
              <a:rPr sz="1800" dirty="0">
                <a:solidFill>
                  <a:srgbClr val="675E46"/>
                </a:solidFill>
                <a:latin typeface="Comic Sans MS"/>
                <a:cs typeface="Comic Sans MS"/>
              </a:rPr>
              <a:t> exchanged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48711"/>
            <a:ext cx="3572510" cy="4209415"/>
          </a:xfrm>
          <a:custGeom>
            <a:avLst/>
            <a:gdLst/>
            <a:ahLst/>
            <a:cxnLst/>
            <a:rect l="l" t="t" r="r" b="b"/>
            <a:pathLst>
              <a:path w="3572510" h="4209415">
                <a:moveTo>
                  <a:pt x="0" y="0"/>
                </a:moveTo>
                <a:lnTo>
                  <a:pt x="0" y="4209287"/>
                </a:lnTo>
                <a:lnTo>
                  <a:pt x="3572255" y="4209287"/>
                </a:lnTo>
                <a:lnTo>
                  <a:pt x="0" y="0"/>
                </a:lnTo>
                <a:close/>
              </a:path>
            </a:pathLst>
          </a:custGeom>
          <a:solidFill>
            <a:srgbClr val="9CBD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12594" y="947369"/>
            <a:ext cx="16637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solidFill>
                  <a:srgbClr val="2E2B1F"/>
                </a:solidFill>
                <a:latin typeface="Franklin Gothic Medium"/>
                <a:cs typeface="Franklin Gothic Medium"/>
              </a:rPr>
              <a:t>VPN</a:t>
            </a:r>
            <a:endParaRPr sz="720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3994" y="2347086"/>
            <a:ext cx="4648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447290" algn="l"/>
              </a:tabLst>
            </a:pPr>
            <a:r>
              <a:rPr sz="3600" b="0" spc="390" dirty="0">
                <a:latin typeface="Arial MT"/>
                <a:cs typeface="Arial MT"/>
              </a:rPr>
              <a:t>V</a:t>
            </a:r>
            <a:r>
              <a:rPr sz="3600" b="0" spc="385" dirty="0">
                <a:latin typeface="Arial MT"/>
                <a:cs typeface="Arial MT"/>
              </a:rPr>
              <a:t>I</a:t>
            </a:r>
            <a:r>
              <a:rPr sz="3600" b="0" spc="330" dirty="0">
                <a:latin typeface="Arial MT"/>
                <a:cs typeface="Arial MT"/>
              </a:rPr>
              <a:t>R</a:t>
            </a:r>
            <a:r>
              <a:rPr sz="3600" b="0" spc="385" dirty="0">
                <a:latin typeface="Arial MT"/>
                <a:cs typeface="Arial MT"/>
              </a:rPr>
              <a:t>T</a:t>
            </a:r>
            <a:r>
              <a:rPr sz="3600" b="0" spc="390" dirty="0">
                <a:latin typeface="Arial MT"/>
                <a:cs typeface="Arial MT"/>
              </a:rPr>
              <a:t>UA</a:t>
            </a:r>
            <a:r>
              <a:rPr sz="3600" b="0" spc="-5" dirty="0">
                <a:latin typeface="Arial MT"/>
                <a:cs typeface="Arial MT"/>
              </a:rPr>
              <a:t>L</a:t>
            </a:r>
            <a:r>
              <a:rPr sz="3600" b="0" dirty="0">
                <a:latin typeface="Arial MT"/>
                <a:cs typeface="Arial MT"/>
              </a:rPr>
              <a:t>	</a:t>
            </a:r>
            <a:r>
              <a:rPr sz="3600" b="0" spc="390" dirty="0">
                <a:latin typeface="Arial MT"/>
                <a:cs typeface="Arial MT"/>
              </a:rPr>
              <a:t>PR</a:t>
            </a:r>
            <a:r>
              <a:rPr sz="3600" b="0" spc="385" dirty="0">
                <a:latin typeface="Arial MT"/>
                <a:cs typeface="Arial MT"/>
              </a:rPr>
              <a:t>I</a:t>
            </a:r>
            <a:r>
              <a:rPr sz="3600" b="0" spc="125" dirty="0">
                <a:latin typeface="Arial MT"/>
                <a:cs typeface="Arial MT"/>
              </a:rPr>
              <a:t>VA</a:t>
            </a:r>
            <a:r>
              <a:rPr sz="3600" b="0" spc="385" dirty="0">
                <a:latin typeface="Arial MT"/>
                <a:cs typeface="Arial MT"/>
              </a:rPr>
              <a:t>T</a:t>
            </a:r>
            <a:r>
              <a:rPr sz="3600" b="0" dirty="0">
                <a:latin typeface="Arial MT"/>
                <a:cs typeface="Arial MT"/>
              </a:rPr>
              <a:t>E  </a:t>
            </a:r>
            <a:r>
              <a:rPr sz="3600" b="0" spc="330" dirty="0">
                <a:latin typeface="Arial MT"/>
                <a:cs typeface="Arial MT"/>
              </a:rPr>
              <a:t>NETWORK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725409" cy="6858000"/>
            <a:chOff x="0" y="0"/>
            <a:chExt cx="7725409" cy="6858000"/>
          </a:xfrm>
        </p:grpSpPr>
        <p:sp>
          <p:nvSpPr>
            <p:cNvPr id="3" name="object 3"/>
            <p:cNvSpPr/>
            <p:nvPr/>
          </p:nvSpPr>
          <p:spPr>
            <a:xfrm>
              <a:off x="0" y="2648711"/>
              <a:ext cx="3572510" cy="4209415"/>
            </a:xfrm>
            <a:custGeom>
              <a:avLst/>
              <a:gdLst/>
              <a:ahLst/>
              <a:cxnLst/>
              <a:rect l="l" t="t" r="r" b="b"/>
              <a:pathLst>
                <a:path w="3572510" h="4209415">
                  <a:moveTo>
                    <a:pt x="0" y="0"/>
                  </a:moveTo>
                  <a:lnTo>
                    <a:pt x="0" y="4209287"/>
                  </a:lnTo>
                  <a:lnTo>
                    <a:pt x="3572255" y="4209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7725409" cy="6858000"/>
            </a:xfrm>
            <a:custGeom>
              <a:avLst/>
              <a:gdLst/>
              <a:ahLst/>
              <a:cxnLst/>
              <a:rect l="l" t="t" r="r" b="b"/>
              <a:pathLst>
                <a:path w="7725409" h="6858000">
                  <a:moveTo>
                    <a:pt x="7725156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7725156" y="0"/>
                  </a:lnTo>
                  <a:close/>
                </a:path>
              </a:pathLst>
            </a:custGeom>
            <a:solidFill>
              <a:srgbClr val="D2CA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1972" y="1612391"/>
              <a:ext cx="5225796" cy="52395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8255" y="748283"/>
              <a:ext cx="3026664" cy="5928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155" y="3909059"/>
            <a:ext cx="1933956" cy="1202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8444" y="4127753"/>
            <a:ext cx="1536065" cy="134493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190500">
              <a:lnSpc>
                <a:spcPct val="86200"/>
              </a:lnSpc>
              <a:spcBef>
                <a:spcPts val="335"/>
              </a:spcBef>
            </a:pPr>
            <a:r>
              <a:rPr sz="1400" dirty="0">
                <a:solidFill>
                  <a:srgbClr val="2E2B1F"/>
                </a:solidFill>
                <a:latin typeface="Arial MT"/>
                <a:cs typeface="Arial MT"/>
              </a:rPr>
              <a:t>VPNs require an </a:t>
            </a:r>
            <a:r>
              <a:rPr sz="1400" spc="-37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E2B1F"/>
                </a:solidFill>
                <a:latin typeface="Arial MT"/>
                <a:cs typeface="Arial MT"/>
              </a:rPr>
              <a:t>in-depth </a:t>
            </a:r>
            <a:r>
              <a:rPr sz="1400" spc="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E2B1F"/>
                </a:solidFill>
                <a:latin typeface="Arial MT"/>
                <a:cs typeface="Arial MT"/>
              </a:rPr>
              <a:t>unders</a:t>
            </a:r>
            <a:r>
              <a:rPr sz="1400" spc="5" dirty="0">
                <a:solidFill>
                  <a:srgbClr val="2E2B1F"/>
                </a:solidFill>
                <a:latin typeface="Arial MT"/>
                <a:cs typeface="Arial MT"/>
              </a:rPr>
              <a:t>t</a:t>
            </a:r>
            <a:r>
              <a:rPr sz="1400" dirty="0">
                <a:solidFill>
                  <a:srgbClr val="2E2B1F"/>
                </a:solidFill>
                <a:latin typeface="Arial MT"/>
                <a:cs typeface="Arial MT"/>
              </a:rPr>
              <a:t>anding</a:t>
            </a:r>
            <a:r>
              <a:rPr sz="1400" spc="-3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E2B1F"/>
                </a:solidFill>
                <a:latin typeface="Arial MT"/>
                <a:cs typeface="Arial MT"/>
              </a:rPr>
              <a:t>of  public</a:t>
            </a:r>
            <a:r>
              <a:rPr sz="1400" spc="-3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E2B1F"/>
                </a:solidFill>
                <a:latin typeface="Arial MT"/>
                <a:cs typeface="Arial MT"/>
              </a:rPr>
              <a:t>network</a:t>
            </a:r>
            <a:endParaRPr sz="1400">
              <a:latin typeface="Arial MT"/>
              <a:cs typeface="Arial MT"/>
            </a:endParaRPr>
          </a:p>
          <a:p>
            <a:pPr marL="12700" marR="5080" algn="just">
              <a:lnSpc>
                <a:spcPts val="1450"/>
              </a:lnSpc>
              <a:spcBef>
                <a:spcPts val="15"/>
              </a:spcBef>
            </a:pPr>
            <a:r>
              <a:rPr sz="1400" dirty="0">
                <a:solidFill>
                  <a:srgbClr val="2E2B1F"/>
                </a:solidFill>
                <a:latin typeface="Arial MT"/>
                <a:cs typeface="Arial MT"/>
              </a:rPr>
              <a:t>security</a:t>
            </a:r>
            <a:r>
              <a:rPr sz="1400" spc="-7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E2B1F"/>
                </a:solidFill>
                <a:latin typeface="Arial MT"/>
                <a:cs typeface="Arial MT"/>
              </a:rPr>
              <a:t>issues</a:t>
            </a:r>
            <a:r>
              <a:rPr sz="1400" spc="-6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E2B1F"/>
                </a:solidFill>
                <a:latin typeface="Arial MT"/>
                <a:cs typeface="Arial MT"/>
              </a:rPr>
              <a:t>and </a:t>
            </a:r>
            <a:r>
              <a:rPr sz="1400" spc="-37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E2B1F"/>
                </a:solidFill>
                <a:latin typeface="Arial MT"/>
                <a:cs typeface="Arial MT"/>
              </a:rPr>
              <a:t>proper </a:t>
            </a:r>
            <a:r>
              <a:rPr sz="1400" spc="-5" dirty="0">
                <a:solidFill>
                  <a:srgbClr val="2E2B1F"/>
                </a:solidFill>
                <a:latin typeface="Arial MT"/>
                <a:cs typeface="Arial MT"/>
              </a:rPr>
              <a:t>deployment </a:t>
            </a:r>
            <a:r>
              <a:rPr sz="1400" spc="-37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E2B1F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E2B1F"/>
                </a:solidFill>
                <a:latin typeface="Arial MT"/>
                <a:cs typeface="Arial MT"/>
              </a:rPr>
              <a:t>precautions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02535" y="3398520"/>
            <a:ext cx="2444750" cy="1211580"/>
            <a:chOff x="2002535" y="3398520"/>
            <a:chExt cx="2444750" cy="12115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2535" y="3398520"/>
              <a:ext cx="422148" cy="4221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3075" y="3407664"/>
              <a:ext cx="1933955" cy="120243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786252" y="3625977"/>
            <a:ext cx="1541145" cy="97599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ct val="86200"/>
              </a:lnSpc>
              <a:spcBef>
                <a:spcPts val="335"/>
              </a:spcBef>
            </a:pPr>
            <a:r>
              <a:rPr sz="1400" spc="-5" dirty="0">
                <a:solidFill>
                  <a:srgbClr val="2E2B1F"/>
                </a:solidFill>
                <a:latin typeface="Arial MT"/>
                <a:cs typeface="Arial MT"/>
              </a:rPr>
              <a:t>Availability </a:t>
            </a:r>
            <a:r>
              <a:rPr sz="1400" dirty="0">
                <a:solidFill>
                  <a:srgbClr val="2E2B1F"/>
                </a:solidFill>
                <a:latin typeface="Arial MT"/>
                <a:cs typeface="Arial MT"/>
              </a:rPr>
              <a:t>and </a:t>
            </a:r>
            <a:r>
              <a:rPr sz="1400" spc="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E2B1F"/>
                </a:solidFill>
                <a:latin typeface="Arial MT"/>
                <a:cs typeface="Arial MT"/>
              </a:rPr>
              <a:t>performance </a:t>
            </a:r>
            <a:r>
              <a:rPr sz="1400" spc="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E2B1F"/>
                </a:solidFill>
                <a:latin typeface="Arial MT"/>
                <a:cs typeface="Arial MT"/>
              </a:rPr>
              <a:t>depends</a:t>
            </a:r>
            <a:r>
              <a:rPr sz="1400" spc="-5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E2B1F"/>
                </a:solidFill>
                <a:latin typeface="Arial MT"/>
                <a:cs typeface="Arial MT"/>
              </a:rPr>
              <a:t>on</a:t>
            </a:r>
            <a:r>
              <a:rPr sz="1400" spc="-4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E2B1F"/>
                </a:solidFill>
                <a:latin typeface="Arial MT"/>
                <a:cs typeface="Arial MT"/>
              </a:rPr>
              <a:t>factors </a:t>
            </a:r>
            <a:r>
              <a:rPr sz="1400" spc="-37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E2B1F"/>
                </a:solidFill>
                <a:latin typeface="Arial MT"/>
                <a:cs typeface="Arial MT"/>
              </a:rPr>
              <a:t>largely outside of </a:t>
            </a:r>
            <a:r>
              <a:rPr sz="1400" spc="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E2B1F"/>
                </a:solidFill>
                <a:latin typeface="Arial MT"/>
                <a:cs typeface="Arial MT"/>
              </a:rPr>
              <a:t>their</a:t>
            </a:r>
            <a:r>
              <a:rPr sz="1400" spc="-3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E2B1F"/>
                </a:solidFill>
                <a:latin typeface="Arial MT"/>
                <a:cs typeface="Arial MT"/>
              </a:rPr>
              <a:t>control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29455" y="2897123"/>
            <a:ext cx="2446020" cy="1211580"/>
            <a:chOff x="4029455" y="2897123"/>
            <a:chExt cx="2446020" cy="121158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9455" y="2897123"/>
              <a:ext cx="422148" cy="4221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39995" y="2904743"/>
              <a:ext cx="1935479" cy="120395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813808" y="3124326"/>
            <a:ext cx="809625" cy="4241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450"/>
              </a:lnSpc>
              <a:spcBef>
                <a:spcPts val="340"/>
              </a:spcBef>
            </a:pPr>
            <a:r>
              <a:rPr sz="1400" spc="-5" dirty="0">
                <a:solidFill>
                  <a:srgbClr val="2E2B1F"/>
                </a:solidFill>
                <a:latin typeface="Arial MT"/>
                <a:cs typeface="Arial MT"/>
              </a:rPr>
              <a:t>Immature </a:t>
            </a:r>
            <a:r>
              <a:rPr sz="1400" spc="-37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E2B1F"/>
                </a:solidFill>
                <a:latin typeface="Arial MT"/>
                <a:cs typeface="Arial MT"/>
              </a:rPr>
              <a:t>standards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56376" y="2395727"/>
            <a:ext cx="2446020" cy="1211580"/>
            <a:chOff x="6056376" y="2395727"/>
            <a:chExt cx="2446020" cy="121158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6376" y="2395727"/>
              <a:ext cx="422148" cy="4221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66916" y="2403347"/>
              <a:ext cx="1935479" cy="120395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841363" y="2622295"/>
            <a:ext cx="1560830" cy="116014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 marR="5080">
              <a:lnSpc>
                <a:spcPct val="86300"/>
              </a:lnSpc>
              <a:spcBef>
                <a:spcPts val="334"/>
              </a:spcBef>
            </a:pPr>
            <a:r>
              <a:rPr sz="1400" dirty="0">
                <a:solidFill>
                  <a:srgbClr val="2E2B1F"/>
                </a:solidFill>
                <a:latin typeface="Arial MT"/>
                <a:cs typeface="Arial MT"/>
              </a:rPr>
              <a:t>VPNs need to </a:t>
            </a:r>
            <a:r>
              <a:rPr sz="1400" spc="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E2B1F"/>
                </a:solidFill>
                <a:latin typeface="Arial MT"/>
                <a:cs typeface="Arial MT"/>
              </a:rPr>
              <a:t>accommodate </a:t>
            </a:r>
            <a:r>
              <a:rPr sz="1400" spc="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E2B1F"/>
                </a:solidFill>
                <a:latin typeface="Arial MT"/>
                <a:cs typeface="Arial MT"/>
              </a:rPr>
              <a:t>protocols</a:t>
            </a:r>
            <a:r>
              <a:rPr sz="1400" spc="10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E2B1F"/>
                </a:solidFill>
                <a:latin typeface="Arial MT"/>
                <a:cs typeface="Arial MT"/>
              </a:rPr>
              <a:t>other </a:t>
            </a:r>
            <a:r>
              <a:rPr sz="1400" spc="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E2B1F"/>
                </a:solidFill>
                <a:latin typeface="Arial MT"/>
                <a:cs typeface="Arial MT"/>
              </a:rPr>
              <a:t>than</a:t>
            </a:r>
            <a:r>
              <a:rPr sz="1400" spc="11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E2B1F"/>
                </a:solidFill>
                <a:latin typeface="Arial MT"/>
                <a:cs typeface="Arial MT"/>
              </a:rPr>
              <a:t>IP</a:t>
            </a:r>
            <a:r>
              <a:rPr sz="1400" spc="10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E2B1F"/>
                </a:solidFill>
                <a:latin typeface="Arial MT"/>
                <a:cs typeface="Arial MT"/>
              </a:rPr>
              <a:t>and </a:t>
            </a:r>
            <a:r>
              <a:rPr sz="1400" spc="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E2B1F"/>
                </a:solidFill>
                <a:latin typeface="Arial MT"/>
                <a:cs typeface="Arial MT"/>
              </a:rPr>
              <a:t>existing </a:t>
            </a:r>
            <a:r>
              <a:rPr sz="1400" dirty="0">
                <a:solidFill>
                  <a:srgbClr val="2E2B1F"/>
                </a:solidFill>
                <a:latin typeface="Arial MT"/>
                <a:cs typeface="Arial MT"/>
              </a:rPr>
              <a:t>internal </a:t>
            </a:r>
            <a:r>
              <a:rPr sz="1400" spc="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E2B1F"/>
                </a:solidFill>
                <a:latin typeface="Arial MT"/>
                <a:cs typeface="Arial MT"/>
              </a:rPr>
              <a:t>network</a:t>
            </a:r>
            <a:r>
              <a:rPr sz="1400" spc="-5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E2B1F"/>
                </a:solidFill>
                <a:latin typeface="Arial MT"/>
                <a:cs typeface="Arial MT"/>
              </a:rPr>
              <a:t>technology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9263" y="676655"/>
            <a:ext cx="4818888" cy="87477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28706"/>
            <a:ext cx="9144000" cy="5629910"/>
            <a:chOff x="0" y="1228706"/>
            <a:chExt cx="9144000" cy="5629910"/>
          </a:xfrm>
        </p:grpSpPr>
        <p:sp>
          <p:nvSpPr>
            <p:cNvPr id="3" name="object 3"/>
            <p:cNvSpPr/>
            <p:nvPr/>
          </p:nvSpPr>
          <p:spPr>
            <a:xfrm>
              <a:off x="0" y="5050536"/>
              <a:ext cx="3572510" cy="1807845"/>
            </a:xfrm>
            <a:custGeom>
              <a:avLst/>
              <a:gdLst/>
              <a:ahLst/>
              <a:cxnLst/>
              <a:rect l="l" t="t" r="r" b="b"/>
              <a:pathLst>
                <a:path w="3572510" h="1807845">
                  <a:moveTo>
                    <a:pt x="2043049" y="0"/>
                  </a:moveTo>
                  <a:lnTo>
                    <a:pt x="0" y="0"/>
                  </a:lnTo>
                  <a:lnTo>
                    <a:pt x="0" y="1807460"/>
                  </a:lnTo>
                  <a:lnTo>
                    <a:pt x="3572254" y="1807460"/>
                  </a:lnTo>
                  <a:lnTo>
                    <a:pt x="2043049" y="0"/>
                  </a:lnTo>
                  <a:close/>
                </a:path>
              </a:pathLst>
            </a:custGeom>
            <a:solidFill>
              <a:srgbClr val="9CB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050536"/>
              <a:ext cx="9144000" cy="1807845"/>
            </a:xfrm>
            <a:custGeom>
              <a:avLst/>
              <a:gdLst/>
              <a:ahLst/>
              <a:cxnLst/>
              <a:rect l="l" t="t" r="r" b="b"/>
              <a:pathLst>
                <a:path w="9144000" h="1807845">
                  <a:moveTo>
                    <a:pt x="2038223" y="0"/>
                  </a:moveTo>
                  <a:lnTo>
                    <a:pt x="0" y="1804764"/>
                  </a:lnTo>
                  <a:lnTo>
                    <a:pt x="0" y="1807460"/>
                  </a:lnTo>
                  <a:lnTo>
                    <a:pt x="9143999" y="1807460"/>
                  </a:lnTo>
                  <a:lnTo>
                    <a:pt x="9143999" y="888"/>
                  </a:lnTo>
                  <a:lnTo>
                    <a:pt x="2038223" y="0"/>
                  </a:lnTo>
                  <a:close/>
                </a:path>
              </a:pathLst>
            </a:custGeom>
            <a:solidFill>
              <a:srgbClr val="D2CA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8929" y="1228706"/>
              <a:ext cx="1989222" cy="25287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1396" y="2447544"/>
              <a:ext cx="2557272" cy="217627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31594" y="469138"/>
            <a:ext cx="47351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4D4635"/>
                </a:solidFill>
                <a:latin typeface="Comic Sans MS"/>
                <a:cs typeface="Comic Sans MS"/>
              </a:rPr>
              <a:t>So</a:t>
            </a:r>
            <a:r>
              <a:rPr sz="3200" spc="-25" dirty="0">
                <a:solidFill>
                  <a:srgbClr val="4D4635"/>
                </a:solidFill>
                <a:latin typeface="Comic Sans MS"/>
                <a:cs typeface="Comic Sans MS"/>
              </a:rPr>
              <a:t> </a:t>
            </a:r>
            <a:r>
              <a:rPr sz="3200" spc="5" dirty="0">
                <a:solidFill>
                  <a:srgbClr val="4D4635"/>
                </a:solidFill>
                <a:latin typeface="Comic Sans MS"/>
                <a:cs typeface="Comic Sans MS"/>
              </a:rPr>
              <a:t>What</a:t>
            </a:r>
            <a:r>
              <a:rPr sz="3200" spc="-35" dirty="0">
                <a:solidFill>
                  <a:srgbClr val="4D4635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4D4635"/>
                </a:solidFill>
                <a:latin typeface="Comic Sans MS"/>
                <a:cs typeface="Comic Sans MS"/>
              </a:rPr>
              <a:t>we</a:t>
            </a:r>
            <a:r>
              <a:rPr sz="3200" spc="-45" dirty="0">
                <a:solidFill>
                  <a:srgbClr val="4D4635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4D4635"/>
                </a:solidFill>
                <a:latin typeface="Comic Sans MS"/>
                <a:cs typeface="Comic Sans MS"/>
              </a:rPr>
              <a:t>concluded?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7739" y="3375152"/>
            <a:ext cx="1415415" cy="73723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algn="ctr">
              <a:lnSpc>
                <a:spcPct val="86500"/>
              </a:lnSpc>
              <a:spcBef>
                <a:spcPts val="305"/>
              </a:spcBef>
            </a:pP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Eliminating</a:t>
            </a:r>
            <a:r>
              <a:rPr sz="13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 need</a:t>
            </a:r>
            <a:r>
              <a:rPr sz="13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3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expensive </a:t>
            </a:r>
            <a:r>
              <a:rPr sz="1300" spc="-3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long-distance </a:t>
            </a: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 leased lines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11396" y="3953255"/>
            <a:ext cx="2494788" cy="231190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137530" y="4447159"/>
            <a:ext cx="1143000" cy="9080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-1905" algn="ctr">
              <a:lnSpc>
                <a:spcPct val="86400"/>
              </a:lnSpc>
              <a:spcBef>
                <a:spcPts val="305"/>
              </a:spcBef>
            </a:pP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Reducing the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long-distance </a:t>
            </a: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telephone </a:t>
            </a: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 charges for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remote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access.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40023" y="3953255"/>
            <a:ext cx="2231136" cy="255727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764407" y="5473700"/>
            <a:ext cx="1183640" cy="73660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065" marR="5080" algn="ctr">
              <a:lnSpc>
                <a:spcPct val="86400"/>
              </a:lnSpc>
              <a:spcBef>
                <a:spcPts val="305"/>
              </a:spcBef>
            </a:pP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Transferring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300" spc="-3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support burden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to the service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providers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05000" y="3953255"/>
            <a:ext cx="2494788" cy="231190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565273" y="4703826"/>
            <a:ext cx="876300" cy="39370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5745" marR="5080" indent="-233679">
              <a:lnSpc>
                <a:spcPts val="1340"/>
              </a:lnSpc>
              <a:spcBef>
                <a:spcPts val="325"/>
              </a:spcBef>
            </a:pP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Operational  </a:t>
            </a: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costs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42516" y="2414016"/>
            <a:ext cx="2557272" cy="217627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309876" y="3598290"/>
            <a:ext cx="83946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Scalability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82011" y="1484375"/>
            <a:ext cx="2017776" cy="255727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189477" y="2010536"/>
            <a:ext cx="2506345" cy="573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4320">
              <a:lnSpc>
                <a:spcPts val="1485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Cost</a:t>
            </a:r>
            <a:r>
              <a:rPr sz="13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Saving</a:t>
            </a:r>
            <a:endParaRPr sz="1300">
              <a:latin typeface="Arial"/>
              <a:cs typeface="Arial"/>
            </a:endParaRPr>
          </a:p>
          <a:p>
            <a:pPr marL="196850" marR="1623060" indent="-184785">
              <a:lnSpc>
                <a:spcPts val="1340"/>
              </a:lnSpc>
              <a:spcBef>
                <a:spcPts val="155"/>
              </a:spcBef>
            </a:pP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Flexibility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300" spc="-3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 MT"/>
                <a:cs typeface="Arial MT"/>
              </a:rPr>
              <a:t>growth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0700" y="762000"/>
            <a:ext cx="5562600" cy="55397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2648711"/>
              <a:ext cx="3572510" cy="4209415"/>
            </a:xfrm>
            <a:custGeom>
              <a:avLst/>
              <a:gdLst/>
              <a:ahLst/>
              <a:cxnLst/>
              <a:rect l="l" t="t" r="r" b="b"/>
              <a:pathLst>
                <a:path w="3572510" h="4209415">
                  <a:moveTo>
                    <a:pt x="0" y="0"/>
                  </a:moveTo>
                  <a:lnTo>
                    <a:pt x="0" y="4209287"/>
                  </a:lnTo>
                  <a:lnTo>
                    <a:pt x="3572255" y="4209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3999" y="0"/>
                  </a:moveTo>
                  <a:lnTo>
                    <a:pt x="7733977" y="0"/>
                  </a:lnTo>
                  <a:lnTo>
                    <a:pt x="0" y="6855297"/>
                  </a:lnTo>
                  <a:lnTo>
                    <a:pt x="0" y="6857995"/>
                  </a:lnTo>
                  <a:lnTo>
                    <a:pt x="9143999" y="6857995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D2CA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16400" y="2261743"/>
            <a:ext cx="25457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35" dirty="0">
                <a:latin typeface="Franklin Gothic Medium"/>
                <a:cs typeface="Franklin Gothic Medium"/>
              </a:rPr>
              <a:t>WHAT</a:t>
            </a:r>
            <a:r>
              <a:rPr sz="3200" b="0" spc="-75" dirty="0">
                <a:latin typeface="Franklin Gothic Medium"/>
                <a:cs typeface="Franklin Gothic Medium"/>
              </a:rPr>
              <a:t> </a:t>
            </a:r>
            <a:r>
              <a:rPr sz="3200" b="0" dirty="0">
                <a:latin typeface="Franklin Gothic Medium"/>
                <a:cs typeface="Franklin Gothic Medium"/>
              </a:rPr>
              <a:t>IS</a:t>
            </a:r>
            <a:r>
              <a:rPr sz="3200" b="0" spc="-50" dirty="0">
                <a:latin typeface="Franklin Gothic Medium"/>
                <a:cs typeface="Franklin Gothic Medium"/>
              </a:rPr>
              <a:t> </a:t>
            </a:r>
            <a:r>
              <a:rPr sz="3200" b="0" spc="5" dirty="0">
                <a:latin typeface="Franklin Gothic Medium"/>
                <a:cs typeface="Franklin Gothic Medium"/>
              </a:rPr>
              <a:t>VPN?</a:t>
            </a:r>
            <a:endParaRPr sz="3200">
              <a:latin typeface="Franklin Gothic Medium"/>
              <a:cs typeface="Franklin Gothic Medium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1160" y="3294888"/>
            <a:ext cx="7363968" cy="100279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60295" y="3394075"/>
            <a:ext cx="6860540" cy="6788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500"/>
              </a:spcBef>
            </a:pP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uses</a:t>
            </a:r>
            <a:r>
              <a:rPr sz="2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 telecommunication,</a:t>
            </a:r>
            <a:r>
              <a:rPr sz="23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2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internet, </a:t>
            </a:r>
            <a:r>
              <a:rPr sz="2300" b="1" spc="-6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instead</a:t>
            </a:r>
            <a:r>
              <a:rPr sz="23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3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leased</a:t>
            </a:r>
            <a:r>
              <a:rPr sz="2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Arial"/>
                <a:cs typeface="Arial"/>
              </a:rPr>
              <a:t>lines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 to</a:t>
            </a:r>
            <a:r>
              <a:rPr sz="2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communicate.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533400"/>
            <a:ext cx="3147060" cy="208635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300221" y="4725161"/>
            <a:ext cx="4953000" cy="646430"/>
          </a:xfrm>
          <a:prstGeom prst="rect">
            <a:avLst/>
          </a:prstGeom>
          <a:solidFill>
            <a:srgbClr val="FFFFFF"/>
          </a:solidFill>
          <a:ln w="25907">
            <a:solidFill>
              <a:srgbClr val="C79F5D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10"/>
              </a:spcBef>
            </a:pPr>
            <a:r>
              <a:rPr sz="1800" spc="-10" dirty="0">
                <a:solidFill>
                  <a:srgbClr val="2E2B1F"/>
                </a:solidFill>
                <a:latin typeface="Cambria"/>
                <a:cs typeface="Cambria"/>
              </a:rPr>
              <a:t>provide</a:t>
            </a:r>
            <a:r>
              <a:rPr sz="1800" spc="-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remote</a:t>
            </a:r>
            <a:r>
              <a:rPr sz="1800" spc="-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offices</a:t>
            </a:r>
            <a:r>
              <a:rPr sz="1800" dirty="0">
                <a:solidFill>
                  <a:srgbClr val="2E2B1F"/>
                </a:solidFill>
                <a:latin typeface="Cambria"/>
                <a:cs typeface="Cambria"/>
              </a:rPr>
              <a:t> or</a:t>
            </a: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 individual</a:t>
            </a:r>
            <a:r>
              <a:rPr sz="1800" spc="-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users</a:t>
            </a:r>
            <a:r>
              <a:rPr sz="1800" spc="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with</a:t>
            </a:r>
            <a:endParaRPr sz="1800">
              <a:latin typeface="Cambria"/>
              <a:cs typeface="Cambria"/>
            </a:endParaRPr>
          </a:p>
          <a:p>
            <a:pPr marL="90170">
              <a:lnSpc>
                <a:spcPct val="100000"/>
              </a:lnSpc>
            </a:pPr>
            <a:r>
              <a:rPr sz="1800" spc="-10" dirty="0">
                <a:solidFill>
                  <a:srgbClr val="2E2B1F"/>
                </a:solidFill>
                <a:latin typeface="Cambria"/>
                <a:cs typeface="Cambria"/>
              </a:rPr>
              <a:t>secure</a:t>
            </a: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 access to</a:t>
            </a:r>
            <a:r>
              <a:rPr sz="1800" spc="-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mbria"/>
                <a:cs typeface="Cambria"/>
              </a:rPr>
              <a:t>their</a:t>
            </a:r>
            <a:r>
              <a:rPr sz="1800" spc="-10" dirty="0">
                <a:solidFill>
                  <a:srgbClr val="2E2B1F"/>
                </a:solidFill>
                <a:latin typeface="Cambria"/>
                <a:cs typeface="Cambria"/>
              </a:rPr>
              <a:t> organization's</a:t>
            </a:r>
            <a:r>
              <a:rPr sz="1800" spc="-3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mbria"/>
                <a:cs typeface="Cambria"/>
              </a:rPr>
              <a:t>network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448" y="1448181"/>
            <a:ext cx="1771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E2B1F"/>
                </a:solidFill>
                <a:latin typeface="Franklin Gothic Medium"/>
                <a:cs typeface="Franklin Gothic Medium"/>
              </a:rPr>
              <a:t>J</a:t>
            </a:r>
            <a:endParaRPr sz="32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191" y="0"/>
            <a:ext cx="9170035" cy="6870700"/>
            <a:chOff x="-12191" y="0"/>
            <a:chExt cx="9170035" cy="68707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3999" y="0"/>
                  </a:moveTo>
                  <a:lnTo>
                    <a:pt x="7733977" y="0"/>
                  </a:lnTo>
                  <a:lnTo>
                    <a:pt x="0" y="6855297"/>
                  </a:lnTo>
                  <a:lnTo>
                    <a:pt x="0" y="6857995"/>
                  </a:lnTo>
                  <a:lnTo>
                    <a:pt x="9143999" y="6857995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9CB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48712"/>
              <a:ext cx="3572510" cy="4209415"/>
            </a:xfrm>
            <a:custGeom>
              <a:avLst/>
              <a:gdLst/>
              <a:ahLst/>
              <a:cxnLst/>
              <a:rect l="l" t="t" r="r" b="b"/>
              <a:pathLst>
                <a:path w="3572510" h="4209415">
                  <a:moveTo>
                    <a:pt x="0" y="0"/>
                  </a:moveTo>
                  <a:lnTo>
                    <a:pt x="0" y="4209287"/>
                  </a:lnTo>
                  <a:lnTo>
                    <a:pt x="3572255" y="4209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CA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1998"/>
              <a:ext cx="9144000" cy="60959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2" y="762"/>
              <a:ext cx="9144000" cy="1524000"/>
            </a:xfrm>
            <a:custGeom>
              <a:avLst/>
              <a:gdLst/>
              <a:ahLst/>
              <a:cxnLst/>
              <a:rect l="l" t="t" r="r" b="b"/>
              <a:pathLst>
                <a:path w="9144000" h="1524000">
                  <a:moveTo>
                    <a:pt x="9144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9144000" y="1524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762"/>
              <a:ext cx="9144000" cy="1524000"/>
            </a:xfrm>
            <a:custGeom>
              <a:avLst/>
              <a:gdLst/>
              <a:ahLst/>
              <a:cxnLst/>
              <a:rect l="l" t="t" r="r" b="b"/>
              <a:pathLst>
                <a:path w="9144000" h="1524000">
                  <a:moveTo>
                    <a:pt x="0" y="1524000"/>
                  </a:moveTo>
                  <a:lnTo>
                    <a:pt x="9144000" y="1524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5240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9283" y="598931"/>
              <a:ext cx="7296911" cy="59740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5"/>
              </a:spcBef>
            </a:pPr>
            <a:r>
              <a:rPr dirty="0"/>
              <a:t>Became</a:t>
            </a:r>
            <a:r>
              <a:rPr spc="-25" dirty="0"/>
              <a:t> </a:t>
            </a:r>
            <a:r>
              <a:rPr dirty="0"/>
              <a:t>popular</a:t>
            </a:r>
            <a:r>
              <a:rPr spc="-15" dirty="0"/>
              <a:t> </a:t>
            </a:r>
            <a:r>
              <a:rPr dirty="0"/>
              <a:t>as </a:t>
            </a:r>
            <a:r>
              <a:rPr spc="-5" dirty="0"/>
              <a:t>more employees</a:t>
            </a:r>
            <a:r>
              <a:rPr dirty="0"/>
              <a:t> </a:t>
            </a:r>
            <a:r>
              <a:rPr spc="5" dirty="0"/>
              <a:t>worked</a:t>
            </a:r>
            <a:r>
              <a:rPr spc="-4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remote.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99068"/>
            <a:ext cx="9144000" cy="4658995"/>
            <a:chOff x="0" y="2199068"/>
            <a:chExt cx="9144000" cy="4658995"/>
          </a:xfrm>
        </p:grpSpPr>
        <p:sp>
          <p:nvSpPr>
            <p:cNvPr id="3" name="object 3"/>
            <p:cNvSpPr/>
            <p:nvPr/>
          </p:nvSpPr>
          <p:spPr>
            <a:xfrm>
              <a:off x="0" y="5050535"/>
              <a:ext cx="3572510" cy="1807845"/>
            </a:xfrm>
            <a:custGeom>
              <a:avLst/>
              <a:gdLst/>
              <a:ahLst/>
              <a:cxnLst/>
              <a:rect l="l" t="t" r="r" b="b"/>
              <a:pathLst>
                <a:path w="3572510" h="1807845">
                  <a:moveTo>
                    <a:pt x="2043049" y="0"/>
                  </a:moveTo>
                  <a:lnTo>
                    <a:pt x="0" y="0"/>
                  </a:lnTo>
                  <a:lnTo>
                    <a:pt x="0" y="1807460"/>
                  </a:lnTo>
                  <a:lnTo>
                    <a:pt x="3572254" y="1807460"/>
                  </a:lnTo>
                  <a:lnTo>
                    <a:pt x="2043049" y="0"/>
                  </a:lnTo>
                  <a:close/>
                </a:path>
              </a:pathLst>
            </a:custGeom>
            <a:solidFill>
              <a:srgbClr val="9CB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050535"/>
              <a:ext cx="9144000" cy="1807845"/>
            </a:xfrm>
            <a:custGeom>
              <a:avLst/>
              <a:gdLst/>
              <a:ahLst/>
              <a:cxnLst/>
              <a:rect l="l" t="t" r="r" b="b"/>
              <a:pathLst>
                <a:path w="9144000" h="1807845">
                  <a:moveTo>
                    <a:pt x="2038223" y="0"/>
                  </a:moveTo>
                  <a:lnTo>
                    <a:pt x="0" y="1804764"/>
                  </a:lnTo>
                  <a:lnTo>
                    <a:pt x="0" y="1807460"/>
                  </a:lnTo>
                  <a:lnTo>
                    <a:pt x="9143999" y="1807460"/>
                  </a:lnTo>
                  <a:lnTo>
                    <a:pt x="9143999" y="888"/>
                  </a:lnTo>
                  <a:lnTo>
                    <a:pt x="2038223" y="0"/>
                  </a:lnTo>
                  <a:close/>
                </a:path>
              </a:pathLst>
            </a:custGeom>
            <a:solidFill>
              <a:srgbClr val="D2CA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26129" y="2212085"/>
              <a:ext cx="2798445" cy="893444"/>
            </a:xfrm>
            <a:custGeom>
              <a:avLst/>
              <a:gdLst/>
              <a:ahLst/>
              <a:cxnLst/>
              <a:rect l="l" t="t" r="r" b="b"/>
              <a:pathLst>
                <a:path w="2798445" h="893444">
                  <a:moveTo>
                    <a:pt x="2649220" y="0"/>
                  </a:moveTo>
                  <a:lnTo>
                    <a:pt x="148844" y="0"/>
                  </a:lnTo>
                  <a:lnTo>
                    <a:pt x="101811" y="7591"/>
                  </a:lnTo>
                  <a:lnTo>
                    <a:pt x="60953" y="28728"/>
                  </a:lnTo>
                  <a:lnTo>
                    <a:pt x="28728" y="60953"/>
                  </a:lnTo>
                  <a:lnTo>
                    <a:pt x="7591" y="101811"/>
                  </a:lnTo>
                  <a:lnTo>
                    <a:pt x="0" y="148843"/>
                  </a:lnTo>
                  <a:lnTo>
                    <a:pt x="0" y="744219"/>
                  </a:lnTo>
                  <a:lnTo>
                    <a:pt x="7591" y="791252"/>
                  </a:lnTo>
                  <a:lnTo>
                    <a:pt x="28728" y="832110"/>
                  </a:lnTo>
                  <a:lnTo>
                    <a:pt x="60953" y="864335"/>
                  </a:lnTo>
                  <a:lnTo>
                    <a:pt x="101811" y="885472"/>
                  </a:lnTo>
                  <a:lnTo>
                    <a:pt x="148844" y="893063"/>
                  </a:lnTo>
                  <a:lnTo>
                    <a:pt x="2649220" y="893063"/>
                  </a:lnTo>
                  <a:lnTo>
                    <a:pt x="2696252" y="885472"/>
                  </a:lnTo>
                  <a:lnTo>
                    <a:pt x="2737110" y="864335"/>
                  </a:lnTo>
                  <a:lnTo>
                    <a:pt x="2769335" y="832110"/>
                  </a:lnTo>
                  <a:lnTo>
                    <a:pt x="2790472" y="791252"/>
                  </a:lnTo>
                  <a:lnTo>
                    <a:pt x="2798064" y="744219"/>
                  </a:lnTo>
                  <a:lnTo>
                    <a:pt x="2798064" y="148843"/>
                  </a:lnTo>
                  <a:lnTo>
                    <a:pt x="2790472" y="101811"/>
                  </a:lnTo>
                  <a:lnTo>
                    <a:pt x="2769335" y="60953"/>
                  </a:lnTo>
                  <a:lnTo>
                    <a:pt x="2737110" y="28728"/>
                  </a:lnTo>
                  <a:lnTo>
                    <a:pt x="2696252" y="7591"/>
                  </a:lnTo>
                  <a:lnTo>
                    <a:pt x="264922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26129" y="2212085"/>
              <a:ext cx="2798445" cy="893444"/>
            </a:xfrm>
            <a:custGeom>
              <a:avLst/>
              <a:gdLst/>
              <a:ahLst/>
              <a:cxnLst/>
              <a:rect l="l" t="t" r="r" b="b"/>
              <a:pathLst>
                <a:path w="2798445" h="893444">
                  <a:moveTo>
                    <a:pt x="0" y="148843"/>
                  </a:moveTo>
                  <a:lnTo>
                    <a:pt x="7591" y="101811"/>
                  </a:lnTo>
                  <a:lnTo>
                    <a:pt x="28728" y="60953"/>
                  </a:lnTo>
                  <a:lnTo>
                    <a:pt x="60953" y="28728"/>
                  </a:lnTo>
                  <a:lnTo>
                    <a:pt x="101811" y="7591"/>
                  </a:lnTo>
                  <a:lnTo>
                    <a:pt x="148844" y="0"/>
                  </a:lnTo>
                  <a:lnTo>
                    <a:pt x="2649220" y="0"/>
                  </a:lnTo>
                  <a:lnTo>
                    <a:pt x="2696252" y="7591"/>
                  </a:lnTo>
                  <a:lnTo>
                    <a:pt x="2737110" y="28728"/>
                  </a:lnTo>
                  <a:lnTo>
                    <a:pt x="2769335" y="60953"/>
                  </a:lnTo>
                  <a:lnTo>
                    <a:pt x="2790472" y="101811"/>
                  </a:lnTo>
                  <a:lnTo>
                    <a:pt x="2798064" y="148843"/>
                  </a:lnTo>
                  <a:lnTo>
                    <a:pt x="2798064" y="744219"/>
                  </a:lnTo>
                  <a:lnTo>
                    <a:pt x="2790472" y="791252"/>
                  </a:lnTo>
                  <a:lnTo>
                    <a:pt x="2769335" y="832110"/>
                  </a:lnTo>
                  <a:lnTo>
                    <a:pt x="2737110" y="864335"/>
                  </a:lnTo>
                  <a:lnTo>
                    <a:pt x="2696252" y="885472"/>
                  </a:lnTo>
                  <a:lnTo>
                    <a:pt x="2649220" y="893063"/>
                  </a:lnTo>
                  <a:lnTo>
                    <a:pt x="148844" y="893063"/>
                  </a:lnTo>
                  <a:lnTo>
                    <a:pt x="101811" y="885472"/>
                  </a:lnTo>
                  <a:lnTo>
                    <a:pt x="60953" y="864335"/>
                  </a:lnTo>
                  <a:lnTo>
                    <a:pt x="28728" y="832110"/>
                  </a:lnTo>
                  <a:lnTo>
                    <a:pt x="7591" y="791252"/>
                  </a:lnTo>
                  <a:lnTo>
                    <a:pt x="0" y="744219"/>
                  </a:lnTo>
                  <a:lnTo>
                    <a:pt x="0" y="14884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38639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75E46"/>
                </a:solidFill>
                <a:latin typeface="Comic Sans MS"/>
                <a:cs typeface="Comic Sans MS"/>
              </a:rPr>
              <a:t>PRIVATE</a:t>
            </a:r>
            <a:r>
              <a:rPr sz="2800" spc="-45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675E46"/>
                </a:solidFill>
                <a:latin typeface="Comic Sans MS"/>
                <a:cs typeface="Comic Sans MS"/>
              </a:rPr>
              <a:t>NETWORKS </a:t>
            </a:r>
            <a:r>
              <a:rPr sz="2800" spc="-1195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675E46"/>
                </a:solidFill>
                <a:latin typeface="Comic Sans MS"/>
                <a:cs typeface="Comic Sans MS"/>
              </a:rPr>
              <a:t>PRIVATE</a:t>
            </a:r>
            <a:r>
              <a:rPr sz="2800" spc="-80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675E46"/>
                </a:solidFill>
                <a:latin typeface="Comic Sans MS"/>
                <a:cs typeface="Comic Sans MS"/>
              </a:rPr>
              <a:t>NETWORKS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7615" y="914146"/>
            <a:ext cx="2444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675E46"/>
                </a:solidFill>
                <a:latin typeface="Comic Sans MS"/>
                <a:cs typeface="Comic Sans MS"/>
              </a:rPr>
              <a:t>VS.</a:t>
            </a:r>
            <a:r>
              <a:rPr sz="2800" b="1" spc="-85" dirty="0">
                <a:solidFill>
                  <a:srgbClr val="675E46"/>
                </a:solidFill>
                <a:latin typeface="Comic Sans MS"/>
                <a:cs typeface="Comic Sans MS"/>
              </a:rPr>
              <a:t> </a:t>
            </a:r>
            <a:r>
              <a:rPr sz="2800" b="1" spc="-5" dirty="0">
                <a:solidFill>
                  <a:srgbClr val="675E46"/>
                </a:solidFill>
                <a:latin typeface="Comic Sans MS"/>
                <a:cs typeface="Comic Sans MS"/>
              </a:rPr>
              <a:t>VIRTUAL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17823" y="2246122"/>
            <a:ext cx="2613660" cy="6083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ctr">
              <a:lnSpc>
                <a:spcPts val="1450"/>
              </a:lnSpc>
              <a:spcBef>
                <a:spcPts val="34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Employees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network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(Intranet)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remote </a:t>
            </a:r>
            <a:r>
              <a:rPr sz="14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locations.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13112" y="3137852"/>
            <a:ext cx="2824480" cy="919480"/>
            <a:chOff x="3313112" y="3137852"/>
            <a:chExt cx="2824480" cy="919480"/>
          </a:xfrm>
        </p:grpSpPr>
        <p:sp>
          <p:nvSpPr>
            <p:cNvPr id="11" name="object 11"/>
            <p:cNvSpPr/>
            <p:nvPr/>
          </p:nvSpPr>
          <p:spPr>
            <a:xfrm>
              <a:off x="3326129" y="3150869"/>
              <a:ext cx="2798445" cy="893444"/>
            </a:xfrm>
            <a:custGeom>
              <a:avLst/>
              <a:gdLst/>
              <a:ahLst/>
              <a:cxnLst/>
              <a:rect l="l" t="t" r="r" b="b"/>
              <a:pathLst>
                <a:path w="2798445" h="893445">
                  <a:moveTo>
                    <a:pt x="2649220" y="0"/>
                  </a:moveTo>
                  <a:lnTo>
                    <a:pt x="148844" y="0"/>
                  </a:lnTo>
                  <a:lnTo>
                    <a:pt x="101811" y="7591"/>
                  </a:lnTo>
                  <a:lnTo>
                    <a:pt x="60953" y="28728"/>
                  </a:lnTo>
                  <a:lnTo>
                    <a:pt x="28728" y="60953"/>
                  </a:lnTo>
                  <a:lnTo>
                    <a:pt x="7591" y="101811"/>
                  </a:lnTo>
                  <a:lnTo>
                    <a:pt x="0" y="148843"/>
                  </a:lnTo>
                  <a:lnTo>
                    <a:pt x="0" y="744219"/>
                  </a:lnTo>
                  <a:lnTo>
                    <a:pt x="7591" y="791252"/>
                  </a:lnTo>
                  <a:lnTo>
                    <a:pt x="28728" y="832110"/>
                  </a:lnTo>
                  <a:lnTo>
                    <a:pt x="60953" y="864335"/>
                  </a:lnTo>
                  <a:lnTo>
                    <a:pt x="101811" y="885472"/>
                  </a:lnTo>
                  <a:lnTo>
                    <a:pt x="148844" y="893063"/>
                  </a:lnTo>
                  <a:lnTo>
                    <a:pt x="2649220" y="893063"/>
                  </a:lnTo>
                  <a:lnTo>
                    <a:pt x="2696252" y="885472"/>
                  </a:lnTo>
                  <a:lnTo>
                    <a:pt x="2737110" y="864335"/>
                  </a:lnTo>
                  <a:lnTo>
                    <a:pt x="2769335" y="832110"/>
                  </a:lnTo>
                  <a:lnTo>
                    <a:pt x="2790472" y="791252"/>
                  </a:lnTo>
                  <a:lnTo>
                    <a:pt x="2798064" y="744219"/>
                  </a:lnTo>
                  <a:lnTo>
                    <a:pt x="2798064" y="148843"/>
                  </a:lnTo>
                  <a:lnTo>
                    <a:pt x="2790472" y="101811"/>
                  </a:lnTo>
                  <a:lnTo>
                    <a:pt x="2769335" y="60953"/>
                  </a:lnTo>
                  <a:lnTo>
                    <a:pt x="2737110" y="28728"/>
                  </a:lnTo>
                  <a:lnTo>
                    <a:pt x="2696252" y="7591"/>
                  </a:lnTo>
                  <a:lnTo>
                    <a:pt x="264922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26129" y="3150869"/>
              <a:ext cx="2798445" cy="893444"/>
            </a:xfrm>
            <a:custGeom>
              <a:avLst/>
              <a:gdLst/>
              <a:ahLst/>
              <a:cxnLst/>
              <a:rect l="l" t="t" r="r" b="b"/>
              <a:pathLst>
                <a:path w="2798445" h="893445">
                  <a:moveTo>
                    <a:pt x="0" y="148843"/>
                  </a:moveTo>
                  <a:lnTo>
                    <a:pt x="7591" y="101811"/>
                  </a:lnTo>
                  <a:lnTo>
                    <a:pt x="28728" y="60953"/>
                  </a:lnTo>
                  <a:lnTo>
                    <a:pt x="60953" y="28728"/>
                  </a:lnTo>
                  <a:lnTo>
                    <a:pt x="101811" y="7591"/>
                  </a:lnTo>
                  <a:lnTo>
                    <a:pt x="148844" y="0"/>
                  </a:lnTo>
                  <a:lnTo>
                    <a:pt x="2649220" y="0"/>
                  </a:lnTo>
                  <a:lnTo>
                    <a:pt x="2696252" y="7591"/>
                  </a:lnTo>
                  <a:lnTo>
                    <a:pt x="2737110" y="28728"/>
                  </a:lnTo>
                  <a:lnTo>
                    <a:pt x="2769335" y="60953"/>
                  </a:lnTo>
                  <a:lnTo>
                    <a:pt x="2790472" y="101811"/>
                  </a:lnTo>
                  <a:lnTo>
                    <a:pt x="2798064" y="148843"/>
                  </a:lnTo>
                  <a:lnTo>
                    <a:pt x="2798064" y="744219"/>
                  </a:lnTo>
                  <a:lnTo>
                    <a:pt x="2790472" y="791252"/>
                  </a:lnTo>
                  <a:lnTo>
                    <a:pt x="2769335" y="832110"/>
                  </a:lnTo>
                  <a:lnTo>
                    <a:pt x="2737110" y="864335"/>
                  </a:lnTo>
                  <a:lnTo>
                    <a:pt x="2696252" y="885472"/>
                  </a:lnTo>
                  <a:lnTo>
                    <a:pt x="2649220" y="893063"/>
                  </a:lnTo>
                  <a:lnTo>
                    <a:pt x="148844" y="893063"/>
                  </a:lnTo>
                  <a:lnTo>
                    <a:pt x="101811" y="885472"/>
                  </a:lnTo>
                  <a:lnTo>
                    <a:pt x="60953" y="864335"/>
                  </a:lnTo>
                  <a:lnTo>
                    <a:pt x="28728" y="832110"/>
                  </a:lnTo>
                  <a:lnTo>
                    <a:pt x="7591" y="791252"/>
                  </a:lnTo>
                  <a:lnTo>
                    <a:pt x="0" y="744219"/>
                  </a:lnTo>
                  <a:lnTo>
                    <a:pt x="0" y="14884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919220" y="3368166"/>
            <a:ext cx="16109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Secured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networks.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313112" y="4075112"/>
            <a:ext cx="2824480" cy="1856739"/>
            <a:chOff x="3313112" y="4075112"/>
            <a:chExt cx="2824480" cy="1856739"/>
          </a:xfrm>
        </p:grpSpPr>
        <p:sp>
          <p:nvSpPr>
            <p:cNvPr id="15" name="object 15"/>
            <p:cNvSpPr/>
            <p:nvPr/>
          </p:nvSpPr>
          <p:spPr>
            <a:xfrm>
              <a:off x="3326129" y="4088129"/>
              <a:ext cx="2798445" cy="893444"/>
            </a:xfrm>
            <a:custGeom>
              <a:avLst/>
              <a:gdLst/>
              <a:ahLst/>
              <a:cxnLst/>
              <a:rect l="l" t="t" r="r" b="b"/>
              <a:pathLst>
                <a:path w="2798445" h="893445">
                  <a:moveTo>
                    <a:pt x="2649220" y="0"/>
                  </a:moveTo>
                  <a:lnTo>
                    <a:pt x="148844" y="0"/>
                  </a:lnTo>
                  <a:lnTo>
                    <a:pt x="101811" y="7591"/>
                  </a:lnTo>
                  <a:lnTo>
                    <a:pt x="60953" y="28728"/>
                  </a:lnTo>
                  <a:lnTo>
                    <a:pt x="28728" y="60953"/>
                  </a:lnTo>
                  <a:lnTo>
                    <a:pt x="7591" y="101811"/>
                  </a:lnTo>
                  <a:lnTo>
                    <a:pt x="0" y="148844"/>
                  </a:lnTo>
                  <a:lnTo>
                    <a:pt x="0" y="744220"/>
                  </a:lnTo>
                  <a:lnTo>
                    <a:pt x="7591" y="791252"/>
                  </a:lnTo>
                  <a:lnTo>
                    <a:pt x="28728" y="832110"/>
                  </a:lnTo>
                  <a:lnTo>
                    <a:pt x="60953" y="864335"/>
                  </a:lnTo>
                  <a:lnTo>
                    <a:pt x="101811" y="885472"/>
                  </a:lnTo>
                  <a:lnTo>
                    <a:pt x="148844" y="893064"/>
                  </a:lnTo>
                  <a:lnTo>
                    <a:pt x="2649220" y="893064"/>
                  </a:lnTo>
                  <a:lnTo>
                    <a:pt x="2696252" y="885472"/>
                  </a:lnTo>
                  <a:lnTo>
                    <a:pt x="2737110" y="864335"/>
                  </a:lnTo>
                  <a:lnTo>
                    <a:pt x="2769335" y="832110"/>
                  </a:lnTo>
                  <a:lnTo>
                    <a:pt x="2790472" y="791252"/>
                  </a:lnTo>
                  <a:lnTo>
                    <a:pt x="2798064" y="744220"/>
                  </a:lnTo>
                  <a:lnTo>
                    <a:pt x="2798064" y="148844"/>
                  </a:lnTo>
                  <a:lnTo>
                    <a:pt x="2790472" y="101811"/>
                  </a:lnTo>
                  <a:lnTo>
                    <a:pt x="2769335" y="60953"/>
                  </a:lnTo>
                  <a:lnTo>
                    <a:pt x="2737110" y="28728"/>
                  </a:lnTo>
                  <a:lnTo>
                    <a:pt x="2696252" y="7591"/>
                  </a:lnTo>
                  <a:lnTo>
                    <a:pt x="264922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26129" y="4088129"/>
              <a:ext cx="2798445" cy="893444"/>
            </a:xfrm>
            <a:custGeom>
              <a:avLst/>
              <a:gdLst/>
              <a:ahLst/>
              <a:cxnLst/>
              <a:rect l="l" t="t" r="r" b="b"/>
              <a:pathLst>
                <a:path w="2798445" h="893445">
                  <a:moveTo>
                    <a:pt x="0" y="148844"/>
                  </a:moveTo>
                  <a:lnTo>
                    <a:pt x="7591" y="101811"/>
                  </a:lnTo>
                  <a:lnTo>
                    <a:pt x="28728" y="60953"/>
                  </a:lnTo>
                  <a:lnTo>
                    <a:pt x="60953" y="28728"/>
                  </a:lnTo>
                  <a:lnTo>
                    <a:pt x="101811" y="7591"/>
                  </a:lnTo>
                  <a:lnTo>
                    <a:pt x="148844" y="0"/>
                  </a:lnTo>
                  <a:lnTo>
                    <a:pt x="2649220" y="0"/>
                  </a:lnTo>
                  <a:lnTo>
                    <a:pt x="2696252" y="7591"/>
                  </a:lnTo>
                  <a:lnTo>
                    <a:pt x="2737110" y="28728"/>
                  </a:lnTo>
                  <a:lnTo>
                    <a:pt x="2769335" y="60953"/>
                  </a:lnTo>
                  <a:lnTo>
                    <a:pt x="2790472" y="101811"/>
                  </a:lnTo>
                  <a:lnTo>
                    <a:pt x="2798064" y="148844"/>
                  </a:lnTo>
                  <a:lnTo>
                    <a:pt x="2798064" y="744220"/>
                  </a:lnTo>
                  <a:lnTo>
                    <a:pt x="2790472" y="791252"/>
                  </a:lnTo>
                  <a:lnTo>
                    <a:pt x="2769335" y="832110"/>
                  </a:lnTo>
                  <a:lnTo>
                    <a:pt x="2737110" y="864335"/>
                  </a:lnTo>
                  <a:lnTo>
                    <a:pt x="2696252" y="885472"/>
                  </a:lnTo>
                  <a:lnTo>
                    <a:pt x="2649220" y="893064"/>
                  </a:lnTo>
                  <a:lnTo>
                    <a:pt x="148844" y="893064"/>
                  </a:lnTo>
                  <a:lnTo>
                    <a:pt x="101811" y="885472"/>
                  </a:lnTo>
                  <a:lnTo>
                    <a:pt x="60953" y="864335"/>
                  </a:lnTo>
                  <a:lnTo>
                    <a:pt x="28728" y="832110"/>
                  </a:lnTo>
                  <a:lnTo>
                    <a:pt x="7591" y="791252"/>
                  </a:lnTo>
                  <a:lnTo>
                    <a:pt x="0" y="744220"/>
                  </a:lnTo>
                  <a:lnTo>
                    <a:pt x="0" y="14884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26129" y="5025389"/>
              <a:ext cx="2798445" cy="893444"/>
            </a:xfrm>
            <a:custGeom>
              <a:avLst/>
              <a:gdLst/>
              <a:ahLst/>
              <a:cxnLst/>
              <a:rect l="l" t="t" r="r" b="b"/>
              <a:pathLst>
                <a:path w="2798445" h="893445">
                  <a:moveTo>
                    <a:pt x="2649220" y="0"/>
                  </a:moveTo>
                  <a:lnTo>
                    <a:pt x="148844" y="0"/>
                  </a:lnTo>
                  <a:lnTo>
                    <a:pt x="101811" y="7591"/>
                  </a:lnTo>
                  <a:lnTo>
                    <a:pt x="60953" y="28728"/>
                  </a:lnTo>
                  <a:lnTo>
                    <a:pt x="28728" y="60953"/>
                  </a:lnTo>
                  <a:lnTo>
                    <a:pt x="7591" y="101811"/>
                  </a:lnTo>
                  <a:lnTo>
                    <a:pt x="0" y="148844"/>
                  </a:lnTo>
                  <a:lnTo>
                    <a:pt x="0" y="744220"/>
                  </a:lnTo>
                  <a:lnTo>
                    <a:pt x="7591" y="791267"/>
                  </a:lnTo>
                  <a:lnTo>
                    <a:pt x="28728" y="832126"/>
                  </a:lnTo>
                  <a:lnTo>
                    <a:pt x="60953" y="864346"/>
                  </a:lnTo>
                  <a:lnTo>
                    <a:pt x="101811" y="885476"/>
                  </a:lnTo>
                  <a:lnTo>
                    <a:pt x="148844" y="893064"/>
                  </a:lnTo>
                  <a:lnTo>
                    <a:pt x="2649220" y="893064"/>
                  </a:lnTo>
                  <a:lnTo>
                    <a:pt x="2696252" y="885476"/>
                  </a:lnTo>
                  <a:lnTo>
                    <a:pt x="2737110" y="864346"/>
                  </a:lnTo>
                  <a:lnTo>
                    <a:pt x="2769335" y="832126"/>
                  </a:lnTo>
                  <a:lnTo>
                    <a:pt x="2790472" y="791267"/>
                  </a:lnTo>
                  <a:lnTo>
                    <a:pt x="2798064" y="744220"/>
                  </a:lnTo>
                  <a:lnTo>
                    <a:pt x="2798064" y="148844"/>
                  </a:lnTo>
                  <a:lnTo>
                    <a:pt x="2790472" y="101811"/>
                  </a:lnTo>
                  <a:lnTo>
                    <a:pt x="2769335" y="60953"/>
                  </a:lnTo>
                  <a:lnTo>
                    <a:pt x="2737110" y="28728"/>
                  </a:lnTo>
                  <a:lnTo>
                    <a:pt x="2696252" y="7591"/>
                  </a:lnTo>
                  <a:lnTo>
                    <a:pt x="264922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26129" y="5025389"/>
              <a:ext cx="2798445" cy="893444"/>
            </a:xfrm>
            <a:custGeom>
              <a:avLst/>
              <a:gdLst/>
              <a:ahLst/>
              <a:cxnLst/>
              <a:rect l="l" t="t" r="r" b="b"/>
              <a:pathLst>
                <a:path w="2798445" h="893445">
                  <a:moveTo>
                    <a:pt x="0" y="148844"/>
                  </a:moveTo>
                  <a:lnTo>
                    <a:pt x="7591" y="101811"/>
                  </a:lnTo>
                  <a:lnTo>
                    <a:pt x="28728" y="60953"/>
                  </a:lnTo>
                  <a:lnTo>
                    <a:pt x="60953" y="28728"/>
                  </a:lnTo>
                  <a:lnTo>
                    <a:pt x="101811" y="7591"/>
                  </a:lnTo>
                  <a:lnTo>
                    <a:pt x="148844" y="0"/>
                  </a:lnTo>
                  <a:lnTo>
                    <a:pt x="2649220" y="0"/>
                  </a:lnTo>
                  <a:lnTo>
                    <a:pt x="2696252" y="7591"/>
                  </a:lnTo>
                  <a:lnTo>
                    <a:pt x="2737110" y="28728"/>
                  </a:lnTo>
                  <a:lnTo>
                    <a:pt x="2769335" y="60953"/>
                  </a:lnTo>
                  <a:lnTo>
                    <a:pt x="2790472" y="101811"/>
                  </a:lnTo>
                  <a:lnTo>
                    <a:pt x="2798064" y="148844"/>
                  </a:lnTo>
                  <a:lnTo>
                    <a:pt x="2798064" y="744220"/>
                  </a:lnTo>
                  <a:lnTo>
                    <a:pt x="2790472" y="791267"/>
                  </a:lnTo>
                  <a:lnTo>
                    <a:pt x="2769335" y="832126"/>
                  </a:lnTo>
                  <a:lnTo>
                    <a:pt x="2737110" y="864346"/>
                  </a:lnTo>
                  <a:lnTo>
                    <a:pt x="2696252" y="885476"/>
                  </a:lnTo>
                  <a:lnTo>
                    <a:pt x="2649220" y="893064"/>
                  </a:lnTo>
                  <a:lnTo>
                    <a:pt x="148844" y="893064"/>
                  </a:lnTo>
                  <a:lnTo>
                    <a:pt x="101811" y="885476"/>
                  </a:lnTo>
                  <a:lnTo>
                    <a:pt x="60953" y="864346"/>
                  </a:lnTo>
                  <a:lnTo>
                    <a:pt x="28728" y="832126"/>
                  </a:lnTo>
                  <a:lnTo>
                    <a:pt x="7591" y="791267"/>
                  </a:lnTo>
                  <a:lnTo>
                    <a:pt x="0" y="744220"/>
                  </a:lnTo>
                  <a:lnTo>
                    <a:pt x="0" y="14884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417823" y="4213986"/>
            <a:ext cx="2613660" cy="145478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785" marR="177800" algn="ctr">
              <a:lnSpc>
                <a:spcPts val="1450"/>
              </a:lnSpc>
              <a:spcBef>
                <a:spcPts val="34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The Internet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backbone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VPNs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12065" marR="5080" algn="ctr">
              <a:lnSpc>
                <a:spcPts val="145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Saves cost tremendously from </a:t>
            </a:r>
            <a:r>
              <a:rPr sz="14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reduction of equipment and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maintenance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costs.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313176" y="5951220"/>
            <a:ext cx="2824480" cy="919480"/>
            <a:chOff x="3313176" y="5951220"/>
            <a:chExt cx="2824480" cy="919480"/>
          </a:xfrm>
        </p:grpSpPr>
        <p:sp>
          <p:nvSpPr>
            <p:cNvPr id="21" name="object 21"/>
            <p:cNvSpPr/>
            <p:nvPr/>
          </p:nvSpPr>
          <p:spPr>
            <a:xfrm>
              <a:off x="3326130" y="5964174"/>
              <a:ext cx="2798445" cy="893444"/>
            </a:xfrm>
            <a:custGeom>
              <a:avLst/>
              <a:gdLst/>
              <a:ahLst/>
              <a:cxnLst/>
              <a:rect l="l" t="t" r="r" b="b"/>
              <a:pathLst>
                <a:path w="2798445" h="893445">
                  <a:moveTo>
                    <a:pt x="2649220" y="0"/>
                  </a:moveTo>
                  <a:lnTo>
                    <a:pt x="148844" y="0"/>
                  </a:lnTo>
                  <a:lnTo>
                    <a:pt x="101811" y="7587"/>
                  </a:lnTo>
                  <a:lnTo>
                    <a:pt x="60953" y="28717"/>
                  </a:lnTo>
                  <a:lnTo>
                    <a:pt x="28728" y="60937"/>
                  </a:lnTo>
                  <a:lnTo>
                    <a:pt x="7591" y="101796"/>
                  </a:lnTo>
                  <a:lnTo>
                    <a:pt x="0" y="148844"/>
                  </a:lnTo>
                  <a:lnTo>
                    <a:pt x="0" y="744219"/>
                  </a:lnTo>
                  <a:lnTo>
                    <a:pt x="7591" y="791265"/>
                  </a:lnTo>
                  <a:lnTo>
                    <a:pt x="28728" y="832124"/>
                  </a:lnTo>
                  <a:lnTo>
                    <a:pt x="60953" y="864344"/>
                  </a:lnTo>
                  <a:lnTo>
                    <a:pt x="101811" y="885474"/>
                  </a:lnTo>
                  <a:lnTo>
                    <a:pt x="148844" y="893063"/>
                  </a:lnTo>
                  <a:lnTo>
                    <a:pt x="2649220" y="893063"/>
                  </a:lnTo>
                  <a:lnTo>
                    <a:pt x="2696252" y="885474"/>
                  </a:lnTo>
                  <a:lnTo>
                    <a:pt x="2737110" y="864344"/>
                  </a:lnTo>
                  <a:lnTo>
                    <a:pt x="2769335" y="832124"/>
                  </a:lnTo>
                  <a:lnTo>
                    <a:pt x="2790472" y="791265"/>
                  </a:lnTo>
                  <a:lnTo>
                    <a:pt x="2798064" y="744219"/>
                  </a:lnTo>
                  <a:lnTo>
                    <a:pt x="2798064" y="148844"/>
                  </a:lnTo>
                  <a:lnTo>
                    <a:pt x="2790472" y="101796"/>
                  </a:lnTo>
                  <a:lnTo>
                    <a:pt x="2769335" y="60937"/>
                  </a:lnTo>
                  <a:lnTo>
                    <a:pt x="2737110" y="28717"/>
                  </a:lnTo>
                  <a:lnTo>
                    <a:pt x="2696252" y="7587"/>
                  </a:lnTo>
                  <a:lnTo>
                    <a:pt x="264922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26130" y="5964174"/>
              <a:ext cx="2798445" cy="893444"/>
            </a:xfrm>
            <a:custGeom>
              <a:avLst/>
              <a:gdLst/>
              <a:ahLst/>
              <a:cxnLst/>
              <a:rect l="l" t="t" r="r" b="b"/>
              <a:pathLst>
                <a:path w="2798445" h="893445">
                  <a:moveTo>
                    <a:pt x="0" y="148844"/>
                  </a:moveTo>
                  <a:lnTo>
                    <a:pt x="7591" y="101796"/>
                  </a:lnTo>
                  <a:lnTo>
                    <a:pt x="28728" y="60937"/>
                  </a:lnTo>
                  <a:lnTo>
                    <a:pt x="60953" y="28717"/>
                  </a:lnTo>
                  <a:lnTo>
                    <a:pt x="101811" y="7587"/>
                  </a:lnTo>
                  <a:lnTo>
                    <a:pt x="148844" y="0"/>
                  </a:lnTo>
                  <a:lnTo>
                    <a:pt x="2649220" y="0"/>
                  </a:lnTo>
                  <a:lnTo>
                    <a:pt x="2696252" y="7587"/>
                  </a:lnTo>
                  <a:lnTo>
                    <a:pt x="2737110" y="28717"/>
                  </a:lnTo>
                  <a:lnTo>
                    <a:pt x="2769335" y="60937"/>
                  </a:lnTo>
                  <a:lnTo>
                    <a:pt x="2790472" y="101796"/>
                  </a:lnTo>
                  <a:lnTo>
                    <a:pt x="2798064" y="148844"/>
                  </a:lnTo>
                  <a:lnTo>
                    <a:pt x="2798064" y="744219"/>
                  </a:lnTo>
                  <a:lnTo>
                    <a:pt x="2790472" y="791265"/>
                  </a:lnTo>
                  <a:lnTo>
                    <a:pt x="2769335" y="832124"/>
                  </a:lnTo>
                  <a:lnTo>
                    <a:pt x="2737110" y="864344"/>
                  </a:lnTo>
                  <a:lnTo>
                    <a:pt x="2696252" y="885474"/>
                  </a:lnTo>
                  <a:lnTo>
                    <a:pt x="2649220" y="893063"/>
                  </a:lnTo>
                  <a:lnTo>
                    <a:pt x="148844" y="893063"/>
                  </a:lnTo>
                  <a:lnTo>
                    <a:pt x="101811" y="885474"/>
                  </a:lnTo>
                  <a:lnTo>
                    <a:pt x="60953" y="864344"/>
                  </a:lnTo>
                  <a:lnTo>
                    <a:pt x="28728" y="832124"/>
                  </a:lnTo>
                  <a:lnTo>
                    <a:pt x="7591" y="791265"/>
                  </a:lnTo>
                  <a:lnTo>
                    <a:pt x="0" y="744219"/>
                  </a:lnTo>
                  <a:lnTo>
                    <a:pt x="0" y="14884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272788" y="6274104"/>
            <a:ext cx="90931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Scalabi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ity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2648711"/>
              <a:ext cx="3572510" cy="4209415"/>
            </a:xfrm>
            <a:custGeom>
              <a:avLst/>
              <a:gdLst/>
              <a:ahLst/>
              <a:cxnLst/>
              <a:rect l="l" t="t" r="r" b="b"/>
              <a:pathLst>
                <a:path w="3572510" h="4209415">
                  <a:moveTo>
                    <a:pt x="0" y="0"/>
                  </a:moveTo>
                  <a:lnTo>
                    <a:pt x="0" y="4209287"/>
                  </a:lnTo>
                  <a:lnTo>
                    <a:pt x="3572255" y="4209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3999" y="0"/>
                  </a:moveTo>
                  <a:lnTo>
                    <a:pt x="7733977" y="0"/>
                  </a:lnTo>
                  <a:lnTo>
                    <a:pt x="0" y="6855297"/>
                  </a:lnTo>
                  <a:lnTo>
                    <a:pt x="0" y="6857995"/>
                  </a:lnTo>
                  <a:lnTo>
                    <a:pt x="9143999" y="6857995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D2CA6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4540" y="795655"/>
            <a:ext cx="433133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Comic Sans MS"/>
                <a:cs typeface="Comic Sans MS"/>
              </a:rPr>
              <a:t>BRIEF</a:t>
            </a:r>
            <a:r>
              <a:rPr sz="3200" b="0" spc="-30" dirty="0">
                <a:latin typeface="Comic Sans MS"/>
                <a:cs typeface="Comic Sans MS"/>
              </a:rPr>
              <a:t> </a:t>
            </a:r>
            <a:r>
              <a:rPr sz="3200" b="0" spc="-5" dirty="0">
                <a:latin typeface="Comic Sans MS"/>
                <a:cs typeface="Comic Sans MS"/>
              </a:rPr>
              <a:t>OVERVIEW</a:t>
            </a:r>
            <a:r>
              <a:rPr sz="3200" b="0" spc="-55" dirty="0">
                <a:latin typeface="Comic Sans MS"/>
                <a:cs typeface="Comic Sans MS"/>
              </a:rPr>
              <a:t> </a:t>
            </a:r>
            <a:r>
              <a:rPr sz="3200" b="0" spc="-5" dirty="0">
                <a:latin typeface="Comic Sans MS"/>
                <a:cs typeface="Comic Sans MS"/>
              </a:rPr>
              <a:t>OF </a:t>
            </a:r>
            <a:r>
              <a:rPr sz="3200" b="0" spc="-940" dirty="0">
                <a:latin typeface="Comic Sans MS"/>
                <a:cs typeface="Comic Sans MS"/>
              </a:rPr>
              <a:t> </a:t>
            </a:r>
            <a:r>
              <a:rPr sz="3200" b="0" dirty="0">
                <a:latin typeface="Comic Sans MS"/>
                <a:cs typeface="Comic Sans MS"/>
              </a:rPr>
              <a:t>HOW</a:t>
            </a:r>
            <a:r>
              <a:rPr sz="3200" b="0" spc="-10" dirty="0">
                <a:latin typeface="Comic Sans MS"/>
                <a:cs typeface="Comic Sans MS"/>
              </a:rPr>
              <a:t> </a:t>
            </a:r>
            <a:r>
              <a:rPr sz="3200" b="0" dirty="0">
                <a:latin typeface="Comic Sans MS"/>
                <a:cs typeface="Comic Sans MS"/>
              </a:rPr>
              <a:t>IT</a:t>
            </a:r>
            <a:r>
              <a:rPr sz="3200" b="0" spc="-20" dirty="0">
                <a:latin typeface="Comic Sans MS"/>
                <a:cs typeface="Comic Sans MS"/>
              </a:rPr>
              <a:t> </a:t>
            </a:r>
            <a:r>
              <a:rPr sz="3200" b="0" dirty="0">
                <a:latin typeface="Comic Sans MS"/>
                <a:cs typeface="Comic Sans MS"/>
              </a:rPr>
              <a:t>WORKS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1227" y="2218944"/>
            <a:ext cx="6478905" cy="3837940"/>
            <a:chOff x="681227" y="2218944"/>
            <a:chExt cx="6478905" cy="38379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327" y="2218944"/>
              <a:ext cx="6333744" cy="9738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227" y="2243328"/>
              <a:ext cx="6478524" cy="9768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99" y="2238756"/>
              <a:ext cx="6248400" cy="8884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9327" y="3174491"/>
              <a:ext cx="6333744" cy="97231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227" y="3197352"/>
              <a:ext cx="6137148" cy="9768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1999" y="3194304"/>
              <a:ext cx="6248400" cy="88696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9327" y="4128516"/>
              <a:ext cx="6333744" cy="9723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1227" y="4152900"/>
              <a:ext cx="6039612" cy="9753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1999" y="4148327"/>
              <a:ext cx="6248400" cy="8869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327" y="5082539"/>
              <a:ext cx="6333744" cy="97383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1227" y="5257800"/>
              <a:ext cx="6318504" cy="67513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99" y="5102351"/>
              <a:ext cx="6248400" cy="88849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880363" y="2317242"/>
            <a:ext cx="6002655" cy="33915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500"/>
              </a:spcBef>
            </a:pPr>
            <a:r>
              <a:rPr sz="2300" spc="-45" dirty="0">
                <a:solidFill>
                  <a:srgbClr val="FFFFFF"/>
                </a:solidFill>
                <a:latin typeface="Arial MT"/>
                <a:cs typeface="Arial MT"/>
              </a:rPr>
              <a:t>Two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 connections</a:t>
            </a:r>
            <a:r>
              <a:rPr sz="2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23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one</a:t>
            </a:r>
            <a:r>
              <a:rPr sz="23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3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made</a:t>
            </a:r>
            <a:r>
              <a:rPr sz="23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 the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Internet </a:t>
            </a:r>
            <a:r>
              <a:rPr sz="2300" spc="-6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3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the second</a:t>
            </a:r>
            <a:r>
              <a:rPr sz="23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is made</a:t>
            </a:r>
            <a:r>
              <a:rPr sz="23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 VPN.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ts val="2570"/>
              </a:lnSpc>
            </a:pP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Datagrams</a:t>
            </a:r>
            <a:r>
              <a:rPr sz="23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23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contains</a:t>
            </a:r>
            <a:r>
              <a:rPr sz="23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data,</a:t>
            </a:r>
            <a:r>
              <a:rPr sz="23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destination</a:t>
            </a:r>
            <a:r>
              <a:rPr sz="2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ts val="2570"/>
              </a:lnSpc>
            </a:pP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source</a:t>
            </a:r>
            <a:r>
              <a:rPr sz="2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information.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Arial MT"/>
              <a:cs typeface="Arial MT"/>
            </a:endParaRPr>
          </a:p>
          <a:p>
            <a:pPr marL="12700" marR="445134">
              <a:lnSpc>
                <a:spcPts val="2380"/>
              </a:lnSpc>
            </a:pP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Firewalls</a:t>
            </a:r>
            <a:r>
              <a:rPr sz="2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23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VPNs</a:t>
            </a:r>
            <a:r>
              <a:rPr sz="23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allow</a:t>
            </a:r>
            <a:r>
              <a:rPr sz="2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authorized</a:t>
            </a:r>
            <a:r>
              <a:rPr sz="2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users</a:t>
            </a:r>
            <a:r>
              <a:rPr sz="23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300" spc="-6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pass</a:t>
            </a:r>
            <a:r>
              <a:rPr sz="23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through</a:t>
            </a:r>
            <a:r>
              <a:rPr sz="23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firewalls.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Protocols</a:t>
            </a:r>
            <a:r>
              <a:rPr sz="2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23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protocols</a:t>
            </a:r>
            <a:r>
              <a:rPr sz="23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create</a:t>
            </a:r>
            <a:r>
              <a:rPr sz="23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the VPN</a:t>
            </a:r>
            <a:r>
              <a:rPr sz="23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tunnels.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3178301" y="2404745"/>
              <a:ext cx="969010" cy="3115310"/>
            </a:xfrm>
            <a:custGeom>
              <a:avLst/>
              <a:gdLst/>
              <a:ahLst/>
              <a:cxnLst/>
              <a:rect l="l" t="t" r="r" b="b"/>
              <a:pathLst>
                <a:path w="969010" h="3115310">
                  <a:moveTo>
                    <a:pt x="0" y="2245741"/>
                  </a:moveTo>
                  <a:lnTo>
                    <a:pt x="474218" y="3115310"/>
                  </a:lnTo>
                </a:path>
                <a:path w="969010" h="3115310">
                  <a:moveTo>
                    <a:pt x="312800" y="1834006"/>
                  </a:moveTo>
                  <a:lnTo>
                    <a:pt x="969010" y="2097531"/>
                  </a:lnTo>
                </a:path>
                <a:path w="969010" h="3115310">
                  <a:moveTo>
                    <a:pt x="312800" y="1281302"/>
                  </a:moveTo>
                  <a:lnTo>
                    <a:pt x="969010" y="1017777"/>
                  </a:lnTo>
                </a:path>
                <a:path w="969010" h="3115310">
                  <a:moveTo>
                    <a:pt x="0" y="869568"/>
                  </a:moveTo>
                  <a:lnTo>
                    <a:pt x="474218" y="0"/>
                  </a:lnTo>
                </a:path>
              </a:pathLst>
            </a:custGeom>
            <a:ln w="25400">
              <a:solidFill>
                <a:srgbClr val="8583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0417" y="2980182"/>
              <a:ext cx="1965959" cy="19659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20417" y="2980182"/>
              <a:ext cx="1965960" cy="1965960"/>
            </a:xfrm>
            <a:custGeom>
              <a:avLst/>
              <a:gdLst/>
              <a:ahLst/>
              <a:cxnLst/>
              <a:rect l="l" t="t" r="r" b="b"/>
              <a:pathLst>
                <a:path w="1965960" h="1965960">
                  <a:moveTo>
                    <a:pt x="0" y="982979"/>
                  </a:moveTo>
                  <a:lnTo>
                    <a:pt x="1133" y="935350"/>
                  </a:lnTo>
                  <a:lnTo>
                    <a:pt x="4499" y="888306"/>
                  </a:lnTo>
                  <a:lnTo>
                    <a:pt x="10046" y="841898"/>
                  </a:lnTo>
                  <a:lnTo>
                    <a:pt x="17723" y="796179"/>
                  </a:lnTo>
                  <a:lnTo>
                    <a:pt x="27477" y="751200"/>
                  </a:lnTo>
                  <a:lnTo>
                    <a:pt x="39259" y="707012"/>
                  </a:lnTo>
                  <a:lnTo>
                    <a:pt x="53015" y="663667"/>
                  </a:lnTo>
                  <a:lnTo>
                    <a:pt x="68696" y="621216"/>
                  </a:lnTo>
                  <a:lnTo>
                    <a:pt x="86248" y="579711"/>
                  </a:lnTo>
                  <a:lnTo>
                    <a:pt x="105622" y="539203"/>
                  </a:lnTo>
                  <a:lnTo>
                    <a:pt x="126764" y="499744"/>
                  </a:lnTo>
                  <a:lnTo>
                    <a:pt x="149625" y="461385"/>
                  </a:lnTo>
                  <a:lnTo>
                    <a:pt x="174152" y="424177"/>
                  </a:lnTo>
                  <a:lnTo>
                    <a:pt x="200293" y="388173"/>
                  </a:lnTo>
                  <a:lnTo>
                    <a:pt x="227998" y="353423"/>
                  </a:lnTo>
                  <a:lnTo>
                    <a:pt x="257215" y="319979"/>
                  </a:lnTo>
                  <a:lnTo>
                    <a:pt x="287893" y="287893"/>
                  </a:lnTo>
                  <a:lnTo>
                    <a:pt x="319979" y="257215"/>
                  </a:lnTo>
                  <a:lnTo>
                    <a:pt x="353423" y="227998"/>
                  </a:lnTo>
                  <a:lnTo>
                    <a:pt x="388173" y="200293"/>
                  </a:lnTo>
                  <a:lnTo>
                    <a:pt x="424177" y="174152"/>
                  </a:lnTo>
                  <a:lnTo>
                    <a:pt x="461385" y="149625"/>
                  </a:lnTo>
                  <a:lnTo>
                    <a:pt x="499744" y="126764"/>
                  </a:lnTo>
                  <a:lnTo>
                    <a:pt x="539203" y="105622"/>
                  </a:lnTo>
                  <a:lnTo>
                    <a:pt x="579711" y="86248"/>
                  </a:lnTo>
                  <a:lnTo>
                    <a:pt x="621216" y="68696"/>
                  </a:lnTo>
                  <a:lnTo>
                    <a:pt x="663667" y="53015"/>
                  </a:lnTo>
                  <a:lnTo>
                    <a:pt x="707012" y="39259"/>
                  </a:lnTo>
                  <a:lnTo>
                    <a:pt x="751200" y="27477"/>
                  </a:lnTo>
                  <a:lnTo>
                    <a:pt x="796179" y="17723"/>
                  </a:lnTo>
                  <a:lnTo>
                    <a:pt x="841898" y="10046"/>
                  </a:lnTo>
                  <a:lnTo>
                    <a:pt x="888306" y="4499"/>
                  </a:lnTo>
                  <a:lnTo>
                    <a:pt x="935350" y="1133"/>
                  </a:lnTo>
                  <a:lnTo>
                    <a:pt x="982980" y="0"/>
                  </a:lnTo>
                  <a:lnTo>
                    <a:pt x="1030609" y="1133"/>
                  </a:lnTo>
                  <a:lnTo>
                    <a:pt x="1077653" y="4499"/>
                  </a:lnTo>
                  <a:lnTo>
                    <a:pt x="1124061" y="10046"/>
                  </a:lnTo>
                  <a:lnTo>
                    <a:pt x="1169780" y="17723"/>
                  </a:lnTo>
                  <a:lnTo>
                    <a:pt x="1214759" y="27477"/>
                  </a:lnTo>
                  <a:lnTo>
                    <a:pt x="1258947" y="39259"/>
                  </a:lnTo>
                  <a:lnTo>
                    <a:pt x="1302292" y="53015"/>
                  </a:lnTo>
                  <a:lnTo>
                    <a:pt x="1344743" y="68696"/>
                  </a:lnTo>
                  <a:lnTo>
                    <a:pt x="1386248" y="86248"/>
                  </a:lnTo>
                  <a:lnTo>
                    <a:pt x="1426756" y="105622"/>
                  </a:lnTo>
                  <a:lnTo>
                    <a:pt x="1466215" y="126764"/>
                  </a:lnTo>
                  <a:lnTo>
                    <a:pt x="1504574" y="149625"/>
                  </a:lnTo>
                  <a:lnTo>
                    <a:pt x="1541782" y="174152"/>
                  </a:lnTo>
                  <a:lnTo>
                    <a:pt x="1577786" y="200293"/>
                  </a:lnTo>
                  <a:lnTo>
                    <a:pt x="1612536" y="227998"/>
                  </a:lnTo>
                  <a:lnTo>
                    <a:pt x="1645980" y="257215"/>
                  </a:lnTo>
                  <a:lnTo>
                    <a:pt x="1678066" y="287893"/>
                  </a:lnTo>
                  <a:lnTo>
                    <a:pt x="1708744" y="319979"/>
                  </a:lnTo>
                  <a:lnTo>
                    <a:pt x="1737961" y="353423"/>
                  </a:lnTo>
                  <a:lnTo>
                    <a:pt x="1765666" y="388173"/>
                  </a:lnTo>
                  <a:lnTo>
                    <a:pt x="1791807" y="424177"/>
                  </a:lnTo>
                  <a:lnTo>
                    <a:pt x="1816334" y="461385"/>
                  </a:lnTo>
                  <a:lnTo>
                    <a:pt x="1839195" y="499744"/>
                  </a:lnTo>
                  <a:lnTo>
                    <a:pt x="1860337" y="539203"/>
                  </a:lnTo>
                  <a:lnTo>
                    <a:pt x="1879711" y="579711"/>
                  </a:lnTo>
                  <a:lnTo>
                    <a:pt x="1897263" y="621216"/>
                  </a:lnTo>
                  <a:lnTo>
                    <a:pt x="1912944" y="663667"/>
                  </a:lnTo>
                  <a:lnTo>
                    <a:pt x="1926700" y="707012"/>
                  </a:lnTo>
                  <a:lnTo>
                    <a:pt x="1938482" y="751200"/>
                  </a:lnTo>
                  <a:lnTo>
                    <a:pt x="1948236" y="796179"/>
                  </a:lnTo>
                  <a:lnTo>
                    <a:pt x="1955913" y="841898"/>
                  </a:lnTo>
                  <a:lnTo>
                    <a:pt x="1961460" y="888306"/>
                  </a:lnTo>
                  <a:lnTo>
                    <a:pt x="1964826" y="935350"/>
                  </a:lnTo>
                  <a:lnTo>
                    <a:pt x="1965959" y="982979"/>
                  </a:lnTo>
                  <a:lnTo>
                    <a:pt x="1964826" y="1030609"/>
                  </a:lnTo>
                  <a:lnTo>
                    <a:pt x="1961460" y="1077653"/>
                  </a:lnTo>
                  <a:lnTo>
                    <a:pt x="1955913" y="1124061"/>
                  </a:lnTo>
                  <a:lnTo>
                    <a:pt x="1948236" y="1169780"/>
                  </a:lnTo>
                  <a:lnTo>
                    <a:pt x="1938482" y="1214759"/>
                  </a:lnTo>
                  <a:lnTo>
                    <a:pt x="1926700" y="1258947"/>
                  </a:lnTo>
                  <a:lnTo>
                    <a:pt x="1912944" y="1302292"/>
                  </a:lnTo>
                  <a:lnTo>
                    <a:pt x="1897263" y="1344743"/>
                  </a:lnTo>
                  <a:lnTo>
                    <a:pt x="1879711" y="1386248"/>
                  </a:lnTo>
                  <a:lnTo>
                    <a:pt x="1860337" y="1426756"/>
                  </a:lnTo>
                  <a:lnTo>
                    <a:pt x="1839195" y="1466215"/>
                  </a:lnTo>
                  <a:lnTo>
                    <a:pt x="1816334" y="1504574"/>
                  </a:lnTo>
                  <a:lnTo>
                    <a:pt x="1791807" y="1541782"/>
                  </a:lnTo>
                  <a:lnTo>
                    <a:pt x="1765666" y="1577786"/>
                  </a:lnTo>
                  <a:lnTo>
                    <a:pt x="1737961" y="1612536"/>
                  </a:lnTo>
                  <a:lnTo>
                    <a:pt x="1708744" y="1645980"/>
                  </a:lnTo>
                  <a:lnTo>
                    <a:pt x="1678066" y="1678066"/>
                  </a:lnTo>
                  <a:lnTo>
                    <a:pt x="1645980" y="1708744"/>
                  </a:lnTo>
                  <a:lnTo>
                    <a:pt x="1612536" y="1737961"/>
                  </a:lnTo>
                  <a:lnTo>
                    <a:pt x="1577786" y="1765666"/>
                  </a:lnTo>
                  <a:lnTo>
                    <a:pt x="1541782" y="1791807"/>
                  </a:lnTo>
                  <a:lnTo>
                    <a:pt x="1504574" y="1816334"/>
                  </a:lnTo>
                  <a:lnTo>
                    <a:pt x="1466215" y="1839195"/>
                  </a:lnTo>
                  <a:lnTo>
                    <a:pt x="1426756" y="1860337"/>
                  </a:lnTo>
                  <a:lnTo>
                    <a:pt x="1386248" y="1879711"/>
                  </a:lnTo>
                  <a:lnTo>
                    <a:pt x="1344743" y="1897263"/>
                  </a:lnTo>
                  <a:lnTo>
                    <a:pt x="1302292" y="1912944"/>
                  </a:lnTo>
                  <a:lnTo>
                    <a:pt x="1258947" y="1926700"/>
                  </a:lnTo>
                  <a:lnTo>
                    <a:pt x="1214759" y="1938482"/>
                  </a:lnTo>
                  <a:lnTo>
                    <a:pt x="1169780" y="1948236"/>
                  </a:lnTo>
                  <a:lnTo>
                    <a:pt x="1124061" y="1955913"/>
                  </a:lnTo>
                  <a:lnTo>
                    <a:pt x="1077653" y="1961460"/>
                  </a:lnTo>
                  <a:lnTo>
                    <a:pt x="1030609" y="1964826"/>
                  </a:lnTo>
                  <a:lnTo>
                    <a:pt x="982980" y="1965959"/>
                  </a:lnTo>
                  <a:lnTo>
                    <a:pt x="935350" y="1964826"/>
                  </a:lnTo>
                  <a:lnTo>
                    <a:pt x="888306" y="1961460"/>
                  </a:lnTo>
                  <a:lnTo>
                    <a:pt x="841898" y="1955913"/>
                  </a:lnTo>
                  <a:lnTo>
                    <a:pt x="796179" y="1948236"/>
                  </a:lnTo>
                  <a:lnTo>
                    <a:pt x="751200" y="1938482"/>
                  </a:lnTo>
                  <a:lnTo>
                    <a:pt x="707012" y="1926700"/>
                  </a:lnTo>
                  <a:lnTo>
                    <a:pt x="663667" y="1912944"/>
                  </a:lnTo>
                  <a:lnTo>
                    <a:pt x="621216" y="1897263"/>
                  </a:lnTo>
                  <a:lnTo>
                    <a:pt x="579711" y="1879711"/>
                  </a:lnTo>
                  <a:lnTo>
                    <a:pt x="539203" y="1860337"/>
                  </a:lnTo>
                  <a:lnTo>
                    <a:pt x="499744" y="1839195"/>
                  </a:lnTo>
                  <a:lnTo>
                    <a:pt x="461385" y="1816334"/>
                  </a:lnTo>
                  <a:lnTo>
                    <a:pt x="424177" y="1791807"/>
                  </a:lnTo>
                  <a:lnTo>
                    <a:pt x="388173" y="1765666"/>
                  </a:lnTo>
                  <a:lnTo>
                    <a:pt x="353423" y="1737961"/>
                  </a:lnTo>
                  <a:lnTo>
                    <a:pt x="319979" y="1708744"/>
                  </a:lnTo>
                  <a:lnTo>
                    <a:pt x="287893" y="1678066"/>
                  </a:lnTo>
                  <a:lnTo>
                    <a:pt x="257215" y="1645980"/>
                  </a:lnTo>
                  <a:lnTo>
                    <a:pt x="227998" y="1612536"/>
                  </a:lnTo>
                  <a:lnTo>
                    <a:pt x="200293" y="1577786"/>
                  </a:lnTo>
                  <a:lnTo>
                    <a:pt x="174152" y="1541782"/>
                  </a:lnTo>
                  <a:lnTo>
                    <a:pt x="149625" y="1504574"/>
                  </a:lnTo>
                  <a:lnTo>
                    <a:pt x="126764" y="1466215"/>
                  </a:lnTo>
                  <a:lnTo>
                    <a:pt x="105622" y="1426756"/>
                  </a:lnTo>
                  <a:lnTo>
                    <a:pt x="86248" y="1386248"/>
                  </a:lnTo>
                  <a:lnTo>
                    <a:pt x="68696" y="1344743"/>
                  </a:lnTo>
                  <a:lnTo>
                    <a:pt x="53015" y="1302292"/>
                  </a:lnTo>
                  <a:lnTo>
                    <a:pt x="39259" y="1258947"/>
                  </a:lnTo>
                  <a:lnTo>
                    <a:pt x="27477" y="1214759"/>
                  </a:lnTo>
                  <a:lnTo>
                    <a:pt x="17723" y="1169780"/>
                  </a:lnTo>
                  <a:lnTo>
                    <a:pt x="10046" y="1124061"/>
                  </a:lnTo>
                  <a:lnTo>
                    <a:pt x="4499" y="1077653"/>
                  </a:lnTo>
                  <a:lnTo>
                    <a:pt x="1133" y="1030609"/>
                  </a:lnTo>
                  <a:lnTo>
                    <a:pt x="0" y="9829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45941" y="1297686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29" h="1179830">
                  <a:moveTo>
                    <a:pt x="589788" y="0"/>
                  </a:moveTo>
                  <a:lnTo>
                    <a:pt x="541412" y="1954"/>
                  </a:lnTo>
                  <a:lnTo>
                    <a:pt x="494115" y="7718"/>
                  </a:lnTo>
                  <a:lnTo>
                    <a:pt x="448047" y="17139"/>
                  </a:lnTo>
                  <a:lnTo>
                    <a:pt x="403360" y="30065"/>
                  </a:lnTo>
                  <a:lnTo>
                    <a:pt x="360205" y="46345"/>
                  </a:lnTo>
                  <a:lnTo>
                    <a:pt x="318735" y="65826"/>
                  </a:lnTo>
                  <a:lnTo>
                    <a:pt x="279102" y="88358"/>
                  </a:lnTo>
                  <a:lnTo>
                    <a:pt x="241456" y="113787"/>
                  </a:lnTo>
                  <a:lnTo>
                    <a:pt x="205950" y="141964"/>
                  </a:lnTo>
                  <a:lnTo>
                    <a:pt x="172735" y="172735"/>
                  </a:lnTo>
                  <a:lnTo>
                    <a:pt x="141964" y="205950"/>
                  </a:lnTo>
                  <a:lnTo>
                    <a:pt x="113787" y="241456"/>
                  </a:lnTo>
                  <a:lnTo>
                    <a:pt x="88358" y="279102"/>
                  </a:lnTo>
                  <a:lnTo>
                    <a:pt x="65826" y="318735"/>
                  </a:lnTo>
                  <a:lnTo>
                    <a:pt x="46345" y="360205"/>
                  </a:lnTo>
                  <a:lnTo>
                    <a:pt x="30065" y="403360"/>
                  </a:lnTo>
                  <a:lnTo>
                    <a:pt x="17139" y="448047"/>
                  </a:lnTo>
                  <a:lnTo>
                    <a:pt x="7718" y="494115"/>
                  </a:lnTo>
                  <a:lnTo>
                    <a:pt x="1954" y="541412"/>
                  </a:lnTo>
                  <a:lnTo>
                    <a:pt x="0" y="589788"/>
                  </a:lnTo>
                  <a:lnTo>
                    <a:pt x="1954" y="638163"/>
                  </a:lnTo>
                  <a:lnTo>
                    <a:pt x="7718" y="685460"/>
                  </a:lnTo>
                  <a:lnTo>
                    <a:pt x="17139" y="731528"/>
                  </a:lnTo>
                  <a:lnTo>
                    <a:pt x="30065" y="776215"/>
                  </a:lnTo>
                  <a:lnTo>
                    <a:pt x="46345" y="819370"/>
                  </a:lnTo>
                  <a:lnTo>
                    <a:pt x="65826" y="860840"/>
                  </a:lnTo>
                  <a:lnTo>
                    <a:pt x="88358" y="900473"/>
                  </a:lnTo>
                  <a:lnTo>
                    <a:pt x="113787" y="938119"/>
                  </a:lnTo>
                  <a:lnTo>
                    <a:pt x="141964" y="973625"/>
                  </a:lnTo>
                  <a:lnTo>
                    <a:pt x="172735" y="1006840"/>
                  </a:lnTo>
                  <a:lnTo>
                    <a:pt x="205950" y="1037611"/>
                  </a:lnTo>
                  <a:lnTo>
                    <a:pt x="241456" y="1065788"/>
                  </a:lnTo>
                  <a:lnTo>
                    <a:pt x="279102" y="1091217"/>
                  </a:lnTo>
                  <a:lnTo>
                    <a:pt x="318735" y="1113749"/>
                  </a:lnTo>
                  <a:lnTo>
                    <a:pt x="360205" y="1133230"/>
                  </a:lnTo>
                  <a:lnTo>
                    <a:pt x="403360" y="1149510"/>
                  </a:lnTo>
                  <a:lnTo>
                    <a:pt x="448047" y="1162436"/>
                  </a:lnTo>
                  <a:lnTo>
                    <a:pt x="494115" y="1171857"/>
                  </a:lnTo>
                  <a:lnTo>
                    <a:pt x="541412" y="1177621"/>
                  </a:lnTo>
                  <a:lnTo>
                    <a:pt x="589788" y="1179576"/>
                  </a:lnTo>
                  <a:lnTo>
                    <a:pt x="638163" y="1177621"/>
                  </a:lnTo>
                  <a:lnTo>
                    <a:pt x="685460" y="1171857"/>
                  </a:lnTo>
                  <a:lnTo>
                    <a:pt x="731528" y="1162436"/>
                  </a:lnTo>
                  <a:lnTo>
                    <a:pt x="776215" y="1149510"/>
                  </a:lnTo>
                  <a:lnTo>
                    <a:pt x="819370" y="1133230"/>
                  </a:lnTo>
                  <a:lnTo>
                    <a:pt x="860840" y="1113749"/>
                  </a:lnTo>
                  <a:lnTo>
                    <a:pt x="900473" y="1091217"/>
                  </a:lnTo>
                  <a:lnTo>
                    <a:pt x="938119" y="1065788"/>
                  </a:lnTo>
                  <a:lnTo>
                    <a:pt x="973625" y="1037611"/>
                  </a:lnTo>
                  <a:lnTo>
                    <a:pt x="1006840" y="1006840"/>
                  </a:lnTo>
                  <a:lnTo>
                    <a:pt x="1037611" y="973625"/>
                  </a:lnTo>
                  <a:lnTo>
                    <a:pt x="1065788" y="938119"/>
                  </a:lnTo>
                  <a:lnTo>
                    <a:pt x="1091217" y="900473"/>
                  </a:lnTo>
                  <a:lnTo>
                    <a:pt x="1113749" y="860840"/>
                  </a:lnTo>
                  <a:lnTo>
                    <a:pt x="1133230" y="819370"/>
                  </a:lnTo>
                  <a:lnTo>
                    <a:pt x="1149510" y="776215"/>
                  </a:lnTo>
                  <a:lnTo>
                    <a:pt x="1162436" y="731528"/>
                  </a:lnTo>
                  <a:lnTo>
                    <a:pt x="1171857" y="685460"/>
                  </a:lnTo>
                  <a:lnTo>
                    <a:pt x="1177621" y="638163"/>
                  </a:lnTo>
                  <a:lnTo>
                    <a:pt x="1179576" y="589788"/>
                  </a:lnTo>
                  <a:lnTo>
                    <a:pt x="1177621" y="541412"/>
                  </a:lnTo>
                  <a:lnTo>
                    <a:pt x="1171857" y="494115"/>
                  </a:lnTo>
                  <a:lnTo>
                    <a:pt x="1162436" y="448047"/>
                  </a:lnTo>
                  <a:lnTo>
                    <a:pt x="1149510" y="403360"/>
                  </a:lnTo>
                  <a:lnTo>
                    <a:pt x="1133230" y="360205"/>
                  </a:lnTo>
                  <a:lnTo>
                    <a:pt x="1113749" y="318735"/>
                  </a:lnTo>
                  <a:lnTo>
                    <a:pt x="1091217" y="279102"/>
                  </a:lnTo>
                  <a:lnTo>
                    <a:pt x="1065788" y="241456"/>
                  </a:lnTo>
                  <a:lnTo>
                    <a:pt x="1037611" y="205950"/>
                  </a:lnTo>
                  <a:lnTo>
                    <a:pt x="1006840" y="172735"/>
                  </a:lnTo>
                  <a:lnTo>
                    <a:pt x="973625" y="141964"/>
                  </a:lnTo>
                  <a:lnTo>
                    <a:pt x="938119" y="113787"/>
                  </a:lnTo>
                  <a:lnTo>
                    <a:pt x="900473" y="88358"/>
                  </a:lnTo>
                  <a:lnTo>
                    <a:pt x="860840" y="65826"/>
                  </a:lnTo>
                  <a:lnTo>
                    <a:pt x="819370" y="46345"/>
                  </a:lnTo>
                  <a:lnTo>
                    <a:pt x="776215" y="30065"/>
                  </a:lnTo>
                  <a:lnTo>
                    <a:pt x="731528" y="17139"/>
                  </a:lnTo>
                  <a:lnTo>
                    <a:pt x="685460" y="7718"/>
                  </a:lnTo>
                  <a:lnTo>
                    <a:pt x="638163" y="1954"/>
                  </a:lnTo>
                  <a:lnTo>
                    <a:pt x="58978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45941" y="1297686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29" h="1179830">
                  <a:moveTo>
                    <a:pt x="0" y="589788"/>
                  </a:moveTo>
                  <a:lnTo>
                    <a:pt x="1954" y="541412"/>
                  </a:lnTo>
                  <a:lnTo>
                    <a:pt x="7718" y="494115"/>
                  </a:lnTo>
                  <a:lnTo>
                    <a:pt x="17139" y="448047"/>
                  </a:lnTo>
                  <a:lnTo>
                    <a:pt x="30065" y="403360"/>
                  </a:lnTo>
                  <a:lnTo>
                    <a:pt x="46345" y="360205"/>
                  </a:lnTo>
                  <a:lnTo>
                    <a:pt x="65826" y="318735"/>
                  </a:lnTo>
                  <a:lnTo>
                    <a:pt x="88358" y="279102"/>
                  </a:lnTo>
                  <a:lnTo>
                    <a:pt x="113787" y="241456"/>
                  </a:lnTo>
                  <a:lnTo>
                    <a:pt x="141964" y="205950"/>
                  </a:lnTo>
                  <a:lnTo>
                    <a:pt x="172735" y="172735"/>
                  </a:lnTo>
                  <a:lnTo>
                    <a:pt x="205950" y="141964"/>
                  </a:lnTo>
                  <a:lnTo>
                    <a:pt x="241456" y="113787"/>
                  </a:lnTo>
                  <a:lnTo>
                    <a:pt x="279102" y="88358"/>
                  </a:lnTo>
                  <a:lnTo>
                    <a:pt x="318735" y="65826"/>
                  </a:lnTo>
                  <a:lnTo>
                    <a:pt x="360205" y="46345"/>
                  </a:lnTo>
                  <a:lnTo>
                    <a:pt x="403360" y="30065"/>
                  </a:lnTo>
                  <a:lnTo>
                    <a:pt x="448047" y="17139"/>
                  </a:lnTo>
                  <a:lnTo>
                    <a:pt x="494115" y="7718"/>
                  </a:lnTo>
                  <a:lnTo>
                    <a:pt x="541412" y="1954"/>
                  </a:lnTo>
                  <a:lnTo>
                    <a:pt x="589788" y="0"/>
                  </a:lnTo>
                  <a:lnTo>
                    <a:pt x="638163" y="1954"/>
                  </a:lnTo>
                  <a:lnTo>
                    <a:pt x="685460" y="7718"/>
                  </a:lnTo>
                  <a:lnTo>
                    <a:pt x="731528" y="17139"/>
                  </a:lnTo>
                  <a:lnTo>
                    <a:pt x="776215" y="30065"/>
                  </a:lnTo>
                  <a:lnTo>
                    <a:pt x="819370" y="46345"/>
                  </a:lnTo>
                  <a:lnTo>
                    <a:pt x="860840" y="65826"/>
                  </a:lnTo>
                  <a:lnTo>
                    <a:pt x="900473" y="88358"/>
                  </a:lnTo>
                  <a:lnTo>
                    <a:pt x="938119" y="113787"/>
                  </a:lnTo>
                  <a:lnTo>
                    <a:pt x="973625" y="141964"/>
                  </a:lnTo>
                  <a:lnTo>
                    <a:pt x="1006840" y="172735"/>
                  </a:lnTo>
                  <a:lnTo>
                    <a:pt x="1037611" y="205950"/>
                  </a:lnTo>
                  <a:lnTo>
                    <a:pt x="1065788" y="241456"/>
                  </a:lnTo>
                  <a:lnTo>
                    <a:pt x="1091217" y="279102"/>
                  </a:lnTo>
                  <a:lnTo>
                    <a:pt x="1113749" y="318735"/>
                  </a:lnTo>
                  <a:lnTo>
                    <a:pt x="1133230" y="360205"/>
                  </a:lnTo>
                  <a:lnTo>
                    <a:pt x="1149510" y="403360"/>
                  </a:lnTo>
                  <a:lnTo>
                    <a:pt x="1162436" y="448047"/>
                  </a:lnTo>
                  <a:lnTo>
                    <a:pt x="1171857" y="494115"/>
                  </a:lnTo>
                  <a:lnTo>
                    <a:pt x="1177621" y="541412"/>
                  </a:lnTo>
                  <a:lnTo>
                    <a:pt x="1179576" y="589788"/>
                  </a:lnTo>
                  <a:lnTo>
                    <a:pt x="1177621" y="638163"/>
                  </a:lnTo>
                  <a:lnTo>
                    <a:pt x="1171857" y="685460"/>
                  </a:lnTo>
                  <a:lnTo>
                    <a:pt x="1162436" y="731528"/>
                  </a:lnTo>
                  <a:lnTo>
                    <a:pt x="1149510" y="776215"/>
                  </a:lnTo>
                  <a:lnTo>
                    <a:pt x="1133230" y="819370"/>
                  </a:lnTo>
                  <a:lnTo>
                    <a:pt x="1113749" y="860840"/>
                  </a:lnTo>
                  <a:lnTo>
                    <a:pt x="1091217" y="900473"/>
                  </a:lnTo>
                  <a:lnTo>
                    <a:pt x="1065788" y="938119"/>
                  </a:lnTo>
                  <a:lnTo>
                    <a:pt x="1037611" y="973625"/>
                  </a:lnTo>
                  <a:lnTo>
                    <a:pt x="1006840" y="1006840"/>
                  </a:lnTo>
                  <a:lnTo>
                    <a:pt x="973625" y="1037611"/>
                  </a:lnTo>
                  <a:lnTo>
                    <a:pt x="938119" y="1065788"/>
                  </a:lnTo>
                  <a:lnTo>
                    <a:pt x="900473" y="1091217"/>
                  </a:lnTo>
                  <a:lnTo>
                    <a:pt x="860840" y="1113749"/>
                  </a:lnTo>
                  <a:lnTo>
                    <a:pt x="819370" y="1133230"/>
                  </a:lnTo>
                  <a:lnTo>
                    <a:pt x="776215" y="1149510"/>
                  </a:lnTo>
                  <a:lnTo>
                    <a:pt x="731528" y="1162436"/>
                  </a:lnTo>
                  <a:lnTo>
                    <a:pt x="685460" y="1171857"/>
                  </a:lnTo>
                  <a:lnTo>
                    <a:pt x="638163" y="1177621"/>
                  </a:lnTo>
                  <a:lnTo>
                    <a:pt x="589788" y="1179576"/>
                  </a:lnTo>
                  <a:lnTo>
                    <a:pt x="541412" y="1177621"/>
                  </a:lnTo>
                  <a:lnTo>
                    <a:pt x="494115" y="1171857"/>
                  </a:lnTo>
                  <a:lnTo>
                    <a:pt x="448047" y="1162436"/>
                  </a:lnTo>
                  <a:lnTo>
                    <a:pt x="403360" y="1149510"/>
                  </a:lnTo>
                  <a:lnTo>
                    <a:pt x="360205" y="1133230"/>
                  </a:lnTo>
                  <a:lnTo>
                    <a:pt x="318735" y="1113749"/>
                  </a:lnTo>
                  <a:lnTo>
                    <a:pt x="279102" y="1091217"/>
                  </a:lnTo>
                  <a:lnTo>
                    <a:pt x="241456" y="1065788"/>
                  </a:lnTo>
                  <a:lnTo>
                    <a:pt x="205950" y="1037611"/>
                  </a:lnTo>
                  <a:lnTo>
                    <a:pt x="172735" y="1006840"/>
                  </a:lnTo>
                  <a:lnTo>
                    <a:pt x="141964" y="973625"/>
                  </a:lnTo>
                  <a:lnTo>
                    <a:pt x="113787" y="938119"/>
                  </a:lnTo>
                  <a:lnTo>
                    <a:pt x="88358" y="900473"/>
                  </a:lnTo>
                  <a:lnTo>
                    <a:pt x="65826" y="860840"/>
                  </a:lnTo>
                  <a:lnTo>
                    <a:pt x="46345" y="819370"/>
                  </a:lnTo>
                  <a:lnTo>
                    <a:pt x="30065" y="776215"/>
                  </a:lnTo>
                  <a:lnTo>
                    <a:pt x="17139" y="731528"/>
                  </a:lnTo>
                  <a:lnTo>
                    <a:pt x="7718" y="685460"/>
                  </a:lnTo>
                  <a:lnTo>
                    <a:pt x="1954" y="638163"/>
                  </a:lnTo>
                  <a:lnTo>
                    <a:pt x="0" y="58978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22726" y="1787398"/>
            <a:ext cx="8248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ut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10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91876" y="2601404"/>
            <a:ext cx="1205865" cy="1205865"/>
            <a:chOff x="4091876" y="2601404"/>
            <a:chExt cx="1205865" cy="1205865"/>
          </a:xfrm>
        </p:grpSpPr>
        <p:sp>
          <p:nvSpPr>
            <p:cNvPr id="10" name="object 10"/>
            <p:cNvSpPr/>
            <p:nvPr/>
          </p:nvSpPr>
          <p:spPr>
            <a:xfrm>
              <a:off x="4104894" y="2614422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29" h="1179829">
                  <a:moveTo>
                    <a:pt x="589788" y="0"/>
                  </a:moveTo>
                  <a:lnTo>
                    <a:pt x="541412" y="1954"/>
                  </a:lnTo>
                  <a:lnTo>
                    <a:pt x="494115" y="7718"/>
                  </a:lnTo>
                  <a:lnTo>
                    <a:pt x="448047" y="17139"/>
                  </a:lnTo>
                  <a:lnTo>
                    <a:pt x="403360" y="30065"/>
                  </a:lnTo>
                  <a:lnTo>
                    <a:pt x="360205" y="46345"/>
                  </a:lnTo>
                  <a:lnTo>
                    <a:pt x="318735" y="65826"/>
                  </a:lnTo>
                  <a:lnTo>
                    <a:pt x="279102" y="88358"/>
                  </a:lnTo>
                  <a:lnTo>
                    <a:pt x="241456" y="113787"/>
                  </a:lnTo>
                  <a:lnTo>
                    <a:pt x="205950" y="141964"/>
                  </a:lnTo>
                  <a:lnTo>
                    <a:pt x="172735" y="172735"/>
                  </a:lnTo>
                  <a:lnTo>
                    <a:pt x="141964" y="205950"/>
                  </a:lnTo>
                  <a:lnTo>
                    <a:pt x="113787" y="241456"/>
                  </a:lnTo>
                  <a:lnTo>
                    <a:pt x="88358" y="279102"/>
                  </a:lnTo>
                  <a:lnTo>
                    <a:pt x="65826" y="318735"/>
                  </a:lnTo>
                  <a:lnTo>
                    <a:pt x="46345" y="360205"/>
                  </a:lnTo>
                  <a:lnTo>
                    <a:pt x="30065" y="403360"/>
                  </a:lnTo>
                  <a:lnTo>
                    <a:pt x="17139" y="448047"/>
                  </a:lnTo>
                  <a:lnTo>
                    <a:pt x="7718" y="494115"/>
                  </a:lnTo>
                  <a:lnTo>
                    <a:pt x="1954" y="541412"/>
                  </a:lnTo>
                  <a:lnTo>
                    <a:pt x="0" y="589788"/>
                  </a:lnTo>
                  <a:lnTo>
                    <a:pt x="1954" y="638163"/>
                  </a:lnTo>
                  <a:lnTo>
                    <a:pt x="7718" y="685460"/>
                  </a:lnTo>
                  <a:lnTo>
                    <a:pt x="17139" y="731528"/>
                  </a:lnTo>
                  <a:lnTo>
                    <a:pt x="30065" y="776215"/>
                  </a:lnTo>
                  <a:lnTo>
                    <a:pt x="46345" y="819370"/>
                  </a:lnTo>
                  <a:lnTo>
                    <a:pt x="65826" y="860840"/>
                  </a:lnTo>
                  <a:lnTo>
                    <a:pt x="88358" y="900473"/>
                  </a:lnTo>
                  <a:lnTo>
                    <a:pt x="113787" y="938119"/>
                  </a:lnTo>
                  <a:lnTo>
                    <a:pt x="141964" y="973625"/>
                  </a:lnTo>
                  <a:lnTo>
                    <a:pt x="172735" y="1006840"/>
                  </a:lnTo>
                  <a:lnTo>
                    <a:pt x="205950" y="1037611"/>
                  </a:lnTo>
                  <a:lnTo>
                    <a:pt x="241456" y="1065788"/>
                  </a:lnTo>
                  <a:lnTo>
                    <a:pt x="279102" y="1091217"/>
                  </a:lnTo>
                  <a:lnTo>
                    <a:pt x="318735" y="1113749"/>
                  </a:lnTo>
                  <a:lnTo>
                    <a:pt x="360205" y="1133230"/>
                  </a:lnTo>
                  <a:lnTo>
                    <a:pt x="403360" y="1149510"/>
                  </a:lnTo>
                  <a:lnTo>
                    <a:pt x="448047" y="1162436"/>
                  </a:lnTo>
                  <a:lnTo>
                    <a:pt x="494115" y="1171857"/>
                  </a:lnTo>
                  <a:lnTo>
                    <a:pt x="541412" y="1177621"/>
                  </a:lnTo>
                  <a:lnTo>
                    <a:pt x="589788" y="1179576"/>
                  </a:lnTo>
                  <a:lnTo>
                    <a:pt x="638163" y="1177621"/>
                  </a:lnTo>
                  <a:lnTo>
                    <a:pt x="685460" y="1171857"/>
                  </a:lnTo>
                  <a:lnTo>
                    <a:pt x="731528" y="1162436"/>
                  </a:lnTo>
                  <a:lnTo>
                    <a:pt x="776215" y="1149510"/>
                  </a:lnTo>
                  <a:lnTo>
                    <a:pt x="819370" y="1133230"/>
                  </a:lnTo>
                  <a:lnTo>
                    <a:pt x="860840" y="1113749"/>
                  </a:lnTo>
                  <a:lnTo>
                    <a:pt x="900473" y="1091217"/>
                  </a:lnTo>
                  <a:lnTo>
                    <a:pt x="938119" y="1065788"/>
                  </a:lnTo>
                  <a:lnTo>
                    <a:pt x="973625" y="1037611"/>
                  </a:lnTo>
                  <a:lnTo>
                    <a:pt x="1006840" y="1006840"/>
                  </a:lnTo>
                  <a:lnTo>
                    <a:pt x="1037611" y="973625"/>
                  </a:lnTo>
                  <a:lnTo>
                    <a:pt x="1065788" y="938119"/>
                  </a:lnTo>
                  <a:lnTo>
                    <a:pt x="1091217" y="900473"/>
                  </a:lnTo>
                  <a:lnTo>
                    <a:pt x="1113749" y="860840"/>
                  </a:lnTo>
                  <a:lnTo>
                    <a:pt x="1133230" y="819370"/>
                  </a:lnTo>
                  <a:lnTo>
                    <a:pt x="1149510" y="776215"/>
                  </a:lnTo>
                  <a:lnTo>
                    <a:pt x="1162436" y="731528"/>
                  </a:lnTo>
                  <a:lnTo>
                    <a:pt x="1171857" y="685460"/>
                  </a:lnTo>
                  <a:lnTo>
                    <a:pt x="1177621" y="638163"/>
                  </a:lnTo>
                  <a:lnTo>
                    <a:pt x="1179576" y="589788"/>
                  </a:lnTo>
                  <a:lnTo>
                    <a:pt x="1177621" y="541412"/>
                  </a:lnTo>
                  <a:lnTo>
                    <a:pt x="1171857" y="494115"/>
                  </a:lnTo>
                  <a:lnTo>
                    <a:pt x="1162436" y="448047"/>
                  </a:lnTo>
                  <a:lnTo>
                    <a:pt x="1149510" y="403360"/>
                  </a:lnTo>
                  <a:lnTo>
                    <a:pt x="1133230" y="360205"/>
                  </a:lnTo>
                  <a:lnTo>
                    <a:pt x="1113749" y="318735"/>
                  </a:lnTo>
                  <a:lnTo>
                    <a:pt x="1091217" y="279102"/>
                  </a:lnTo>
                  <a:lnTo>
                    <a:pt x="1065788" y="241456"/>
                  </a:lnTo>
                  <a:lnTo>
                    <a:pt x="1037611" y="205950"/>
                  </a:lnTo>
                  <a:lnTo>
                    <a:pt x="1006840" y="172735"/>
                  </a:lnTo>
                  <a:lnTo>
                    <a:pt x="973625" y="141964"/>
                  </a:lnTo>
                  <a:lnTo>
                    <a:pt x="938119" y="113787"/>
                  </a:lnTo>
                  <a:lnTo>
                    <a:pt x="900473" y="88358"/>
                  </a:lnTo>
                  <a:lnTo>
                    <a:pt x="860840" y="65826"/>
                  </a:lnTo>
                  <a:lnTo>
                    <a:pt x="819370" y="46345"/>
                  </a:lnTo>
                  <a:lnTo>
                    <a:pt x="776215" y="30065"/>
                  </a:lnTo>
                  <a:lnTo>
                    <a:pt x="731528" y="17139"/>
                  </a:lnTo>
                  <a:lnTo>
                    <a:pt x="685460" y="7718"/>
                  </a:lnTo>
                  <a:lnTo>
                    <a:pt x="638163" y="1954"/>
                  </a:lnTo>
                  <a:lnTo>
                    <a:pt x="58978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04894" y="2614422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29" h="1179829">
                  <a:moveTo>
                    <a:pt x="0" y="589788"/>
                  </a:moveTo>
                  <a:lnTo>
                    <a:pt x="1954" y="541412"/>
                  </a:lnTo>
                  <a:lnTo>
                    <a:pt x="7718" y="494115"/>
                  </a:lnTo>
                  <a:lnTo>
                    <a:pt x="17139" y="448047"/>
                  </a:lnTo>
                  <a:lnTo>
                    <a:pt x="30065" y="403360"/>
                  </a:lnTo>
                  <a:lnTo>
                    <a:pt x="46345" y="360205"/>
                  </a:lnTo>
                  <a:lnTo>
                    <a:pt x="65826" y="318735"/>
                  </a:lnTo>
                  <a:lnTo>
                    <a:pt x="88358" y="279102"/>
                  </a:lnTo>
                  <a:lnTo>
                    <a:pt x="113787" y="241456"/>
                  </a:lnTo>
                  <a:lnTo>
                    <a:pt x="141964" y="205950"/>
                  </a:lnTo>
                  <a:lnTo>
                    <a:pt x="172735" y="172735"/>
                  </a:lnTo>
                  <a:lnTo>
                    <a:pt x="205950" y="141964"/>
                  </a:lnTo>
                  <a:lnTo>
                    <a:pt x="241456" y="113787"/>
                  </a:lnTo>
                  <a:lnTo>
                    <a:pt x="279102" y="88358"/>
                  </a:lnTo>
                  <a:lnTo>
                    <a:pt x="318735" y="65826"/>
                  </a:lnTo>
                  <a:lnTo>
                    <a:pt x="360205" y="46345"/>
                  </a:lnTo>
                  <a:lnTo>
                    <a:pt x="403360" y="30065"/>
                  </a:lnTo>
                  <a:lnTo>
                    <a:pt x="448047" y="17139"/>
                  </a:lnTo>
                  <a:lnTo>
                    <a:pt x="494115" y="7718"/>
                  </a:lnTo>
                  <a:lnTo>
                    <a:pt x="541412" y="1954"/>
                  </a:lnTo>
                  <a:lnTo>
                    <a:pt x="589788" y="0"/>
                  </a:lnTo>
                  <a:lnTo>
                    <a:pt x="638163" y="1954"/>
                  </a:lnTo>
                  <a:lnTo>
                    <a:pt x="685460" y="7718"/>
                  </a:lnTo>
                  <a:lnTo>
                    <a:pt x="731528" y="17139"/>
                  </a:lnTo>
                  <a:lnTo>
                    <a:pt x="776215" y="30065"/>
                  </a:lnTo>
                  <a:lnTo>
                    <a:pt x="819370" y="46345"/>
                  </a:lnTo>
                  <a:lnTo>
                    <a:pt x="860840" y="65826"/>
                  </a:lnTo>
                  <a:lnTo>
                    <a:pt x="900473" y="88358"/>
                  </a:lnTo>
                  <a:lnTo>
                    <a:pt x="938119" y="113787"/>
                  </a:lnTo>
                  <a:lnTo>
                    <a:pt x="973625" y="141964"/>
                  </a:lnTo>
                  <a:lnTo>
                    <a:pt x="1006840" y="172735"/>
                  </a:lnTo>
                  <a:lnTo>
                    <a:pt x="1037611" y="205950"/>
                  </a:lnTo>
                  <a:lnTo>
                    <a:pt x="1065788" y="241456"/>
                  </a:lnTo>
                  <a:lnTo>
                    <a:pt x="1091217" y="279102"/>
                  </a:lnTo>
                  <a:lnTo>
                    <a:pt x="1113749" y="318735"/>
                  </a:lnTo>
                  <a:lnTo>
                    <a:pt x="1133230" y="360205"/>
                  </a:lnTo>
                  <a:lnTo>
                    <a:pt x="1149510" y="403360"/>
                  </a:lnTo>
                  <a:lnTo>
                    <a:pt x="1162436" y="448047"/>
                  </a:lnTo>
                  <a:lnTo>
                    <a:pt x="1171857" y="494115"/>
                  </a:lnTo>
                  <a:lnTo>
                    <a:pt x="1177621" y="541412"/>
                  </a:lnTo>
                  <a:lnTo>
                    <a:pt x="1179576" y="589788"/>
                  </a:lnTo>
                  <a:lnTo>
                    <a:pt x="1177621" y="638163"/>
                  </a:lnTo>
                  <a:lnTo>
                    <a:pt x="1171857" y="685460"/>
                  </a:lnTo>
                  <a:lnTo>
                    <a:pt x="1162436" y="731528"/>
                  </a:lnTo>
                  <a:lnTo>
                    <a:pt x="1149510" y="776215"/>
                  </a:lnTo>
                  <a:lnTo>
                    <a:pt x="1133230" y="819370"/>
                  </a:lnTo>
                  <a:lnTo>
                    <a:pt x="1113749" y="860840"/>
                  </a:lnTo>
                  <a:lnTo>
                    <a:pt x="1091217" y="900473"/>
                  </a:lnTo>
                  <a:lnTo>
                    <a:pt x="1065788" y="938119"/>
                  </a:lnTo>
                  <a:lnTo>
                    <a:pt x="1037611" y="973625"/>
                  </a:lnTo>
                  <a:lnTo>
                    <a:pt x="1006840" y="1006840"/>
                  </a:lnTo>
                  <a:lnTo>
                    <a:pt x="973625" y="1037611"/>
                  </a:lnTo>
                  <a:lnTo>
                    <a:pt x="938119" y="1065788"/>
                  </a:lnTo>
                  <a:lnTo>
                    <a:pt x="900473" y="1091217"/>
                  </a:lnTo>
                  <a:lnTo>
                    <a:pt x="860840" y="1113749"/>
                  </a:lnTo>
                  <a:lnTo>
                    <a:pt x="819370" y="1133230"/>
                  </a:lnTo>
                  <a:lnTo>
                    <a:pt x="776215" y="1149510"/>
                  </a:lnTo>
                  <a:lnTo>
                    <a:pt x="731528" y="1162436"/>
                  </a:lnTo>
                  <a:lnTo>
                    <a:pt x="685460" y="1171857"/>
                  </a:lnTo>
                  <a:lnTo>
                    <a:pt x="638163" y="1177621"/>
                  </a:lnTo>
                  <a:lnTo>
                    <a:pt x="589788" y="1179576"/>
                  </a:lnTo>
                  <a:lnTo>
                    <a:pt x="541412" y="1177621"/>
                  </a:lnTo>
                  <a:lnTo>
                    <a:pt x="494115" y="1171857"/>
                  </a:lnTo>
                  <a:lnTo>
                    <a:pt x="448047" y="1162436"/>
                  </a:lnTo>
                  <a:lnTo>
                    <a:pt x="403360" y="1149510"/>
                  </a:lnTo>
                  <a:lnTo>
                    <a:pt x="360205" y="1133230"/>
                  </a:lnTo>
                  <a:lnTo>
                    <a:pt x="318735" y="1113749"/>
                  </a:lnTo>
                  <a:lnTo>
                    <a:pt x="279102" y="1091217"/>
                  </a:lnTo>
                  <a:lnTo>
                    <a:pt x="241456" y="1065788"/>
                  </a:lnTo>
                  <a:lnTo>
                    <a:pt x="205950" y="1037611"/>
                  </a:lnTo>
                  <a:lnTo>
                    <a:pt x="172735" y="1006840"/>
                  </a:lnTo>
                  <a:lnTo>
                    <a:pt x="141964" y="973625"/>
                  </a:lnTo>
                  <a:lnTo>
                    <a:pt x="113787" y="938119"/>
                  </a:lnTo>
                  <a:lnTo>
                    <a:pt x="88358" y="900473"/>
                  </a:lnTo>
                  <a:lnTo>
                    <a:pt x="65826" y="860840"/>
                  </a:lnTo>
                  <a:lnTo>
                    <a:pt x="46345" y="819370"/>
                  </a:lnTo>
                  <a:lnTo>
                    <a:pt x="30065" y="776215"/>
                  </a:lnTo>
                  <a:lnTo>
                    <a:pt x="17139" y="731528"/>
                  </a:lnTo>
                  <a:lnTo>
                    <a:pt x="7718" y="685460"/>
                  </a:lnTo>
                  <a:lnTo>
                    <a:pt x="1954" y="638163"/>
                  </a:lnTo>
                  <a:lnTo>
                    <a:pt x="0" y="58978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77639" y="3037408"/>
            <a:ext cx="434975" cy="309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20"/>
              </a:lnSpc>
              <a:spcBef>
                <a:spcPts val="95"/>
              </a:spcBef>
            </a:pPr>
            <a:r>
              <a:rPr sz="1000" spc="-1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cc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ss</a:t>
            </a:r>
            <a:endParaRPr sz="1000">
              <a:latin typeface="Arial MT"/>
              <a:cs typeface="Arial MT"/>
            </a:endParaRPr>
          </a:p>
          <a:p>
            <a:pPr marL="13970">
              <a:lnSpc>
                <a:spcPts val="1120"/>
              </a:lnSpc>
            </a:pP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Con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rol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091876" y="4119308"/>
            <a:ext cx="1205865" cy="1205865"/>
            <a:chOff x="4091876" y="4119308"/>
            <a:chExt cx="1205865" cy="1205865"/>
          </a:xfrm>
        </p:grpSpPr>
        <p:sp>
          <p:nvSpPr>
            <p:cNvPr id="14" name="object 14"/>
            <p:cNvSpPr/>
            <p:nvPr/>
          </p:nvSpPr>
          <p:spPr>
            <a:xfrm>
              <a:off x="4104894" y="4132326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29" h="1179829">
                  <a:moveTo>
                    <a:pt x="589788" y="0"/>
                  </a:moveTo>
                  <a:lnTo>
                    <a:pt x="541412" y="1954"/>
                  </a:lnTo>
                  <a:lnTo>
                    <a:pt x="494115" y="7718"/>
                  </a:lnTo>
                  <a:lnTo>
                    <a:pt x="448047" y="17139"/>
                  </a:lnTo>
                  <a:lnTo>
                    <a:pt x="403360" y="30065"/>
                  </a:lnTo>
                  <a:lnTo>
                    <a:pt x="360205" y="46345"/>
                  </a:lnTo>
                  <a:lnTo>
                    <a:pt x="318735" y="65826"/>
                  </a:lnTo>
                  <a:lnTo>
                    <a:pt x="279102" y="88358"/>
                  </a:lnTo>
                  <a:lnTo>
                    <a:pt x="241456" y="113787"/>
                  </a:lnTo>
                  <a:lnTo>
                    <a:pt x="205950" y="141964"/>
                  </a:lnTo>
                  <a:lnTo>
                    <a:pt x="172735" y="172735"/>
                  </a:lnTo>
                  <a:lnTo>
                    <a:pt x="141964" y="205950"/>
                  </a:lnTo>
                  <a:lnTo>
                    <a:pt x="113787" y="241456"/>
                  </a:lnTo>
                  <a:lnTo>
                    <a:pt x="88358" y="279102"/>
                  </a:lnTo>
                  <a:lnTo>
                    <a:pt x="65826" y="318735"/>
                  </a:lnTo>
                  <a:lnTo>
                    <a:pt x="46345" y="360205"/>
                  </a:lnTo>
                  <a:lnTo>
                    <a:pt x="30065" y="403360"/>
                  </a:lnTo>
                  <a:lnTo>
                    <a:pt x="17139" y="448047"/>
                  </a:lnTo>
                  <a:lnTo>
                    <a:pt x="7718" y="494115"/>
                  </a:lnTo>
                  <a:lnTo>
                    <a:pt x="1954" y="541412"/>
                  </a:lnTo>
                  <a:lnTo>
                    <a:pt x="0" y="589788"/>
                  </a:lnTo>
                  <a:lnTo>
                    <a:pt x="1954" y="638163"/>
                  </a:lnTo>
                  <a:lnTo>
                    <a:pt x="7718" y="685460"/>
                  </a:lnTo>
                  <a:lnTo>
                    <a:pt x="17139" y="731528"/>
                  </a:lnTo>
                  <a:lnTo>
                    <a:pt x="30065" y="776215"/>
                  </a:lnTo>
                  <a:lnTo>
                    <a:pt x="46345" y="819370"/>
                  </a:lnTo>
                  <a:lnTo>
                    <a:pt x="65826" y="860840"/>
                  </a:lnTo>
                  <a:lnTo>
                    <a:pt x="88358" y="900473"/>
                  </a:lnTo>
                  <a:lnTo>
                    <a:pt x="113787" y="938119"/>
                  </a:lnTo>
                  <a:lnTo>
                    <a:pt x="141964" y="973625"/>
                  </a:lnTo>
                  <a:lnTo>
                    <a:pt x="172735" y="1006840"/>
                  </a:lnTo>
                  <a:lnTo>
                    <a:pt x="205950" y="1037611"/>
                  </a:lnTo>
                  <a:lnTo>
                    <a:pt x="241456" y="1065788"/>
                  </a:lnTo>
                  <a:lnTo>
                    <a:pt x="279102" y="1091217"/>
                  </a:lnTo>
                  <a:lnTo>
                    <a:pt x="318735" y="1113749"/>
                  </a:lnTo>
                  <a:lnTo>
                    <a:pt x="360205" y="1133230"/>
                  </a:lnTo>
                  <a:lnTo>
                    <a:pt x="403360" y="1149510"/>
                  </a:lnTo>
                  <a:lnTo>
                    <a:pt x="448047" y="1162436"/>
                  </a:lnTo>
                  <a:lnTo>
                    <a:pt x="494115" y="1171857"/>
                  </a:lnTo>
                  <a:lnTo>
                    <a:pt x="541412" y="1177621"/>
                  </a:lnTo>
                  <a:lnTo>
                    <a:pt x="589788" y="1179576"/>
                  </a:lnTo>
                  <a:lnTo>
                    <a:pt x="638163" y="1177621"/>
                  </a:lnTo>
                  <a:lnTo>
                    <a:pt x="685460" y="1171857"/>
                  </a:lnTo>
                  <a:lnTo>
                    <a:pt x="731528" y="1162436"/>
                  </a:lnTo>
                  <a:lnTo>
                    <a:pt x="776215" y="1149510"/>
                  </a:lnTo>
                  <a:lnTo>
                    <a:pt x="819370" y="1133230"/>
                  </a:lnTo>
                  <a:lnTo>
                    <a:pt x="860840" y="1113749"/>
                  </a:lnTo>
                  <a:lnTo>
                    <a:pt x="900473" y="1091217"/>
                  </a:lnTo>
                  <a:lnTo>
                    <a:pt x="938119" y="1065788"/>
                  </a:lnTo>
                  <a:lnTo>
                    <a:pt x="973625" y="1037611"/>
                  </a:lnTo>
                  <a:lnTo>
                    <a:pt x="1006840" y="1006840"/>
                  </a:lnTo>
                  <a:lnTo>
                    <a:pt x="1037611" y="973625"/>
                  </a:lnTo>
                  <a:lnTo>
                    <a:pt x="1065788" y="938119"/>
                  </a:lnTo>
                  <a:lnTo>
                    <a:pt x="1091217" y="900473"/>
                  </a:lnTo>
                  <a:lnTo>
                    <a:pt x="1113749" y="860840"/>
                  </a:lnTo>
                  <a:lnTo>
                    <a:pt x="1133230" y="819370"/>
                  </a:lnTo>
                  <a:lnTo>
                    <a:pt x="1149510" y="776215"/>
                  </a:lnTo>
                  <a:lnTo>
                    <a:pt x="1162436" y="731528"/>
                  </a:lnTo>
                  <a:lnTo>
                    <a:pt x="1171857" y="685460"/>
                  </a:lnTo>
                  <a:lnTo>
                    <a:pt x="1177621" y="638163"/>
                  </a:lnTo>
                  <a:lnTo>
                    <a:pt x="1179576" y="589788"/>
                  </a:lnTo>
                  <a:lnTo>
                    <a:pt x="1177621" y="541412"/>
                  </a:lnTo>
                  <a:lnTo>
                    <a:pt x="1171857" y="494115"/>
                  </a:lnTo>
                  <a:lnTo>
                    <a:pt x="1162436" y="448047"/>
                  </a:lnTo>
                  <a:lnTo>
                    <a:pt x="1149510" y="403360"/>
                  </a:lnTo>
                  <a:lnTo>
                    <a:pt x="1133230" y="360205"/>
                  </a:lnTo>
                  <a:lnTo>
                    <a:pt x="1113749" y="318735"/>
                  </a:lnTo>
                  <a:lnTo>
                    <a:pt x="1091217" y="279102"/>
                  </a:lnTo>
                  <a:lnTo>
                    <a:pt x="1065788" y="241456"/>
                  </a:lnTo>
                  <a:lnTo>
                    <a:pt x="1037611" y="205950"/>
                  </a:lnTo>
                  <a:lnTo>
                    <a:pt x="1006840" y="172735"/>
                  </a:lnTo>
                  <a:lnTo>
                    <a:pt x="973625" y="141964"/>
                  </a:lnTo>
                  <a:lnTo>
                    <a:pt x="938119" y="113787"/>
                  </a:lnTo>
                  <a:lnTo>
                    <a:pt x="900473" y="88358"/>
                  </a:lnTo>
                  <a:lnTo>
                    <a:pt x="860840" y="65826"/>
                  </a:lnTo>
                  <a:lnTo>
                    <a:pt x="819370" y="46345"/>
                  </a:lnTo>
                  <a:lnTo>
                    <a:pt x="776215" y="30065"/>
                  </a:lnTo>
                  <a:lnTo>
                    <a:pt x="731528" y="17139"/>
                  </a:lnTo>
                  <a:lnTo>
                    <a:pt x="685460" y="7718"/>
                  </a:lnTo>
                  <a:lnTo>
                    <a:pt x="638163" y="1954"/>
                  </a:lnTo>
                  <a:lnTo>
                    <a:pt x="58978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4894" y="4132326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29" h="1179829">
                  <a:moveTo>
                    <a:pt x="0" y="589788"/>
                  </a:moveTo>
                  <a:lnTo>
                    <a:pt x="1954" y="541412"/>
                  </a:lnTo>
                  <a:lnTo>
                    <a:pt x="7718" y="494115"/>
                  </a:lnTo>
                  <a:lnTo>
                    <a:pt x="17139" y="448047"/>
                  </a:lnTo>
                  <a:lnTo>
                    <a:pt x="30065" y="403360"/>
                  </a:lnTo>
                  <a:lnTo>
                    <a:pt x="46345" y="360205"/>
                  </a:lnTo>
                  <a:lnTo>
                    <a:pt x="65826" y="318735"/>
                  </a:lnTo>
                  <a:lnTo>
                    <a:pt x="88358" y="279102"/>
                  </a:lnTo>
                  <a:lnTo>
                    <a:pt x="113787" y="241456"/>
                  </a:lnTo>
                  <a:lnTo>
                    <a:pt x="141964" y="205950"/>
                  </a:lnTo>
                  <a:lnTo>
                    <a:pt x="172735" y="172735"/>
                  </a:lnTo>
                  <a:lnTo>
                    <a:pt x="205950" y="141964"/>
                  </a:lnTo>
                  <a:lnTo>
                    <a:pt x="241456" y="113787"/>
                  </a:lnTo>
                  <a:lnTo>
                    <a:pt x="279102" y="88358"/>
                  </a:lnTo>
                  <a:lnTo>
                    <a:pt x="318735" y="65826"/>
                  </a:lnTo>
                  <a:lnTo>
                    <a:pt x="360205" y="46345"/>
                  </a:lnTo>
                  <a:lnTo>
                    <a:pt x="403360" y="30065"/>
                  </a:lnTo>
                  <a:lnTo>
                    <a:pt x="448047" y="17139"/>
                  </a:lnTo>
                  <a:lnTo>
                    <a:pt x="494115" y="7718"/>
                  </a:lnTo>
                  <a:lnTo>
                    <a:pt x="541412" y="1954"/>
                  </a:lnTo>
                  <a:lnTo>
                    <a:pt x="589788" y="0"/>
                  </a:lnTo>
                  <a:lnTo>
                    <a:pt x="638163" y="1954"/>
                  </a:lnTo>
                  <a:lnTo>
                    <a:pt x="685460" y="7718"/>
                  </a:lnTo>
                  <a:lnTo>
                    <a:pt x="731528" y="17139"/>
                  </a:lnTo>
                  <a:lnTo>
                    <a:pt x="776215" y="30065"/>
                  </a:lnTo>
                  <a:lnTo>
                    <a:pt x="819370" y="46345"/>
                  </a:lnTo>
                  <a:lnTo>
                    <a:pt x="860840" y="65826"/>
                  </a:lnTo>
                  <a:lnTo>
                    <a:pt x="900473" y="88358"/>
                  </a:lnTo>
                  <a:lnTo>
                    <a:pt x="938119" y="113787"/>
                  </a:lnTo>
                  <a:lnTo>
                    <a:pt x="973625" y="141964"/>
                  </a:lnTo>
                  <a:lnTo>
                    <a:pt x="1006840" y="172735"/>
                  </a:lnTo>
                  <a:lnTo>
                    <a:pt x="1037611" y="205950"/>
                  </a:lnTo>
                  <a:lnTo>
                    <a:pt x="1065788" y="241456"/>
                  </a:lnTo>
                  <a:lnTo>
                    <a:pt x="1091217" y="279102"/>
                  </a:lnTo>
                  <a:lnTo>
                    <a:pt x="1113749" y="318735"/>
                  </a:lnTo>
                  <a:lnTo>
                    <a:pt x="1133230" y="360205"/>
                  </a:lnTo>
                  <a:lnTo>
                    <a:pt x="1149510" y="403360"/>
                  </a:lnTo>
                  <a:lnTo>
                    <a:pt x="1162436" y="448047"/>
                  </a:lnTo>
                  <a:lnTo>
                    <a:pt x="1171857" y="494115"/>
                  </a:lnTo>
                  <a:lnTo>
                    <a:pt x="1177621" y="541412"/>
                  </a:lnTo>
                  <a:lnTo>
                    <a:pt x="1179576" y="589788"/>
                  </a:lnTo>
                  <a:lnTo>
                    <a:pt x="1177621" y="638163"/>
                  </a:lnTo>
                  <a:lnTo>
                    <a:pt x="1171857" y="685460"/>
                  </a:lnTo>
                  <a:lnTo>
                    <a:pt x="1162436" y="731528"/>
                  </a:lnTo>
                  <a:lnTo>
                    <a:pt x="1149510" y="776215"/>
                  </a:lnTo>
                  <a:lnTo>
                    <a:pt x="1133230" y="819370"/>
                  </a:lnTo>
                  <a:lnTo>
                    <a:pt x="1113749" y="860840"/>
                  </a:lnTo>
                  <a:lnTo>
                    <a:pt x="1091217" y="900473"/>
                  </a:lnTo>
                  <a:lnTo>
                    <a:pt x="1065788" y="938119"/>
                  </a:lnTo>
                  <a:lnTo>
                    <a:pt x="1037611" y="973625"/>
                  </a:lnTo>
                  <a:lnTo>
                    <a:pt x="1006840" y="1006840"/>
                  </a:lnTo>
                  <a:lnTo>
                    <a:pt x="973625" y="1037611"/>
                  </a:lnTo>
                  <a:lnTo>
                    <a:pt x="938119" y="1065788"/>
                  </a:lnTo>
                  <a:lnTo>
                    <a:pt x="900473" y="1091217"/>
                  </a:lnTo>
                  <a:lnTo>
                    <a:pt x="860840" y="1113749"/>
                  </a:lnTo>
                  <a:lnTo>
                    <a:pt x="819370" y="1133230"/>
                  </a:lnTo>
                  <a:lnTo>
                    <a:pt x="776215" y="1149510"/>
                  </a:lnTo>
                  <a:lnTo>
                    <a:pt x="731528" y="1162436"/>
                  </a:lnTo>
                  <a:lnTo>
                    <a:pt x="685460" y="1171857"/>
                  </a:lnTo>
                  <a:lnTo>
                    <a:pt x="638163" y="1177621"/>
                  </a:lnTo>
                  <a:lnTo>
                    <a:pt x="589788" y="1179576"/>
                  </a:lnTo>
                  <a:lnTo>
                    <a:pt x="541412" y="1177621"/>
                  </a:lnTo>
                  <a:lnTo>
                    <a:pt x="494115" y="1171857"/>
                  </a:lnTo>
                  <a:lnTo>
                    <a:pt x="448047" y="1162436"/>
                  </a:lnTo>
                  <a:lnTo>
                    <a:pt x="403360" y="1149510"/>
                  </a:lnTo>
                  <a:lnTo>
                    <a:pt x="360205" y="1133230"/>
                  </a:lnTo>
                  <a:lnTo>
                    <a:pt x="318735" y="1113749"/>
                  </a:lnTo>
                  <a:lnTo>
                    <a:pt x="279102" y="1091217"/>
                  </a:lnTo>
                  <a:lnTo>
                    <a:pt x="241456" y="1065788"/>
                  </a:lnTo>
                  <a:lnTo>
                    <a:pt x="205950" y="1037611"/>
                  </a:lnTo>
                  <a:lnTo>
                    <a:pt x="172735" y="1006840"/>
                  </a:lnTo>
                  <a:lnTo>
                    <a:pt x="141964" y="973625"/>
                  </a:lnTo>
                  <a:lnTo>
                    <a:pt x="113787" y="938119"/>
                  </a:lnTo>
                  <a:lnTo>
                    <a:pt x="88358" y="900473"/>
                  </a:lnTo>
                  <a:lnTo>
                    <a:pt x="65826" y="860840"/>
                  </a:lnTo>
                  <a:lnTo>
                    <a:pt x="46345" y="819370"/>
                  </a:lnTo>
                  <a:lnTo>
                    <a:pt x="30065" y="776215"/>
                  </a:lnTo>
                  <a:lnTo>
                    <a:pt x="17139" y="731528"/>
                  </a:lnTo>
                  <a:lnTo>
                    <a:pt x="7718" y="685460"/>
                  </a:lnTo>
                  <a:lnTo>
                    <a:pt x="1954" y="638163"/>
                  </a:lnTo>
                  <a:lnTo>
                    <a:pt x="0" y="58978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287139" y="4623308"/>
            <a:ext cx="8185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Confidentiality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32988" y="5436108"/>
            <a:ext cx="1205865" cy="1205865"/>
            <a:chOff x="3332988" y="5436108"/>
            <a:chExt cx="1205865" cy="1205865"/>
          </a:xfrm>
        </p:grpSpPr>
        <p:sp>
          <p:nvSpPr>
            <p:cNvPr id="18" name="object 18"/>
            <p:cNvSpPr/>
            <p:nvPr/>
          </p:nvSpPr>
          <p:spPr>
            <a:xfrm>
              <a:off x="3345942" y="5449062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29" h="1179829">
                  <a:moveTo>
                    <a:pt x="589788" y="0"/>
                  </a:moveTo>
                  <a:lnTo>
                    <a:pt x="541412" y="1955"/>
                  </a:lnTo>
                  <a:lnTo>
                    <a:pt x="494115" y="7719"/>
                  </a:lnTo>
                  <a:lnTo>
                    <a:pt x="448047" y="17140"/>
                  </a:lnTo>
                  <a:lnTo>
                    <a:pt x="403360" y="30067"/>
                  </a:lnTo>
                  <a:lnTo>
                    <a:pt x="360205" y="46348"/>
                  </a:lnTo>
                  <a:lnTo>
                    <a:pt x="318735" y="65831"/>
                  </a:lnTo>
                  <a:lnTo>
                    <a:pt x="279102" y="88364"/>
                  </a:lnTo>
                  <a:lnTo>
                    <a:pt x="241456" y="113795"/>
                  </a:lnTo>
                  <a:lnTo>
                    <a:pt x="205950" y="141972"/>
                  </a:lnTo>
                  <a:lnTo>
                    <a:pt x="172735" y="172745"/>
                  </a:lnTo>
                  <a:lnTo>
                    <a:pt x="141964" y="205960"/>
                  </a:lnTo>
                  <a:lnTo>
                    <a:pt x="113787" y="241467"/>
                  </a:lnTo>
                  <a:lnTo>
                    <a:pt x="88358" y="279113"/>
                  </a:lnTo>
                  <a:lnTo>
                    <a:pt x="65826" y="318747"/>
                  </a:lnTo>
                  <a:lnTo>
                    <a:pt x="46345" y="360216"/>
                  </a:lnTo>
                  <a:lnTo>
                    <a:pt x="30065" y="403369"/>
                  </a:lnTo>
                  <a:lnTo>
                    <a:pt x="17139" y="448055"/>
                  </a:lnTo>
                  <a:lnTo>
                    <a:pt x="7718" y="494121"/>
                  </a:lnTo>
                  <a:lnTo>
                    <a:pt x="1954" y="541416"/>
                  </a:lnTo>
                  <a:lnTo>
                    <a:pt x="0" y="589788"/>
                  </a:lnTo>
                  <a:lnTo>
                    <a:pt x="1954" y="638159"/>
                  </a:lnTo>
                  <a:lnTo>
                    <a:pt x="7718" y="685454"/>
                  </a:lnTo>
                  <a:lnTo>
                    <a:pt x="17139" y="731520"/>
                  </a:lnTo>
                  <a:lnTo>
                    <a:pt x="30065" y="776206"/>
                  </a:lnTo>
                  <a:lnTo>
                    <a:pt x="46345" y="819359"/>
                  </a:lnTo>
                  <a:lnTo>
                    <a:pt x="65826" y="860828"/>
                  </a:lnTo>
                  <a:lnTo>
                    <a:pt x="88358" y="900462"/>
                  </a:lnTo>
                  <a:lnTo>
                    <a:pt x="113787" y="938108"/>
                  </a:lnTo>
                  <a:lnTo>
                    <a:pt x="141964" y="973615"/>
                  </a:lnTo>
                  <a:lnTo>
                    <a:pt x="172735" y="1006830"/>
                  </a:lnTo>
                  <a:lnTo>
                    <a:pt x="205950" y="1037603"/>
                  </a:lnTo>
                  <a:lnTo>
                    <a:pt x="241456" y="1065780"/>
                  </a:lnTo>
                  <a:lnTo>
                    <a:pt x="279102" y="1091211"/>
                  </a:lnTo>
                  <a:lnTo>
                    <a:pt x="318735" y="1113744"/>
                  </a:lnTo>
                  <a:lnTo>
                    <a:pt x="360205" y="1133227"/>
                  </a:lnTo>
                  <a:lnTo>
                    <a:pt x="403360" y="1149508"/>
                  </a:lnTo>
                  <a:lnTo>
                    <a:pt x="448047" y="1162435"/>
                  </a:lnTo>
                  <a:lnTo>
                    <a:pt x="494115" y="1171856"/>
                  </a:lnTo>
                  <a:lnTo>
                    <a:pt x="541412" y="1177620"/>
                  </a:lnTo>
                  <a:lnTo>
                    <a:pt x="589788" y="1179576"/>
                  </a:lnTo>
                  <a:lnTo>
                    <a:pt x="638163" y="1177620"/>
                  </a:lnTo>
                  <a:lnTo>
                    <a:pt x="685460" y="1171856"/>
                  </a:lnTo>
                  <a:lnTo>
                    <a:pt x="731528" y="1162435"/>
                  </a:lnTo>
                  <a:lnTo>
                    <a:pt x="776215" y="1149508"/>
                  </a:lnTo>
                  <a:lnTo>
                    <a:pt x="819370" y="1133227"/>
                  </a:lnTo>
                  <a:lnTo>
                    <a:pt x="860840" y="1113744"/>
                  </a:lnTo>
                  <a:lnTo>
                    <a:pt x="900473" y="1091211"/>
                  </a:lnTo>
                  <a:lnTo>
                    <a:pt x="938119" y="1065780"/>
                  </a:lnTo>
                  <a:lnTo>
                    <a:pt x="973625" y="1037603"/>
                  </a:lnTo>
                  <a:lnTo>
                    <a:pt x="1006840" y="1006830"/>
                  </a:lnTo>
                  <a:lnTo>
                    <a:pt x="1037611" y="973615"/>
                  </a:lnTo>
                  <a:lnTo>
                    <a:pt x="1065788" y="938108"/>
                  </a:lnTo>
                  <a:lnTo>
                    <a:pt x="1091217" y="900462"/>
                  </a:lnTo>
                  <a:lnTo>
                    <a:pt x="1113749" y="860828"/>
                  </a:lnTo>
                  <a:lnTo>
                    <a:pt x="1133230" y="819359"/>
                  </a:lnTo>
                  <a:lnTo>
                    <a:pt x="1149510" y="776206"/>
                  </a:lnTo>
                  <a:lnTo>
                    <a:pt x="1162436" y="731520"/>
                  </a:lnTo>
                  <a:lnTo>
                    <a:pt x="1171857" y="685454"/>
                  </a:lnTo>
                  <a:lnTo>
                    <a:pt x="1177621" y="638159"/>
                  </a:lnTo>
                  <a:lnTo>
                    <a:pt x="1179576" y="589788"/>
                  </a:lnTo>
                  <a:lnTo>
                    <a:pt x="1177621" y="541416"/>
                  </a:lnTo>
                  <a:lnTo>
                    <a:pt x="1171857" y="494121"/>
                  </a:lnTo>
                  <a:lnTo>
                    <a:pt x="1162436" y="448055"/>
                  </a:lnTo>
                  <a:lnTo>
                    <a:pt x="1149510" y="403369"/>
                  </a:lnTo>
                  <a:lnTo>
                    <a:pt x="1133230" y="360216"/>
                  </a:lnTo>
                  <a:lnTo>
                    <a:pt x="1113749" y="318747"/>
                  </a:lnTo>
                  <a:lnTo>
                    <a:pt x="1091217" y="279113"/>
                  </a:lnTo>
                  <a:lnTo>
                    <a:pt x="1065788" y="241467"/>
                  </a:lnTo>
                  <a:lnTo>
                    <a:pt x="1037611" y="205960"/>
                  </a:lnTo>
                  <a:lnTo>
                    <a:pt x="1006840" y="172745"/>
                  </a:lnTo>
                  <a:lnTo>
                    <a:pt x="973625" y="141972"/>
                  </a:lnTo>
                  <a:lnTo>
                    <a:pt x="938119" y="113795"/>
                  </a:lnTo>
                  <a:lnTo>
                    <a:pt x="900473" y="88364"/>
                  </a:lnTo>
                  <a:lnTo>
                    <a:pt x="860840" y="65831"/>
                  </a:lnTo>
                  <a:lnTo>
                    <a:pt x="819370" y="46348"/>
                  </a:lnTo>
                  <a:lnTo>
                    <a:pt x="776215" y="30067"/>
                  </a:lnTo>
                  <a:lnTo>
                    <a:pt x="731528" y="17140"/>
                  </a:lnTo>
                  <a:lnTo>
                    <a:pt x="685460" y="7719"/>
                  </a:lnTo>
                  <a:lnTo>
                    <a:pt x="638163" y="1955"/>
                  </a:lnTo>
                  <a:lnTo>
                    <a:pt x="58978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5942" y="5449062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29" h="1179829">
                  <a:moveTo>
                    <a:pt x="0" y="589788"/>
                  </a:moveTo>
                  <a:lnTo>
                    <a:pt x="1954" y="541416"/>
                  </a:lnTo>
                  <a:lnTo>
                    <a:pt x="7718" y="494121"/>
                  </a:lnTo>
                  <a:lnTo>
                    <a:pt x="17139" y="448055"/>
                  </a:lnTo>
                  <a:lnTo>
                    <a:pt x="30065" y="403369"/>
                  </a:lnTo>
                  <a:lnTo>
                    <a:pt x="46345" y="360216"/>
                  </a:lnTo>
                  <a:lnTo>
                    <a:pt x="65826" y="318747"/>
                  </a:lnTo>
                  <a:lnTo>
                    <a:pt x="88358" y="279113"/>
                  </a:lnTo>
                  <a:lnTo>
                    <a:pt x="113787" y="241467"/>
                  </a:lnTo>
                  <a:lnTo>
                    <a:pt x="141964" y="205960"/>
                  </a:lnTo>
                  <a:lnTo>
                    <a:pt x="172735" y="172745"/>
                  </a:lnTo>
                  <a:lnTo>
                    <a:pt x="205950" y="141972"/>
                  </a:lnTo>
                  <a:lnTo>
                    <a:pt x="241456" y="113795"/>
                  </a:lnTo>
                  <a:lnTo>
                    <a:pt x="279102" y="88364"/>
                  </a:lnTo>
                  <a:lnTo>
                    <a:pt x="318735" y="65831"/>
                  </a:lnTo>
                  <a:lnTo>
                    <a:pt x="360205" y="46348"/>
                  </a:lnTo>
                  <a:lnTo>
                    <a:pt x="403360" y="30067"/>
                  </a:lnTo>
                  <a:lnTo>
                    <a:pt x="448047" y="17140"/>
                  </a:lnTo>
                  <a:lnTo>
                    <a:pt x="494115" y="7719"/>
                  </a:lnTo>
                  <a:lnTo>
                    <a:pt x="541412" y="1955"/>
                  </a:lnTo>
                  <a:lnTo>
                    <a:pt x="589788" y="0"/>
                  </a:lnTo>
                  <a:lnTo>
                    <a:pt x="638163" y="1955"/>
                  </a:lnTo>
                  <a:lnTo>
                    <a:pt x="685460" y="7719"/>
                  </a:lnTo>
                  <a:lnTo>
                    <a:pt x="731528" y="17140"/>
                  </a:lnTo>
                  <a:lnTo>
                    <a:pt x="776215" y="30067"/>
                  </a:lnTo>
                  <a:lnTo>
                    <a:pt x="819370" y="46348"/>
                  </a:lnTo>
                  <a:lnTo>
                    <a:pt x="860840" y="65831"/>
                  </a:lnTo>
                  <a:lnTo>
                    <a:pt x="900473" y="88364"/>
                  </a:lnTo>
                  <a:lnTo>
                    <a:pt x="938119" y="113795"/>
                  </a:lnTo>
                  <a:lnTo>
                    <a:pt x="973625" y="141972"/>
                  </a:lnTo>
                  <a:lnTo>
                    <a:pt x="1006840" y="172745"/>
                  </a:lnTo>
                  <a:lnTo>
                    <a:pt x="1037611" y="205960"/>
                  </a:lnTo>
                  <a:lnTo>
                    <a:pt x="1065788" y="241467"/>
                  </a:lnTo>
                  <a:lnTo>
                    <a:pt x="1091217" y="279113"/>
                  </a:lnTo>
                  <a:lnTo>
                    <a:pt x="1113749" y="318747"/>
                  </a:lnTo>
                  <a:lnTo>
                    <a:pt x="1133230" y="360216"/>
                  </a:lnTo>
                  <a:lnTo>
                    <a:pt x="1149510" y="403369"/>
                  </a:lnTo>
                  <a:lnTo>
                    <a:pt x="1162436" y="448055"/>
                  </a:lnTo>
                  <a:lnTo>
                    <a:pt x="1171857" y="494121"/>
                  </a:lnTo>
                  <a:lnTo>
                    <a:pt x="1177621" y="541416"/>
                  </a:lnTo>
                  <a:lnTo>
                    <a:pt x="1179576" y="589788"/>
                  </a:lnTo>
                  <a:lnTo>
                    <a:pt x="1177621" y="638159"/>
                  </a:lnTo>
                  <a:lnTo>
                    <a:pt x="1171857" y="685454"/>
                  </a:lnTo>
                  <a:lnTo>
                    <a:pt x="1162436" y="731520"/>
                  </a:lnTo>
                  <a:lnTo>
                    <a:pt x="1149510" y="776206"/>
                  </a:lnTo>
                  <a:lnTo>
                    <a:pt x="1133230" y="819359"/>
                  </a:lnTo>
                  <a:lnTo>
                    <a:pt x="1113749" y="860828"/>
                  </a:lnTo>
                  <a:lnTo>
                    <a:pt x="1091217" y="900462"/>
                  </a:lnTo>
                  <a:lnTo>
                    <a:pt x="1065788" y="938108"/>
                  </a:lnTo>
                  <a:lnTo>
                    <a:pt x="1037611" y="973615"/>
                  </a:lnTo>
                  <a:lnTo>
                    <a:pt x="1006840" y="1006830"/>
                  </a:lnTo>
                  <a:lnTo>
                    <a:pt x="973625" y="1037603"/>
                  </a:lnTo>
                  <a:lnTo>
                    <a:pt x="938119" y="1065780"/>
                  </a:lnTo>
                  <a:lnTo>
                    <a:pt x="900473" y="1091211"/>
                  </a:lnTo>
                  <a:lnTo>
                    <a:pt x="860840" y="1113744"/>
                  </a:lnTo>
                  <a:lnTo>
                    <a:pt x="819370" y="1133227"/>
                  </a:lnTo>
                  <a:lnTo>
                    <a:pt x="776215" y="1149508"/>
                  </a:lnTo>
                  <a:lnTo>
                    <a:pt x="731528" y="1162435"/>
                  </a:lnTo>
                  <a:lnTo>
                    <a:pt x="685460" y="1171856"/>
                  </a:lnTo>
                  <a:lnTo>
                    <a:pt x="638163" y="1177620"/>
                  </a:lnTo>
                  <a:lnTo>
                    <a:pt x="589788" y="1179576"/>
                  </a:lnTo>
                  <a:lnTo>
                    <a:pt x="541412" y="1177620"/>
                  </a:lnTo>
                  <a:lnTo>
                    <a:pt x="494115" y="1171856"/>
                  </a:lnTo>
                  <a:lnTo>
                    <a:pt x="448047" y="1162435"/>
                  </a:lnTo>
                  <a:lnTo>
                    <a:pt x="403360" y="1149508"/>
                  </a:lnTo>
                  <a:lnTo>
                    <a:pt x="360205" y="1133227"/>
                  </a:lnTo>
                  <a:lnTo>
                    <a:pt x="318735" y="1113744"/>
                  </a:lnTo>
                  <a:lnTo>
                    <a:pt x="279102" y="1091211"/>
                  </a:lnTo>
                  <a:lnTo>
                    <a:pt x="241456" y="1065780"/>
                  </a:lnTo>
                  <a:lnTo>
                    <a:pt x="205950" y="1037603"/>
                  </a:lnTo>
                  <a:lnTo>
                    <a:pt x="172735" y="1006830"/>
                  </a:lnTo>
                  <a:lnTo>
                    <a:pt x="141964" y="973615"/>
                  </a:lnTo>
                  <a:lnTo>
                    <a:pt x="113787" y="938108"/>
                  </a:lnTo>
                  <a:lnTo>
                    <a:pt x="88358" y="900462"/>
                  </a:lnTo>
                  <a:lnTo>
                    <a:pt x="65826" y="860828"/>
                  </a:lnTo>
                  <a:lnTo>
                    <a:pt x="46345" y="819359"/>
                  </a:lnTo>
                  <a:lnTo>
                    <a:pt x="30065" y="776206"/>
                  </a:lnTo>
                  <a:lnTo>
                    <a:pt x="17139" y="731520"/>
                  </a:lnTo>
                  <a:lnTo>
                    <a:pt x="7718" y="685454"/>
                  </a:lnTo>
                  <a:lnTo>
                    <a:pt x="1954" y="638159"/>
                  </a:lnTo>
                  <a:lnTo>
                    <a:pt x="0" y="58978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548634" y="5939434"/>
            <a:ext cx="7772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Integrity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16939" y="467614"/>
            <a:ext cx="5179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omic Sans MS"/>
                <a:cs typeface="Comic Sans MS"/>
              </a:rPr>
              <a:t>Four</a:t>
            </a:r>
            <a:r>
              <a:rPr sz="3600" spc="-20" dirty="0">
                <a:latin typeface="Comic Sans MS"/>
                <a:cs typeface="Comic Sans MS"/>
              </a:rPr>
              <a:t> </a:t>
            </a:r>
            <a:r>
              <a:rPr sz="3600" dirty="0">
                <a:latin typeface="Comic Sans MS"/>
                <a:cs typeface="Comic Sans MS"/>
              </a:rPr>
              <a:t>Critical</a:t>
            </a:r>
            <a:r>
              <a:rPr sz="3600" spc="-25" dirty="0">
                <a:latin typeface="Comic Sans MS"/>
                <a:cs typeface="Comic Sans MS"/>
              </a:rPr>
              <a:t> </a:t>
            </a:r>
            <a:r>
              <a:rPr sz="3600" spc="-5" dirty="0">
                <a:latin typeface="Comic Sans MS"/>
                <a:cs typeface="Comic Sans MS"/>
              </a:rPr>
              <a:t>functions:</a:t>
            </a:r>
            <a:endParaRPr sz="3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67614"/>
            <a:ext cx="3204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omic Sans MS"/>
                <a:cs typeface="Comic Sans MS"/>
              </a:rPr>
              <a:t>VPN</a:t>
            </a:r>
            <a:r>
              <a:rPr sz="3600" spc="-114" dirty="0">
                <a:latin typeface="Comic Sans MS"/>
                <a:cs typeface="Comic Sans MS"/>
              </a:rPr>
              <a:t> </a:t>
            </a:r>
            <a:r>
              <a:rPr sz="3600" spc="-5" dirty="0">
                <a:latin typeface="Comic Sans MS"/>
                <a:cs typeface="Comic Sans MS"/>
              </a:rPr>
              <a:t>Security:</a:t>
            </a:r>
            <a:endParaRPr sz="360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33600" y="1790700"/>
            <a:ext cx="4572000" cy="4572000"/>
            <a:chOff x="2133600" y="1790700"/>
            <a:chExt cx="4572000" cy="4572000"/>
          </a:xfrm>
        </p:grpSpPr>
        <p:sp>
          <p:nvSpPr>
            <p:cNvPr id="4" name="object 4"/>
            <p:cNvSpPr/>
            <p:nvPr/>
          </p:nvSpPr>
          <p:spPr>
            <a:xfrm>
              <a:off x="2133600" y="1790700"/>
              <a:ext cx="4572000" cy="4572000"/>
            </a:xfrm>
            <a:custGeom>
              <a:avLst/>
              <a:gdLst/>
              <a:ahLst/>
              <a:cxnLst/>
              <a:rect l="l" t="t" r="r" b="b"/>
              <a:pathLst>
                <a:path w="4572000" h="4572000">
                  <a:moveTo>
                    <a:pt x="2286000" y="0"/>
                  </a:moveTo>
                  <a:lnTo>
                    <a:pt x="0" y="2286000"/>
                  </a:lnTo>
                  <a:lnTo>
                    <a:pt x="2286000" y="4572000"/>
                  </a:lnTo>
                  <a:lnTo>
                    <a:pt x="4572000" y="22860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E1E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68701" y="2225801"/>
              <a:ext cx="1783080" cy="1783080"/>
            </a:xfrm>
            <a:custGeom>
              <a:avLst/>
              <a:gdLst/>
              <a:ahLst/>
              <a:cxnLst/>
              <a:rect l="l" t="t" r="r" b="b"/>
              <a:pathLst>
                <a:path w="1783079" h="1783079">
                  <a:moveTo>
                    <a:pt x="1485900" y="0"/>
                  </a:moveTo>
                  <a:lnTo>
                    <a:pt x="297180" y="0"/>
                  </a:lnTo>
                  <a:lnTo>
                    <a:pt x="248986" y="3890"/>
                  </a:lnTo>
                  <a:lnTo>
                    <a:pt x="203265" y="15154"/>
                  </a:lnTo>
                  <a:lnTo>
                    <a:pt x="160628" y="33179"/>
                  </a:lnTo>
                  <a:lnTo>
                    <a:pt x="121688" y="57351"/>
                  </a:lnTo>
                  <a:lnTo>
                    <a:pt x="87058" y="87058"/>
                  </a:lnTo>
                  <a:lnTo>
                    <a:pt x="57351" y="121688"/>
                  </a:lnTo>
                  <a:lnTo>
                    <a:pt x="33179" y="160628"/>
                  </a:lnTo>
                  <a:lnTo>
                    <a:pt x="15154" y="203265"/>
                  </a:lnTo>
                  <a:lnTo>
                    <a:pt x="3890" y="248986"/>
                  </a:lnTo>
                  <a:lnTo>
                    <a:pt x="0" y="297180"/>
                  </a:lnTo>
                  <a:lnTo>
                    <a:pt x="0" y="1485900"/>
                  </a:lnTo>
                  <a:lnTo>
                    <a:pt x="3890" y="1534093"/>
                  </a:lnTo>
                  <a:lnTo>
                    <a:pt x="15154" y="1579814"/>
                  </a:lnTo>
                  <a:lnTo>
                    <a:pt x="33179" y="1622451"/>
                  </a:lnTo>
                  <a:lnTo>
                    <a:pt x="57351" y="1661391"/>
                  </a:lnTo>
                  <a:lnTo>
                    <a:pt x="87058" y="1696021"/>
                  </a:lnTo>
                  <a:lnTo>
                    <a:pt x="121688" y="1725728"/>
                  </a:lnTo>
                  <a:lnTo>
                    <a:pt x="160628" y="1749900"/>
                  </a:lnTo>
                  <a:lnTo>
                    <a:pt x="203265" y="1767925"/>
                  </a:lnTo>
                  <a:lnTo>
                    <a:pt x="248986" y="1779189"/>
                  </a:lnTo>
                  <a:lnTo>
                    <a:pt x="297180" y="1783080"/>
                  </a:lnTo>
                  <a:lnTo>
                    <a:pt x="1485900" y="1783080"/>
                  </a:lnTo>
                  <a:lnTo>
                    <a:pt x="1534093" y="1779189"/>
                  </a:lnTo>
                  <a:lnTo>
                    <a:pt x="1579814" y="1767925"/>
                  </a:lnTo>
                  <a:lnTo>
                    <a:pt x="1622451" y="1749900"/>
                  </a:lnTo>
                  <a:lnTo>
                    <a:pt x="1661391" y="1725728"/>
                  </a:lnTo>
                  <a:lnTo>
                    <a:pt x="1696021" y="1696021"/>
                  </a:lnTo>
                  <a:lnTo>
                    <a:pt x="1725728" y="1661391"/>
                  </a:lnTo>
                  <a:lnTo>
                    <a:pt x="1749900" y="1622451"/>
                  </a:lnTo>
                  <a:lnTo>
                    <a:pt x="1767925" y="1579814"/>
                  </a:lnTo>
                  <a:lnTo>
                    <a:pt x="1779189" y="1534093"/>
                  </a:lnTo>
                  <a:lnTo>
                    <a:pt x="1783080" y="1485900"/>
                  </a:lnTo>
                  <a:lnTo>
                    <a:pt x="1783080" y="297180"/>
                  </a:lnTo>
                  <a:lnTo>
                    <a:pt x="1779189" y="248986"/>
                  </a:lnTo>
                  <a:lnTo>
                    <a:pt x="1767925" y="203265"/>
                  </a:lnTo>
                  <a:lnTo>
                    <a:pt x="1749900" y="160628"/>
                  </a:lnTo>
                  <a:lnTo>
                    <a:pt x="1725728" y="121688"/>
                  </a:lnTo>
                  <a:lnTo>
                    <a:pt x="1696021" y="87058"/>
                  </a:lnTo>
                  <a:lnTo>
                    <a:pt x="1661391" y="57351"/>
                  </a:lnTo>
                  <a:lnTo>
                    <a:pt x="1622451" y="33179"/>
                  </a:lnTo>
                  <a:lnTo>
                    <a:pt x="1579814" y="15154"/>
                  </a:lnTo>
                  <a:lnTo>
                    <a:pt x="1534093" y="3890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68701" y="2225801"/>
              <a:ext cx="1783080" cy="1783080"/>
            </a:xfrm>
            <a:custGeom>
              <a:avLst/>
              <a:gdLst/>
              <a:ahLst/>
              <a:cxnLst/>
              <a:rect l="l" t="t" r="r" b="b"/>
              <a:pathLst>
                <a:path w="1783079" h="1783079">
                  <a:moveTo>
                    <a:pt x="0" y="297180"/>
                  </a:moveTo>
                  <a:lnTo>
                    <a:pt x="3890" y="248986"/>
                  </a:lnTo>
                  <a:lnTo>
                    <a:pt x="15154" y="203265"/>
                  </a:lnTo>
                  <a:lnTo>
                    <a:pt x="33179" y="160628"/>
                  </a:lnTo>
                  <a:lnTo>
                    <a:pt x="57351" y="121688"/>
                  </a:lnTo>
                  <a:lnTo>
                    <a:pt x="87058" y="87058"/>
                  </a:lnTo>
                  <a:lnTo>
                    <a:pt x="121688" y="57351"/>
                  </a:lnTo>
                  <a:lnTo>
                    <a:pt x="160628" y="33179"/>
                  </a:lnTo>
                  <a:lnTo>
                    <a:pt x="203265" y="15154"/>
                  </a:lnTo>
                  <a:lnTo>
                    <a:pt x="248986" y="3890"/>
                  </a:lnTo>
                  <a:lnTo>
                    <a:pt x="297180" y="0"/>
                  </a:lnTo>
                  <a:lnTo>
                    <a:pt x="1485900" y="0"/>
                  </a:lnTo>
                  <a:lnTo>
                    <a:pt x="1534093" y="3890"/>
                  </a:lnTo>
                  <a:lnTo>
                    <a:pt x="1579814" y="15154"/>
                  </a:lnTo>
                  <a:lnTo>
                    <a:pt x="1622451" y="33179"/>
                  </a:lnTo>
                  <a:lnTo>
                    <a:pt x="1661391" y="57351"/>
                  </a:lnTo>
                  <a:lnTo>
                    <a:pt x="1696021" y="87058"/>
                  </a:lnTo>
                  <a:lnTo>
                    <a:pt x="1725728" y="121688"/>
                  </a:lnTo>
                  <a:lnTo>
                    <a:pt x="1749900" y="160628"/>
                  </a:lnTo>
                  <a:lnTo>
                    <a:pt x="1767925" y="203265"/>
                  </a:lnTo>
                  <a:lnTo>
                    <a:pt x="1779189" y="248986"/>
                  </a:lnTo>
                  <a:lnTo>
                    <a:pt x="1783080" y="297180"/>
                  </a:lnTo>
                  <a:lnTo>
                    <a:pt x="1783080" y="1485900"/>
                  </a:lnTo>
                  <a:lnTo>
                    <a:pt x="1779189" y="1534093"/>
                  </a:lnTo>
                  <a:lnTo>
                    <a:pt x="1767925" y="1579814"/>
                  </a:lnTo>
                  <a:lnTo>
                    <a:pt x="1749900" y="1622451"/>
                  </a:lnTo>
                  <a:lnTo>
                    <a:pt x="1725728" y="1661391"/>
                  </a:lnTo>
                  <a:lnTo>
                    <a:pt x="1696021" y="1696021"/>
                  </a:lnTo>
                  <a:lnTo>
                    <a:pt x="1661391" y="1725728"/>
                  </a:lnTo>
                  <a:lnTo>
                    <a:pt x="1622451" y="1749900"/>
                  </a:lnTo>
                  <a:lnTo>
                    <a:pt x="1579814" y="1767925"/>
                  </a:lnTo>
                  <a:lnTo>
                    <a:pt x="1534093" y="1779189"/>
                  </a:lnTo>
                  <a:lnTo>
                    <a:pt x="1485900" y="1783080"/>
                  </a:lnTo>
                  <a:lnTo>
                    <a:pt x="297180" y="1783080"/>
                  </a:lnTo>
                  <a:lnTo>
                    <a:pt x="248986" y="1779189"/>
                  </a:lnTo>
                  <a:lnTo>
                    <a:pt x="203265" y="1767925"/>
                  </a:lnTo>
                  <a:lnTo>
                    <a:pt x="160628" y="1749900"/>
                  </a:lnTo>
                  <a:lnTo>
                    <a:pt x="121688" y="1725728"/>
                  </a:lnTo>
                  <a:lnTo>
                    <a:pt x="87058" y="1696021"/>
                  </a:lnTo>
                  <a:lnTo>
                    <a:pt x="57351" y="1661391"/>
                  </a:lnTo>
                  <a:lnTo>
                    <a:pt x="33179" y="1622451"/>
                  </a:lnTo>
                  <a:lnTo>
                    <a:pt x="15154" y="1579814"/>
                  </a:lnTo>
                  <a:lnTo>
                    <a:pt x="3890" y="1534093"/>
                  </a:lnTo>
                  <a:lnTo>
                    <a:pt x="0" y="1485900"/>
                  </a:lnTo>
                  <a:lnTo>
                    <a:pt x="0" y="29718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73755" y="2918916"/>
            <a:ext cx="117157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Firewalls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75924" y="2212784"/>
            <a:ext cx="1809114" cy="1809114"/>
            <a:chOff x="4475924" y="2212784"/>
            <a:chExt cx="1809114" cy="1809114"/>
          </a:xfrm>
        </p:grpSpPr>
        <p:sp>
          <p:nvSpPr>
            <p:cNvPr id="9" name="object 9"/>
            <p:cNvSpPr/>
            <p:nvPr/>
          </p:nvSpPr>
          <p:spPr>
            <a:xfrm>
              <a:off x="4488941" y="2225802"/>
              <a:ext cx="1783080" cy="1783080"/>
            </a:xfrm>
            <a:custGeom>
              <a:avLst/>
              <a:gdLst/>
              <a:ahLst/>
              <a:cxnLst/>
              <a:rect l="l" t="t" r="r" b="b"/>
              <a:pathLst>
                <a:path w="1783079" h="1783079">
                  <a:moveTo>
                    <a:pt x="1485900" y="0"/>
                  </a:moveTo>
                  <a:lnTo>
                    <a:pt x="297180" y="0"/>
                  </a:lnTo>
                  <a:lnTo>
                    <a:pt x="248986" y="3890"/>
                  </a:lnTo>
                  <a:lnTo>
                    <a:pt x="203265" y="15154"/>
                  </a:lnTo>
                  <a:lnTo>
                    <a:pt x="160628" y="33179"/>
                  </a:lnTo>
                  <a:lnTo>
                    <a:pt x="121688" y="57351"/>
                  </a:lnTo>
                  <a:lnTo>
                    <a:pt x="87058" y="87058"/>
                  </a:lnTo>
                  <a:lnTo>
                    <a:pt x="57351" y="121688"/>
                  </a:lnTo>
                  <a:lnTo>
                    <a:pt x="33179" y="160628"/>
                  </a:lnTo>
                  <a:lnTo>
                    <a:pt x="15154" y="203265"/>
                  </a:lnTo>
                  <a:lnTo>
                    <a:pt x="3890" y="248986"/>
                  </a:lnTo>
                  <a:lnTo>
                    <a:pt x="0" y="297180"/>
                  </a:lnTo>
                  <a:lnTo>
                    <a:pt x="0" y="1485900"/>
                  </a:lnTo>
                  <a:lnTo>
                    <a:pt x="3890" y="1534093"/>
                  </a:lnTo>
                  <a:lnTo>
                    <a:pt x="15154" y="1579814"/>
                  </a:lnTo>
                  <a:lnTo>
                    <a:pt x="33179" y="1622451"/>
                  </a:lnTo>
                  <a:lnTo>
                    <a:pt x="57351" y="1661391"/>
                  </a:lnTo>
                  <a:lnTo>
                    <a:pt x="87058" y="1696021"/>
                  </a:lnTo>
                  <a:lnTo>
                    <a:pt x="121688" y="1725728"/>
                  </a:lnTo>
                  <a:lnTo>
                    <a:pt x="160628" y="1749900"/>
                  </a:lnTo>
                  <a:lnTo>
                    <a:pt x="203265" y="1767925"/>
                  </a:lnTo>
                  <a:lnTo>
                    <a:pt x="248986" y="1779189"/>
                  </a:lnTo>
                  <a:lnTo>
                    <a:pt x="297180" y="1783080"/>
                  </a:lnTo>
                  <a:lnTo>
                    <a:pt x="1485900" y="1783080"/>
                  </a:lnTo>
                  <a:lnTo>
                    <a:pt x="1534093" y="1779189"/>
                  </a:lnTo>
                  <a:lnTo>
                    <a:pt x="1579814" y="1767925"/>
                  </a:lnTo>
                  <a:lnTo>
                    <a:pt x="1622451" y="1749900"/>
                  </a:lnTo>
                  <a:lnTo>
                    <a:pt x="1661391" y="1725728"/>
                  </a:lnTo>
                  <a:lnTo>
                    <a:pt x="1696021" y="1696021"/>
                  </a:lnTo>
                  <a:lnTo>
                    <a:pt x="1725728" y="1661391"/>
                  </a:lnTo>
                  <a:lnTo>
                    <a:pt x="1749900" y="1622451"/>
                  </a:lnTo>
                  <a:lnTo>
                    <a:pt x="1767925" y="1579814"/>
                  </a:lnTo>
                  <a:lnTo>
                    <a:pt x="1779189" y="1534093"/>
                  </a:lnTo>
                  <a:lnTo>
                    <a:pt x="1783080" y="1485900"/>
                  </a:lnTo>
                  <a:lnTo>
                    <a:pt x="1783080" y="297180"/>
                  </a:lnTo>
                  <a:lnTo>
                    <a:pt x="1779189" y="248986"/>
                  </a:lnTo>
                  <a:lnTo>
                    <a:pt x="1767925" y="203265"/>
                  </a:lnTo>
                  <a:lnTo>
                    <a:pt x="1749900" y="160628"/>
                  </a:lnTo>
                  <a:lnTo>
                    <a:pt x="1725728" y="121688"/>
                  </a:lnTo>
                  <a:lnTo>
                    <a:pt x="1696021" y="87058"/>
                  </a:lnTo>
                  <a:lnTo>
                    <a:pt x="1661391" y="57351"/>
                  </a:lnTo>
                  <a:lnTo>
                    <a:pt x="1622451" y="33179"/>
                  </a:lnTo>
                  <a:lnTo>
                    <a:pt x="1579814" y="15154"/>
                  </a:lnTo>
                  <a:lnTo>
                    <a:pt x="1534093" y="3890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8941" y="2225802"/>
              <a:ext cx="1783080" cy="1783080"/>
            </a:xfrm>
            <a:custGeom>
              <a:avLst/>
              <a:gdLst/>
              <a:ahLst/>
              <a:cxnLst/>
              <a:rect l="l" t="t" r="r" b="b"/>
              <a:pathLst>
                <a:path w="1783079" h="1783079">
                  <a:moveTo>
                    <a:pt x="0" y="297180"/>
                  </a:moveTo>
                  <a:lnTo>
                    <a:pt x="3890" y="248986"/>
                  </a:lnTo>
                  <a:lnTo>
                    <a:pt x="15154" y="203265"/>
                  </a:lnTo>
                  <a:lnTo>
                    <a:pt x="33179" y="160628"/>
                  </a:lnTo>
                  <a:lnTo>
                    <a:pt x="57351" y="121688"/>
                  </a:lnTo>
                  <a:lnTo>
                    <a:pt x="87058" y="87058"/>
                  </a:lnTo>
                  <a:lnTo>
                    <a:pt x="121688" y="57351"/>
                  </a:lnTo>
                  <a:lnTo>
                    <a:pt x="160628" y="33179"/>
                  </a:lnTo>
                  <a:lnTo>
                    <a:pt x="203265" y="15154"/>
                  </a:lnTo>
                  <a:lnTo>
                    <a:pt x="248986" y="3890"/>
                  </a:lnTo>
                  <a:lnTo>
                    <a:pt x="297180" y="0"/>
                  </a:lnTo>
                  <a:lnTo>
                    <a:pt x="1485900" y="0"/>
                  </a:lnTo>
                  <a:lnTo>
                    <a:pt x="1534093" y="3890"/>
                  </a:lnTo>
                  <a:lnTo>
                    <a:pt x="1579814" y="15154"/>
                  </a:lnTo>
                  <a:lnTo>
                    <a:pt x="1622451" y="33179"/>
                  </a:lnTo>
                  <a:lnTo>
                    <a:pt x="1661391" y="57351"/>
                  </a:lnTo>
                  <a:lnTo>
                    <a:pt x="1696021" y="87058"/>
                  </a:lnTo>
                  <a:lnTo>
                    <a:pt x="1725728" y="121688"/>
                  </a:lnTo>
                  <a:lnTo>
                    <a:pt x="1749900" y="160628"/>
                  </a:lnTo>
                  <a:lnTo>
                    <a:pt x="1767925" y="203265"/>
                  </a:lnTo>
                  <a:lnTo>
                    <a:pt x="1779189" y="248986"/>
                  </a:lnTo>
                  <a:lnTo>
                    <a:pt x="1783080" y="297180"/>
                  </a:lnTo>
                  <a:lnTo>
                    <a:pt x="1783080" y="1485900"/>
                  </a:lnTo>
                  <a:lnTo>
                    <a:pt x="1779189" y="1534093"/>
                  </a:lnTo>
                  <a:lnTo>
                    <a:pt x="1767925" y="1579814"/>
                  </a:lnTo>
                  <a:lnTo>
                    <a:pt x="1749900" y="1622451"/>
                  </a:lnTo>
                  <a:lnTo>
                    <a:pt x="1725728" y="1661391"/>
                  </a:lnTo>
                  <a:lnTo>
                    <a:pt x="1696021" y="1696021"/>
                  </a:lnTo>
                  <a:lnTo>
                    <a:pt x="1661391" y="1725728"/>
                  </a:lnTo>
                  <a:lnTo>
                    <a:pt x="1622451" y="1749900"/>
                  </a:lnTo>
                  <a:lnTo>
                    <a:pt x="1579814" y="1767925"/>
                  </a:lnTo>
                  <a:lnTo>
                    <a:pt x="1534093" y="1779189"/>
                  </a:lnTo>
                  <a:lnTo>
                    <a:pt x="1485900" y="1783080"/>
                  </a:lnTo>
                  <a:lnTo>
                    <a:pt x="297180" y="1783080"/>
                  </a:lnTo>
                  <a:lnTo>
                    <a:pt x="248986" y="1779189"/>
                  </a:lnTo>
                  <a:lnTo>
                    <a:pt x="203265" y="1767925"/>
                  </a:lnTo>
                  <a:lnTo>
                    <a:pt x="160628" y="1749900"/>
                  </a:lnTo>
                  <a:lnTo>
                    <a:pt x="121688" y="1725728"/>
                  </a:lnTo>
                  <a:lnTo>
                    <a:pt x="87058" y="1696021"/>
                  </a:lnTo>
                  <a:lnTo>
                    <a:pt x="57351" y="1661391"/>
                  </a:lnTo>
                  <a:lnTo>
                    <a:pt x="33179" y="1622451"/>
                  </a:lnTo>
                  <a:lnTo>
                    <a:pt x="15154" y="1579814"/>
                  </a:lnTo>
                  <a:lnTo>
                    <a:pt x="3890" y="1534093"/>
                  </a:lnTo>
                  <a:lnTo>
                    <a:pt x="0" y="1485900"/>
                  </a:lnTo>
                  <a:lnTo>
                    <a:pt x="0" y="29718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73853" y="2918916"/>
            <a:ext cx="141414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Encr</a:t>
            </a:r>
            <a:r>
              <a:rPr sz="2100" b="1" spc="-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ption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55684" y="4133024"/>
            <a:ext cx="1809114" cy="1809114"/>
            <a:chOff x="2555684" y="4133024"/>
            <a:chExt cx="1809114" cy="1809114"/>
          </a:xfrm>
        </p:grpSpPr>
        <p:sp>
          <p:nvSpPr>
            <p:cNvPr id="13" name="object 13"/>
            <p:cNvSpPr/>
            <p:nvPr/>
          </p:nvSpPr>
          <p:spPr>
            <a:xfrm>
              <a:off x="2568702" y="4146041"/>
              <a:ext cx="1783080" cy="1783080"/>
            </a:xfrm>
            <a:custGeom>
              <a:avLst/>
              <a:gdLst/>
              <a:ahLst/>
              <a:cxnLst/>
              <a:rect l="l" t="t" r="r" b="b"/>
              <a:pathLst>
                <a:path w="1783079" h="1783079">
                  <a:moveTo>
                    <a:pt x="1485900" y="0"/>
                  </a:moveTo>
                  <a:lnTo>
                    <a:pt x="297180" y="0"/>
                  </a:lnTo>
                  <a:lnTo>
                    <a:pt x="248986" y="3890"/>
                  </a:lnTo>
                  <a:lnTo>
                    <a:pt x="203265" y="15154"/>
                  </a:lnTo>
                  <a:lnTo>
                    <a:pt x="160628" y="33179"/>
                  </a:lnTo>
                  <a:lnTo>
                    <a:pt x="121688" y="57351"/>
                  </a:lnTo>
                  <a:lnTo>
                    <a:pt x="87058" y="87058"/>
                  </a:lnTo>
                  <a:lnTo>
                    <a:pt x="57351" y="121688"/>
                  </a:lnTo>
                  <a:lnTo>
                    <a:pt x="33179" y="160628"/>
                  </a:lnTo>
                  <a:lnTo>
                    <a:pt x="15154" y="203265"/>
                  </a:lnTo>
                  <a:lnTo>
                    <a:pt x="3890" y="248986"/>
                  </a:lnTo>
                  <a:lnTo>
                    <a:pt x="0" y="297179"/>
                  </a:lnTo>
                  <a:lnTo>
                    <a:pt x="0" y="1485899"/>
                  </a:lnTo>
                  <a:lnTo>
                    <a:pt x="3890" y="1534102"/>
                  </a:lnTo>
                  <a:lnTo>
                    <a:pt x="15154" y="1579829"/>
                  </a:lnTo>
                  <a:lnTo>
                    <a:pt x="33179" y="1622468"/>
                  </a:lnTo>
                  <a:lnTo>
                    <a:pt x="57351" y="1661408"/>
                  </a:lnTo>
                  <a:lnTo>
                    <a:pt x="87058" y="1696035"/>
                  </a:lnTo>
                  <a:lnTo>
                    <a:pt x="121688" y="1725739"/>
                  </a:lnTo>
                  <a:lnTo>
                    <a:pt x="160628" y="1749908"/>
                  </a:lnTo>
                  <a:lnTo>
                    <a:pt x="203265" y="1767929"/>
                  </a:lnTo>
                  <a:lnTo>
                    <a:pt x="248986" y="1779190"/>
                  </a:lnTo>
                  <a:lnTo>
                    <a:pt x="297180" y="1783079"/>
                  </a:lnTo>
                  <a:lnTo>
                    <a:pt x="1485900" y="1783079"/>
                  </a:lnTo>
                  <a:lnTo>
                    <a:pt x="1534093" y="1779190"/>
                  </a:lnTo>
                  <a:lnTo>
                    <a:pt x="1579814" y="1767929"/>
                  </a:lnTo>
                  <a:lnTo>
                    <a:pt x="1622451" y="1749908"/>
                  </a:lnTo>
                  <a:lnTo>
                    <a:pt x="1661391" y="1725739"/>
                  </a:lnTo>
                  <a:lnTo>
                    <a:pt x="1696021" y="1696035"/>
                  </a:lnTo>
                  <a:lnTo>
                    <a:pt x="1725728" y="1661408"/>
                  </a:lnTo>
                  <a:lnTo>
                    <a:pt x="1749900" y="1622468"/>
                  </a:lnTo>
                  <a:lnTo>
                    <a:pt x="1767925" y="1579829"/>
                  </a:lnTo>
                  <a:lnTo>
                    <a:pt x="1779189" y="1534102"/>
                  </a:lnTo>
                  <a:lnTo>
                    <a:pt x="1783080" y="1485899"/>
                  </a:lnTo>
                  <a:lnTo>
                    <a:pt x="1783080" y="297179"/>
                  </a:lnTo>
                  <a:lnTo>
                    <a:pt x="1779189" y="248986"/>
                  </a:lnTo>
                  <a:lnTo>
                    <a:pt x="1767925" y="203265"/>
                  </a:lnTo>
                  <a:lnTo>
                    <a:pt x="1749900" y="160628"/>
                  </a:lnTo>
                  <a:lnTo>
                    <a:pt x="1725728" y="121688"/>
                  </a:lnTo>
                  <a:lnTo>
                    <a:pt x="1696021" y="87058"/>
                  </a:lnTo>
                  <a:lnTo>
                    <a:pt x="1661391" y="57351"/>
                  </a:lnTo>
                  <a:lnTo>
                    <a:pt x="1622451" y="33179"/>
                  </a:lnTo>
                  <a:lnTo>
                    <a:pt x="1579814" y="15154"/>
                  </a:lnTo>
                  <a:lnTo>
                    <a:pt x="1534093" y="3890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68702" y="4146041"/>
              <a:ext cx="1783080" cy="1783080"/>
            </a:xfrm>
            <a:custGeom>
              <a:avLst/>
              <a:gdLst/>
              <a:ahLst/>
              <a:cxnLst/>
              <a:rect l="l" t="t" r="r" b="b"/>
              <a:pathLst>
                <a:path w="1783079" h="1783079">
                  <a:moveTo>
                    <a:pt x="0" y="297179"/>
                  </a:moveTo>
                  <a:lnTo>
                    <a:pt x="3890" y="248986"/>
                  </a:lnTo>
                  <a:lnTo>
                    <a:pt x="15154" y="203265"/>
                  </a:lnTo>
                  <a:lnTo>
                    <a:pt x="33179" y="160628"/>
                  </a:lnTo>
                  <a:lnTo>
                    <a:pt x="57351" y="121688"/>
                  </a:lnTo>
                  <a:lnTo>
                    <a:pt x="87058" y="87058"/>
                  </a:lnTo>
                  <a:lnTo>
                    <a:pt x="121688" y="57351"/>
                  </a:lnTo>
                  <a:lnTo>
                    <a:pt x="160628" y="33179"/>
                  </a:lnTo>
                  <a:lnTo>
                    <a:pt x="203265" y="15154"/>
                  </a:lnTo>
                  <a:lnTo>
                    <a:pt x="248986" y="3890"/>
                  </a:lnTo>
                  <a:lnTo>
                    <a:pt x="297180" y="0"/>
                  </a:lnTo>
                  <a:lnTo>
                    <a:pt x="1485900" y="0"/>
                  </a:lnTo>
                  <a:lnTo>
                    <a:pt x="1534093" y="3890"/>
                  </a:lnTo>
                  <a:lnTo>
                    <a:pt x="1579814" y="15154"/>
                  </a:lnTo>
                  <a:lnTo>
                    <a:pt x="1622451" y="33179"/>
                  </a:lnTo>
                  <a:lnTo>
                    <a:pt x="1661391" y="57351"/>
                  </a:lnTo>
                  <a:lnTo>
                    <a:pt x="1696021" y="87058"/>
                  </a:lnTo>
                  <a:lnTo>
                    <a:pt x="1725728" y="121688"/>
                  </a:lnTo>
                  <a:lnTo>
                    <a:pt x="1749900" y="160628"/>
                  </a:lnTo>
                  <a:lnTo>
                    <a:pt x="1767925" y="203265"/>
                  </a:lnTo>
                  <a:lnTo>
                    <a:pt x="1779189" y="248986"/>
                  </a:lnTo>
                  <a:lnTo>
                    <a:pt x="1783080" y="297179"/>
                  </a:lnTo>
                  <a:lnTo>
                    <a:pt x="1783080" y="1485899"/>
                  </a:lnTo>
                  <a:lnTo>
                    <a:pt x="1779189" y="1534102"/>
                  </a:lnTo>
                  <a:lnTo>
                    <a:pt x="1767925" y="1579829"/>
                  </a:lnTo>
                  <a:lnTo>
                    <a:pt x="1749900" y="1622468"/>
                  </a:lnTo>
                  <a:lnTo>
                    <a:pt x="1725728" y="1661408"/>
                  </a:lnTo>
                  <a:lnTo>
                    <a:pt x="1696021" y="1696035"/>
                  </a:lnTo>
                  <a:lnTo>
                    <a:pt x="1661391" y="1725739"/>
                  </a:lnTo>
                  <a:lnTo>
                    <a:pt x="1622451" y="1749908"/>
                  </a:lnTo>
                  <a:lnTo>
                    <a:pt x="1579814" y="1767929"/>
                  </a:lnTo>
                  <a:lnTo>
                    <a:pt x="1534093" y="1779190"/>
                  </a:lnTo>
                  <a:lnTo>
                    <a:pt x="1485900" y="1783079"/>
                  </a:lnTo>
                  <a:lnTo>
                    <a:pt x="297180" y="1783079"/>
                  </a:lnTo>
                  <a:lnTo>
                    <a:pt x="248986" y="1779190"/>
                  </a:lnTo>
                  <a:lnTo>
                    <a:pt x="203265" y="1767929"/>
                  </a:lnTo>
                  <a:lnTo>
                    <a:pt x="160628" y="1749908"/>
                  </a:lnTo>
                  <a:lnTo>
                    <a:pt x="121688" y="1725739"/>
                  </a:lnTo>
                  <a:lnTo>
                    <a:pt x="87058" y="1696035"/>
                  </a:lnTo>
                  <a:lnTo>
                    <a:pt x="57351" y="1661408"/>
                  </a:lnTo>
                  <a:lnTo>
                    <a:pt x="33179" y="1622468"/>
                  </a:lnTo>
                  <a:lnTo>
                    <a:pt x="15154" y="1579829"/>
                  </a:lnTo>
                  <a:lnTo>
                    <a:pt x="3890" y="1534102"/>
                  </a:lnTo>
                  <a:lnTo>
                    <a:pt x="0" y="1485899"/>
                  </a:lnTo>
                  <a:lnTo>
                    <a:pt x="0" y="2971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84067" y="4839970"/>
            <a:ext cx="7531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b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Sec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75988" y="4133088"/>
            <a:ext cx="1809114" cy="1809114"/>
            <a:chOff x="4475988" y="4133088"/>
            <a:chExt cx="1809114" cy="1809114"/>
          </a:xfrm>
        </p:grpSpPr>
        <p:sp>
          <p:nvSpPr>
            <p:cNvPr id="17" name="object 17"/>
            <p:cNvSpPr/>
            <p:nvPr/>
          </p:nvSpPr>
          <p:spPr>
            <a:xfrm>
              <a:off x="4488942" y="4146042"/>
              <a:ext cx="1783080" cy="1783080"/>
            </a:xfrm>
            <a:custGeom>
              <a:avLst/>
              <a:gdLst/>
              <a:ahLst/>
              <a:cxnLst/>
              <a:rect l="l" t="t" r="r" b="b"/>
              <a:pathLst>
                <a:path w="1783079" h="1783079">
                  <a:moveTo>
                    <a:pt x="1485900" y="0"/>
                  </a:moveTo>
                  <a:lnTo>
                    <a:pt x="297180" y="0"/>
                  </a:lnTo>
                  <a:lnTo>
                    <a:pt x="248986" y="3890"/>
                  </a:lnTo>
                  <a:lnTo>
                    <a:pt x="203265" y="15154"/>
                  </a:lnTo>
                  <a:lnTo>
                    <a:pt x="160628" y="33179"/>
                  </a:lnTo>
                  <a:lnTo>
                    <a:pt x="121688" y="57351"/>
                  </a:lnTo>
                  <a:lnTo>
                    <a:pt x="87058" y="87058"/>
                  </a:lnTo>
                  <a:lnTo>
                    <a:pt x="57351" y="121688"/>
                  </a:lnTo>
                  <a:lnTo>
                    <a:pt x="33179" y="160628"/>
                  </a:lnTo>
                  <a:lnTo>
                    <a:pt x="15154" y="203265"/>
                  </a:lnTo>
                  <a:lnTo>
                    <a:pt x="3890" y="248986"/>
                  </a:lnTo>
                  <a:lnTo>
                    <a:pt x="0" y="297179"/>
                  </a:lnTo>
                  <a:lnTo>
                    <a:pt x="0" y="1485899"/>
                  </a:lnTo>
                  <a:lnTo>
                    <a:pt x="3890" y="1534102"/>
                  </a:lnTo>
                  <a:lnTo>
                    <a:pt x="15154" y="1579829"/>
                  </a:lnTo>
                  <a:lnTo>
                    <a:pt x="33179" y="1622468"/>
                  </a:lnTo>
                  <a:lnTo>
                    <a:pt x="57351" y="1661408"/>
                  </a:lnTo>
                  <a:lnTo>
                    <a:pt x="87058" y="1696035"/>
                  </a:lnTo>
                  <a:lnTo>
                    <a:pt x="121688" y="1725739"/>
                  </a:lnTo>
                  <a:lnTo>
                    <a:pt x="160628" y="1749908"/>
                  </a:lnTo>
                  <a:lnTo>
                    <a:pt x="203265" y="1767929"/>
                  </a:lnTo>
                  <a:lnTo>
                    <a:pt x="248986" y="1779190"/>
                  </a:lnTo>
                  <a:lnTo>
                    <a:pt x="297180" y="1783079"/>
                  </a:lnTo>
                  <a:lnTo>
                    <a:pt x="1485900" y="1783079"/>
                  </a:lnTo>
                  <a:lnTo>
                    <a:pt x="1534093" y="1779190"/>
                  </a:lnTo>
                  <a:lnTo>
                    <a:pt x="1579814" y="1767929"/>
                  </a:lnTo>
                  <a:lnTo>
                    <a:pt x="1622451" y="1749908"/>
                  </a:lnTo>
                  <a:lnTo>
                    <a:pt x="1661391" y="1725739"/>
                  </a:lnTo>
                  <a:lnTo>
                    <a:pt x="1696021" y="1696035"/>
                  </a:lnTo>
                  <a:lnTo>
                    <a:pt x="1725728" y="1661408"/>
                  </a:lnTo>
                  <a:lnTo>
                    <a:pt x="1749900" y="1622468"/>
                  </a:lnTo>
                  <a:lnTo>
                    <a:pt x="1767925" y="1579829"/>
                  </a:lnTo>
                  <a:lnTo>
                    <a:pt x="1779189" y="1534102"/>
                  </a:lnTo>
                  <a:lnTo>
                    <a:pt x="1783080" y="1485899"/>
                  </a:lnTo>
                  <a:lnTo>
                    <a:pt x="1783080" y="297179"/>
                  </a:lnTo>
                  <a:lnTo>
                    <a:pt x="1779189" y="248986"/>
                  </a:lnTo>
                  <a:lnTo>
                    <a:pt x="1767925" y="203265"/>
                  </a:lnTo>
                  <a:lnTo>
                    <a:pt x="1749900" y="160628"/>
                  </a:lnTo>
                  <a:lnTo>
                    <a:pt x="1725728" y="121688"/>
                  </a:lnTo>
                  <a:lnTo>
                    <a:pt x="1696021" y="87058"/>
                  </a:lnTo>
                  <a:lnTo>
                    <a:pt x="1661391" y="57351"/>
                  </a:lnTo>
                  <a:lnTo>
                    <a:pt x="1622451" y="33179"/>
                  </a:lnTo>
                  <a:lnTo>
                    <a:pt x="1579814" y="15154"/>
                  </a:lnTo>
                  <a:lnTo>
                    <a:pt x="1534093" y="3890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88942" y="4146042"/>
              <a:ext cx="1783080" cy="1783080"/>
            </a:xfrm>
            <a:custGeom>
              <a:avLst/>
              <a:gdLst/>
              <a:ahLst/>
              <a:cxnLst/>
              <a:rect l="l" t="t" r="r" b="b"/>
              <a:pathLst>
                <a:path w="1783079" h="1783079">
                  <a:moveTo>
                    <a:pt x="0" y="297179"/>
                  </a:moveTo>
                  <a:lnTo>
                    <a:pt x="3890" y="248986"/>
                  </a:lnTo>
                  <a:lnTo>
                    <a:pt x="15154" y="203265"/>
                  </a:lnTo>
                  <a:lnTo>
                    <a:pt x="33179" y="160628"/>
                  </a:lnTo>
                  <a:lnTo>
                    <a:pt x="57351" y="121688"/>
                  </a:lnTo>
                  <a:lnTo>
                    <a:pt x="87058" y="87058"/>
                  </a:lnTo>
                  <a:lnTo>
                    <a:pt x="121688" y="57351"/>
                  </a:lnTo>
                  <a:lnTo>
                    <a:pt x="160628" y="33179"/>
                  </a:lnTo>
                  <a:lnTo>
                    <a:pt x="203265" y="15154"/>
                  </a:lnTo>
                  <a:lnTo>
                    <a:pt x="248986" y="3890"/>
                  </a:lnTo>
                  <a:lnTo>
                    <a:pt x="297180" y="0"/>
                  </a:lnTo>
                  <a:lnTo>
                    <a:pt x="1485900" y="0"/>
                  </a:lnTo>
                  <a:lnTo>
                    <a:pt x="1534093" y="3890"/>
                  </a:lnTo>
                  <a:lnTo>
                    <a:pt x="1579814" y="15154"/>
                  </a:lnTo>
                  <a:lnTo>
                    <a:pt x="1622451" y="33179"/>
                  </a:lnTo>
                  <a:lnTo>
                    <a:pt x="1661391" y="57351"/>
                  </a:lnTo>
                  <a:lnTo>
                    <a:pt x="1696021" y="87058"/>
                  </a:lnTo>
                  <a:lnTo>
                    <a:pt x="1725728" y="121688"/>
                  </a:lnTo>
                  <a:lnTo>
                    <a:pt x="1749900" y="160628"/>
                  </a:lnTo>
                  <a:lnTo>
                    <a:pt x="1767925" y="203265"/>
                  </a:lnTo>
                  <a:lnTo>
                    <a:pt x="1779189" y="248986"/>
                  </a:lnTo>
                  <a:lnTo>
                    <a:pt x="1783080" y="297179"/>
                  </a:lnTo>
                  <a:lnTo>
                    <a:pt x="1783080" y="1485899"/>
                  </a:lnTo>
                  <a:lnTo>
                    <a:pt x="1779189" y="1534102"/>
                  </a:lnTo>
                  <a:lnTo>
                    <a:pt x="1767925" y="1579829"/>
                  </a:lnTo>
                  <a:lnTo>
                    <a:pt x="1749900" y="1622468"/>
                  </a:lnTo>
                  <a:lnTo>
                    <a:pt x="1725728" y="1661408"/>
                  </a:lnTo>
                  <a:lnTo>
                    <a:pt x="1696021" y="1696035"/>
                  </a:lnTo>
                  <a:lnTo>
                    <a:pt x="1661391" y="1725739"/>
                  </a:lnTo>
                  <a:lnTo>
                    <a:pt x="1622451" y="1749908"/>
                  </a:lnTo>
                  <a:lnTo>
                    <a:pt x="1579814" y="1767929"/>
                  </a:lnTo>
                  <a:lnTo>
                    <a:pt x="1534093" y="1779190"/>
                  </a:lnTo>
                  <a:lnTo>
                    <a:pt x="1485900" y="1783079"/>
                  </a:lnTo>
                  <a:lnTo>
                    <a:pt x="297180" y="1783079"/>
                  </a:lnTo>
                  <a:lnTo>
                    <a:pt x="248986" y="1779190"/>
                  </a:lnTo>
                  <a:lnTo>
                    <a:pt x="203265" y="1767929"/>
                  </a:lnTo>
                  <a:lnTo>
                    <a:pt x="160628" y="1749908"/>
                  </a:lnTo>
                  <a:lnTo>
                    <a:pt x="121688" y="1725739"/>
                  </a:lnTo>
                  <a:lnTo>
                    <a:pt x="87058" y="1696035"/>
                  </a:lnTo>
                  <a:lnTo>
                    <a:pt x="57351" y="1661408"/>
                  </a:lnTo>
                  <a:lnTo>
                    <a:pt x="33179" y="1622468"/>
                  </a:lnTo>
                  <a:lnTo>
                    <a:pt x="15154" y="1579829"/>
                  </a:lnTo>
                  <a:lnTo>
                    <a:pt x="3890" y="1534102"/>
                  </a:lnTo>
                  <a:lnTo>
                    <a:pt x="0" y="1485899"/>
                  </a:lnTo>
                  <a:lnTo>
                    <a:pt x="0" y="2971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952746" y="4701920"/>
            <a:ext cx="854710" cy="621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>
              <a:lnSpc>
                <a:spcPts val="2345"/>
              </a:lnSpc>
              <a:spcBef>
                <a:spcPts val="100"/>
              </a:spcBef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AAA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345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Serv</a:t>
            </a:r>
            <a:r>
              <a:rPr sz="21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57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483</Words>
  <Application>Microsoft Office PowerPoint</Application>
  <PresentationFormat>Экран (4:3)</PresentationFormat>
  <Paragraphs>106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2" baseType="lpstr">
      <vt:lpstr>Arial</vt:lpstr>
      <vt:lpstr>Arial MT</vt:lpstr>
      <vt:lpstr>Calibri</vt:lpstr>
      <vt:lpstr>Cambria</vt:lpstr>
      <vt:lpstr>Comic Sans MS</vt:lpstr>
      <vt:lpstr>Franklin Gothic Medium</vt:lpstr>
      <vt:lpstr>Wingdings</vt:lpstr>
      <vt:lpstr>Office Theme</vt:lpstr>
      <vt:lpstr>Презентация PowerPoint</vt:lpstr>
      <vt:lpstr>VIRTUAL PRIVATE  NETWORK</vt:lpstr>
      <vt:lpstr>WHAT IS VPN?</vt:lpstr>
      <vt:lpstr>Презентация PowerPoint</vt:lpstr>
      <vt:lpstr>Became popular as more employees worked in remote.</vt:lpstr>
      <vt:lpstr>PRIVATE NETWORKS  PRIVATE NETWORKS</vt:lpstr>
      <vt:lpstr>BRIEF OVERVIEW OF  HOW IT WORKS</vt:lpstr>
      <vt:lpstr>Four Critical functions:</vt:lpstr>
      <vt:lpstr>VPN Security:</vt:lpstr>
      <vt:lpstr>TUNNELING</vt:lpstr>
      <vt:lpstr>TUNNELING (CONT.)</vt:lpstr>
      <vt:lpstr>Презентация PowerPoint</vt:lpstr>
      <vt:lpstr>FOUR PROTOCOLS USED IN  VPN</vt:lpstr>
      <vt:lpstr>Презентация PowerPoint</vt:lpstr>
      <vt:lpstr>Point-to-Point Tunneling Protocol  (PPTP):</vt:lpstr>
      <vt:lpstr>Layer 2 Tunneling Protocol  (L2TP)</vt:lpstr>
      <vt:lpstr>IPSec:</vt:lpstr>
      <vt:lpstr>Implementation</vt:lpstr>
      <vt:lpstr>INDUSTRIES THAT MAY USE A  VPN:</vt:lpstr>
      <vt:lpstr>Презентация PowerPoint</vt:lpstr>
      <vt:lpstr>Презентация PowerPoint</vt:lpstr>
      <vt:lpstr>So What we concluded?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Zaur</cp:lastModifiedBy>
  <cp:revision>1</cp:revision>
  <dcterms:created xsi:type="dcterms:W3CDTF">2022-11-22T21:53:52Z</dcterms:created>
  <dcterms:modified xsi:type="dcterms:W3CDTF">2022-11-22T21:55:44Z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2022-11-22T00:00:00Z</vt:filetime>
  </property>
</Properties>
</file>