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7" r:id="rId21"/>
    <p:sldId id="289"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7772400" cy="10058400"/>
  <p:notesSz cx="6858000" cy="9144000"/>
  <p:embeddedFontLst>
    <p:embeddedFont>
      <p:font typeface="Helvetica Neue" panose="020B060402020202020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pen Sans Light" panose="020B0306030504020204" pitchFamily="34" charset="0"/>
      <p:regular r:id="rId46"/>
      <p:bold r:id="rId47"/>
      <p:italic r:id="rId48"/>
      <p:boldItalic r:id="rId49"/>
    </p:embeddedFont>
    <p:embeddedFont>
      <p:font typeface="Source Code Pro" panose="020B050903040302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50" d="100"/>
          <a:sy n="150" d="100"/>
        </p:scale>
        <p:origin x="354" y="-399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522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609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5.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[Leo Arruda – October/2021]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US" sz="1200" dirty="0">
                <a:solidFill>
                  <a:srgbClr val="FF0000"/>
                </a:solidFill>
                <a:highlight>
                  <a:srgbClr val="FFFFFF"/>
                </a:highlight>
                <a:latin typeface="Open Sans"/>
                <a:ea typeface="Open Sans"/>
                <a:cs typeface="Open Sans"/>
                <a:sym typeface="Open Sans"/>
              </a:rPr>
              <a:t> </a:t>
            </a: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descr="Diagram&#10;&#10;Description automatically generated">
            <a:extLst>
              <a:ext uri="{FF2B5EF4-FFF2-40B4-BE49-F238E27FC236}">
                <a16:creationId xmlns:a16="http://schemas.microsoft.com/office/drawing/2014/main" id="{62F7E62E-87F0-4A17-9589-1FD773FEC70B}"/>
              </a:ext>
            </a:extLst>
          </p:cNvPr>
          <p:cNvPicPr>
            <a:picLocks noChangeAspect="1"/>
          </p:cNvPicPr>
          <p:nvPr/>
        </p:nvPicPr>
        <p:blipFill>
          <a:blip r:embed="rId3"/>
          <a:stretch>
            <a:fillRect/>
          </a:stretch>
        </p:blipFill>
        <p:spPr>
          <a:xfrm>
            <a:off x="221363" y="4495799"/>
            <a:ext cx="7329673" cy="43522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descr="Diagram&#10;&#10;Description automatically generated">
            <a:extLst>
              <a:ext uri="{FF2B5EF4-FFF2-40B4-BE49-F238E27FC236}">
                <a16:creationId xmlns:a16="http://schemas.microsoft.com/office/drawing/2014/main" id="{46E8F89B-74AB-4AB9-ABCB-B7130B3125D2}"/>
              </a:ext>
            </a:extLst>
          </p:cNvPr>
          <p:cNvPicPr>
            <a:picLocks noChangeAspect="1"/>
          </p:cNvPicPr>
          <p:nvPr/>
        </p:nvPicPr>
        <p:blipFill>
          <a:blip r:embed="rId3"/>
          <a:stretch>
            <a:fillRect/>
          </a:stretch>
        </p:blipFill>
        <p:spPr>
          <a:xfrm>
            <a:off x="0" y="4965700"/>
            <a:ext cx="7772400" cy="45301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descr="Diagram&#10;&#10;Description automatically generated">
            <a:extLst>
              <a:ext uri="{FF2B5EF4-FFF2-40B4-BE49-F238E27FC236}">
                <a16:creationId xmlns:a16="http://schemas.microsoft.com/office/drawing/2014/main" id="{9E1A7ED2-729F-4C3D-A604-B5AFE3F55863}"/>
              </a:ext>
            </a:extLst>
          </p:cNvPr>
          <p:cNvPicPr>
            <a:picLocks noChangeAspect="1"/>
          </p:cNvPicPr>
          <p:nvPr/>
        </p:nvPicPr>
        <p:blipFill>
          <a:blip r:embed="rId3"/>
          <a:stretch>
            <a:fillRect/>
          </a:stretch>
        </p:blipFill>
        <p:spPr>
          <a:xfrm>
            <a:off x="0" y="5380469"/>
            <a:ext cx="7772400" cy="42631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Hints</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After running CRUD commands like update, insert, or delete, run a </a:t>
            </a:r>
            <a:r>
              <a:rPr lang="en" sz="1550" dirty="0">
                <a:solidFill>
                  <a:srgbClr val="525C65"/>
                </a:solidFill>
                <a:highlight>
                  <a:srgbClr val="FFFFFF"/>
                </a:highlight>
                <a:latin typeface="Source Code Pro"/>
                <a:ea typeface="Source Code Pro"/>
                <a:cs typeface="Source Code Pro"/>
                <a:sym typeface="Source Code Pro"/>
              </a:rPr>
              <a:t>SELECT*</a:t>
            </a:r>
            <a:r>
              <a:rPr lang="en" sz="1550" dirty="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Education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Employee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Location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228600" indent="0">
              <a:buSzPct val="65000"/>
              <a:buNone/>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b="1"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E55624CB-BB04-4B39-A459-DBBE25134B18}"/>
              </a:ext>
            </a:extLst>
          </p:cNvPr>
          <p:cNvPicPr>
            <a:picLocks noChangeAspect="1"/>
          </p:cNvPicPr>
          <p:nvPr/>
        </p:nvPicPr>
        <p:blipFill>
          <a:blip r:embed="rId3"/>
          <a:stretch>
            <a:fillRect/>
          </a:stretch>
        </p:blipFill>
        <p:spPr>
          <a:xfrm>
            <a:off x="819150" y="4892675"/>
            <a:ext cx="4191000" cy="933450"/>
          </a:xfrm>
          <a:prstGeom prst="rect">
            <a:avLst/>
          </a:prstGeom>
        </p:spPr>
      </p:pic>
      <p:pic>
        <p:nvPicPr>
          <p:cNvPr id="7" name="Picture 6">
            <a:extLst>
              <a:ext uri="{FF2B5EF4-FFF2-40B4-BE49-F238E27FC236}">
                <a16:creationId xmlns:a16="http://schemas.microsoft.com/office/drawing/2014/main" id="{C8724C02-34D1-40B6-8B77-80634BFFBD1E}"/>
              </a:ext>
            </a:extLst>
          </p:cNvPr>
          <p:cNvPicPr>
            <a:picLocks noChangeAspect="1"/>
          </p:cNvPicPr>
          <p:nvPr/>
        </p:nvPicPr>
        <p:blipFill>
          <a:blip r:embed="rId4"/>
          <a:stretch>
            <a:fillRect/>
          </a:stretch>
        </p:blipFill>
        <p:spPr>
          <a:xfrm>
            <a:off x="819150" y="6140986"/>
            <a:ext cx="5873750" cy="1380650"/>
          </a:xfrm>
          <a:prstGeom prst="rect">
            <a:avLst/>
          </a:prstGeom>
        </p:spPr>
      </p:pic>
      <p:pic>
        <p:nvPicPr>
          <p:cNvPr id="9" name="Picture 8">
            <a:extLst>
              <a:ext uri="{FF2B5EF4-FFF2-40B4-BE49-F238E27FC236}">
                <a16:creationId xmlns:a16="http://schemas.microsoft.com/office/drawing/2014/main" id="{D4354D0E-3A8E-4CF3-8183-3B9E3065B7D4}"/>
              </a:ext>
            </a:extLst>
          </p:cNvPr>
          <p:cNvPicPr>
            <a:picLocks noChangeAspect="1"/>
          </p:cNvPicPr>
          <p:nvPr/>
        </p:nvPicPr>
        <p:blipFill>
          <a:blip r:embed="rId5"/>
          <a:stretch>
            <a:fillRect/>
          </a:stretch>
        </p:blipFill>
        <p:spPr>
          <a:xfrm>
            <a:off x="819150" y="7836497"/>
            <a:ext cx="4143375" cy="942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indent="-228600">
              <a:buSzPct val="65000"/>
            </a:pPr>
            <a:r>
              <a:rPr lang="en-US" sz="1400" dirty="0">
                <a:solidFill>
                  <a:srgbClr val="525C65"/>
                </a:solidFill>
                <a:highlight>
                  <a:srgbClr val="FFFFFF"/>
                </a:highlight>
                <a:latin typeface="Open Sans"/>
                <a:ea typeface="Open Sans"/>
                <a:cs typeface="Open Sans"/>
                <a:sym typeface="Open Sans"/>
              </a:rPr>
              <a:t>Creating State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City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Address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228600" indent="0">
              <a:buSzPct val="65000"/>
              <a:buNone/>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Job Position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228600" indent="0">
              <a:buSzPct val="65000"/>
              <a:buNone/>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b="1"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11" name="Picture 10">
            <a:extLst>
              <a:ext uri="{FF2B5EF4-FFF2-40B4-BE49-F238E27FC236}">
                <a16:creationId xmlns:a16="http://schemas.microsoft.com/office/drawing/2014/main" id="{5EA1E107-312F-4350-9D13-3F9A0FB56265}"/>
              </a:ext>
            </a:extLst>
          </p:cNvPr>
          <p:cNvPicPr>
            <a:picLocks noChangeAspect="1"/>
          </p:cNvPicPr>
          <p:nvPr/>
        </p:nvPicPr>
        <p:blipFill>
          <a:blip r:embed="rId3"/>
          <a:stretch>
            <a:fillRect/>
          </a:stretch>
        </p:blipFill>
        <p:spPr>
          <a:xfrm>
            <a:off x="830263" y="3233283"/>
            <a:ext cx="5907088" cy="1213902"/>
          </a:xfrm>
          <a:prstGeom prst="rect">
            <a:avLst/>
          </a:prstGeom>
        </p:spPr>
      </p:pic>
      <p:pic>
        <p:nvPicPr>
          <p:cNvPr id="3" name="Picture 2">
            <a:extLst>
              <a:ext uri="{FF2B5EF4-FFF2-40B4-BE49-F238E27FC236}">
                <a16:creationId xmlns:a16="http://schemas.microsoft.com/office/drawing/2014/main" id="{366D7636-30F4-494A-BBD1-699821B37316}"/>
              </a:ext>
            </a:extLst>
          </p:cNvPr>
          <p:cNvPicPr>
            <a:picLocks noChangeAspect="1"/>
          </p:cNvPicPr>
          <p:nvPr/>
        </p:nvPicPr>
        <p:blipFill>
          <a:blip r:embed="rId4"/>
          <a:stretch>
            <a:fillRect/>
          </a:stretch>
        </p:blipFill>
        <p:spPr>
          <a:xfrm>
            <a:off x="830263" y="4709479"/>
            <a:ext cx="5907088" cy="1227447"/>
          </a:xfrm>
          <a:prstGeom prst="rect">
            <a:avLst/>
          </a:prstGeom>
        </p:spPr>
      </p:pic>
      <p:pic>
        <p:nvPicPr>
          <p:cNvPr id="6" name="Picture 5">
            <a:extLst>
              <a:ext uri="{FF2B5EF4-FFF2-40B4-BE49-F238E27FC236}">
                <a16:creationId xmlns:a16="http://schemas.microsoft.com/office/drawing/2014/main" id="{DF7A9C8E-4A0E-4548-ACA9-A1A676E08775}"/>
              </a:ext>
            </a:extLst>
          </p:cNvPr>
          <p:cNvPicPr>
            <a:picLocks noChangeAspect="1"/>
          </p:cNvPicPr>
          <p:nvPr/>
        </p:nvPicPr>
        <p:blipFill>
          <a:blip r:embed="rId5"/>
          <a:stretch>
            <a:fillRect/>
          </a:stretch>
        </p:blipFill>
        <p:spPr>
          <a:xfrm>
            <a:off x="830263" y="6199220"/>
            <a:ext cx="5907088" cy="1253821"/>
          </a:xfrm>
          <a:prstGeom prst="rect">
            <a:avLst/>
          </a:prstGeom>
        </p:spPr>
      </p:pic>
      <p:pic>
        <p:nvPicPr>
          <p:cNvPr id="10" name="Picture 9">
            <a:extLst>
              <a:ext uri="{FF2B5EF4-FFF2-40B4-BE49-F238E27FC236}">
                <a16:creationId xmlns:a16="http://schemas.microsoft.com/office/drawing/2014/main" id="{242A6D69-1857-483B-A9ED-6425DB6E4FC0}"/>
              </a:ext>
            </a:extLst>
          </p:cNvPr>
          <p:cNvPicPr>
            <a:picLocks noChangeAspect="1"/>
          </p:cNvPicPr>
          <p:nvPr/>
        </p:nvPicPr>
        <p:blipFill>
          <a:blip r:embed="rId6"/>
          <a:stretch>
            <a:fillRect/>
          </a:stretch>
        </p:blipFill>
        <p:spPr>
          <a:xfrm>
            <a:off x="830263" y="7643813"/>
            <a:ext cx="4078287" cy="901424"/>
          </a:xfrm>
          <a:prstGeom prst="rect">
            <a:avLst/>
          </a:prstGeom>
        </p:spPr>
      </p:pic>
    </p:spTree>
    <p:extLst>
      <p:ext uri="{BB962C8B-B14F-4D97-AF65-F5344CB8AC3E}">
        <p14:creationId xmlns:p14="http://schemas.microsoft.com/office/powerpoint/2010/main" val="1271995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indent="-228600">
              <a:buSzPct val="65000"/>
            </a:pPr>
            <a:r>
              <a:rPr lang="en-US" sz="1400" dirty="0">
                <a:solidFill>
                  <a:srgbClr val="525C65"/>
                </a:solidFill>
                <a:highlight>
                  <a:srgbClr val="FFFFFF"/>
                </a:highlight>
                <a:latin typeface="Open Sans"/>
                <a:ea typeface="Open Sans"/>
                <a:cs typeface="Open Sans"/>
                <a:sym typeface="Open Sans"/>
              </a:rPr>
              <a:t>Creating Department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Salary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r>
              <a:rPr lang="en-US" sz="1400" dirty="0">
                <a:solidFill>
                  <a:srgbClr val="525C65"/>
                </a:solidFill>
                <a:highlight>
                  <a:srgbClr val="FFFFFF"/>
                </a:highlight>
                <a:latin typeface="Open Sans"/>
                <a:ea typeface="Open Sans"/>
                <a:cs typeface="Open Sans"/>
                <a:sym typeface="Open Sans"/>
              </a:rPr>
              <a:t>Creating Employee History table</a:t>
            </a: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b="1"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indent="-228600">
              <a:buSzPct val="65000"/>
            </a:pPr>
            <a:endParaRPr lang="en-US"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D50C14C2-4150-42F0-8654-C2A4DA4D3533}"/>
              </a:ext>
            </a:extLst>
          </p:cNvPr>
          <p:cNvPicPr>
            <a:picLocks noChangeAspect="1"/>
          </p:cNvPicPr>
          <p:nvPr/>
        </p:nvPicPr>
        <p:blipFill>
          <a:blip r:embed="rId3"/>
          <a:stretch>
            <a:fillRect/>
          </a:stretch>
        </p:blipFill>
        <p:spPr>
          <a:xfrm>
            <a:off x="822325" y="3344863"/>
            <a:ext cx="4333875" cy="1114174"/>
          </a:xfrm>
          <a:prstGeom prst="rect">
            <a:avLst/>
          </a:prstGeom>
        </p:spPr>
      </p:pic>
      <p:pic>
        <p:nvPicPr>
          <p:cNvPr id="7" name="Picture 6">
            <a:extLst>
              <a:ext uri="{FF2B5EF4-FFF2-40B4-BE49-F238E27FC236}">
                <a16:creationId xmlns:a16="http://schemas.microsoft.com/office/drawing/2014/main" id="{0F57304E-ECD5-4EF4-8E6B-999AEC9B0C27}"/>
              </a:ext>
            </a:extLst>
          </p:cNvPr>
          <p:cNvPicPr>
            <a:picLocks noChangeAspect="1"/>
          </p:cNvPicPr>
          <p:nvPr/>
        </p:nvPicPr>
        <p:blipFill rotWithShape="1">
          <a:blip r:embed="rId4"/>
          <a:srcRect r="7895"/>
          <a:stretch/>
        </p:blipFill>
        <p:spPr>
          <a:xfrm>
            <a:off x="822326" y="5159375"/>
            <a:ext cx="4333874" cy="1187758"/>
          </a:xfrm>
          <a:prstGeom prst="rect">
            <a:avLst/>
          </a:prstGeom>
        </p:spPr>
      </p:pic>
      <p:pic>
        <p:nvPicPr>
          <p:cNvPr id="9" name="Picture 8">
            <a:extLst>
              <a:ext uri="{FF2B5EF4-FFF2-40B4-BE49-F238E27FC236}">
                <a16:creationId xmlns:a16="http://schemas.microsoft.com/office/drawing/2014/main" id="{C3662F34-649A-493E-A961-AFF26A499527}"/>
              </a:ext>
            </a:extLst>
          </p:cNvPr>
          <p:cNvPicPr>
            <a:picLocks noChangeAspect="1"/>
          </p:cNvPicPr>
          <p:nvPr/>
        </p:nvPicPr>
        <p:blipFill>
          <a:blip r:embed="rId5"/>
          <a:stretch>
            <a:fillRect/>
          </a:stretch>
        </p:blipFill>
        <p:spPr>
          <a:xfrm>
            <a:off x="822325" y="6797512"/>
            <a:ext cx="6480175" cy="2718739"/>
          </a:xfrm>
          <a:prstGeom prst="rect">
            <a:avLst/>
          </a:prstGeom>
        </p:spPr>
      </p:pic>
    </p:spTree>
    <p:extLst>
      <p:ext uri="{BB962C8B-B14F-4D97-AF65-F5344CB8AC3E}">
        <p14:creationId xmlns:p14="http://schemas.microsoft.com/office/powerpoint/2010/main" val="107920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65B1AE73-DC6C-48CA-9A26-18441E18B924}"/>
              </a:ext>
            </a:extLst>
          </p:cNvPr>
          <p:cNvPicPr>
            <a:picLocks noChangeAspect="1"/>
          </p:cNvPicPr>
          <p:nvPr/>
        </p:nvPicPr>
        <p:blipFill>
          <a:blip r:embed="rId3"/>
          <a:stretch>
            <a:fillRect/>
          </a:stretch>
        </p:blipFill>
        <p:spPr>
          <a:xfrm>
            <a:off x="837165" y="3693629"/>
            <a:ext cx="4905375" cy="5772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1DCF8FDA-D11C-4C71-98B4-32FC19B215CD}"/>
              </a:ext>
            </a:extLst>
          </p:cNvPr>
          <p:cNvPicPr>
            <a:picLocks noChangeAspect="1"/>
          </p:cNvPicPr>
          <p:nvPr/>
        </p:nvPicPr>
        <p:blipFill>
          <a:blip r:embed="rId3"/>
          <a:stretch>
            <a:fillRect/>
          </a:stretch>
        </p:blipFill>
        <p:spPr>
          <a:xfrm>
            <a:off x="868017" y="3336049"/>
            <a:ext cx="5029200" cy="26479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678414F-DD5B-42C4-993D-D74A10B85A5B}"/>
              </a:ext>
            </a:extLst>
          </p:cNvPr>
          <p:cNvPicPr>
            <a:picLocks noChangeAspect="1"/>
          </p:cNvPicPr>
          <p:nvPr/>
        </p:nvPicPr>
        <p:blipFill>
          <a:blip r:embed="rId3"/>
          <a:stretch>
            <a:fillRect/>
          </a:stretch>
        </p:blipFill>
        <p:spPr>
          <a:xfrm>
            <a:off x="833852" y="3676650"/>
            <a:ext cx="4143375" cy="2705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E26946F0-0AF1-4DEE-8BBC-70AECCCA083D}"/>
              </a:ext>
            </a:extLst>
          </p:cNvPr>
          <p:cNvPicPr>
            <a:picLocks noChangeAspect="1"/>
          </p:cNvPicPr>
          <p:nvPr/>
        </p:nvPicPr>
        <p:blipFill>
          <a:blip r:embed="rId3"/>
          <a:stretch>
            <a:fillRect/>
          </a:stretch>
        </p:blipFill>
        <p:spPr>
          <a:xfrm>
            <a:off x="850209" y="3681412"/>
            <a:ext cx="4057650" cy="2695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823E797-6618-4424-8E5C-4AD5EE220C1F}"/>
              </a:ext>
            </a:extLst>
          </p:cNvPr>
          <p:cNvPicPr>
            <a:picLocks noChangeAspect="1"/>
          </p:cNvPicPr>
          <p:nvPr/>
        </p:nvPicPr>
        <p:blipFill>
          <a:blip r:embed="rId3"/>
          <a:stretch>
            <a:fillRect/>
          </a:stretch>
        </p:blipFill>
        <p:spPr>
          <a:xfrm>
            <a:off x="778771" y="3767137"/>
            <a:ext cx="3590925" cy="2524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B78B761-EFEE-4F5E-A72F-5BC4C4DBE63B}"/>
              </a:ext>
            </a:extLst>
          </p:cNvPr>
          <p:cNvPicPr>
            <a:picLocks noChangeAspect="1"/>
          </p:cNvPicPr>
          <p:nvPr/>
        </p:nvPicPr>
        <p:blipFill>
          <a:blip r:embed="rId3"/>
          <a:stretch>
            <a:fillRect/>
          </a:stretch>
        </p:blipFill>
        <p:spPr>
          <a:xfrm>
            <a:off x="661987" y="3486150"/>
            <a:ext cx="6448425" cy="3086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US" sz="2000" dirty="0">
                <a:solidFill>
                  <a:srgbClr val="525C65"/>
                </a:solidFill>
                <a:highlight>
                  <a:srgbClr val="FFFFFF"/>
                </a:highlight>
                <a:latin typeface="Open Sans"/>
                <a:ea typeface="Open Sans"/>
                <a:cs typeface="Open Sans"/>
                <a:sym typeface="Open Sans"/>
              </a:rPr>
              <a:t>Accordingly to the IT best practices, to restrict access to specific data in a database, we should grant access to all tables in the database, then revoke access to any tables holding restricted data.</a:t>
            </a: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87F70018-31CA-4FF9-907C-581DA776A5FC}"/>
              </a:ext>
            </a:extLst>
          </p:cNvPr>
          <p:cNvPicPr>
            <a:picLocks noChangeAspect="1"/>
          </p:cNvPicPr>
          <p:nvPr/>
        </p:nvPicPr>
        <p:blipFill>
          <a:blip r:embed="rId3"/>
          <a:stretch>
            <a:fillRect/>
          </a:stretch>
        </p:blipFill>
        <p:spPr>
          <a:xfrm>
            <a:off x="449263" y="3036471"/>
            <a:ext cx="3436937" cy="3985458"/>
          </a:xfrm>
          <a:prstGeom prst="rect">
            <a:avLst/>
          </a:prstGeom>
        </p:spPr>
      </p:pic>
      <p:pic>
        <p:nvPicPr>
          <p:cNvPr id="5" name="Picture 4">
            <a:extLst>
              <a:ext uri="{FF2B5EF4-FFF2-40B4-BE49-F238E27FC236}">
                <a16:creationId xmlns:a16="http://schemas.microsoft.com/office/drawing/2014/main" id="{F3EBBE74-0B49-41A5-AE61-A6A009E401E3}"/>
              </a:ext>
            </a:extLst>
          </p:cNvPr>
          <p:cNvPicPr>
            <a:picLocks noChangeAspect="1"/>
          </p:cNvPicPr>
          <p:nvPr/>
        </p:nvPicPr>
        <p:blipFill>
          <a:blip r:embed="rId4"/>
          <a:stretch>
            <a:fillRect/>
          </a:stretch>
        </p:blipFill>
        <p:spPr>
          <a:xfrm>
            <a:off x="0" y="7285482"/>
            <a:ext cx="7772400" cy="99900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 submit screenshot of stored procedure creation code, along with a screenshot of the stored procedure executed using Toni Lembeck as the parameter value</a:t>
            </a:r>
            <a:endParaRPr sz="1900" dirty="0">
              <a:solidFill>
                <a:srgbClr val="FF0000"/>
              </a:solidFill>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Implement user security on the restricted salary attribute.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Create a non-management user named </a:t>
            </a:r>
            <a:r>
              <a:rPr lang="en" sz="1900" dirty="0">
                <a:solidFill>
                  <a:srgbClr val="FF0000"/>
                </a:solidFill>
                <a:latin typeface="Source Code Pro"/>
                <a:ea typeface="Source Code Pro"/>
                <a:cs typeface="Source Code Pro"/>
                <a:sym typeface="Source Code Pro"/>
              </a:rPr>
              <a:t>NoMgr</a:t>
            </a:r>
            <a:r>
              <a:rPr lang="en" sz="1900" dirty="0">
                <a:solidFill>
                  <a:srgbClr val="FF0000"/>
                </a:solidFill>
                <a:latin typeface="Open Sans"/>
                <a:ea typeface="Open Sans"/>
                <a:cs typeface="Open Sans"/>
                <a:sym typeface="Open Sans"/>
              </a:rPr>
              <a:t>.</a:t>
            </a:r>
            <a:r>
              <a:rPr lang="en" sz="1900" dirty="0">
                <a:solidFill>
                  <a:srgbClr val="FF0000"/>
                </a:solidFill>
              </a:rPr>
              <a:t> Show the code of how your would grant access to the database, but revoke access to the salary data.</a:t>
            </a:r>
            <a:endParaRPr sz="1900" dirty="0"/>
          </a:p>
        </p:txBody>
      </p:sp>
      <p:pic>
        <p:nvPicPr>
          <p:cNvPr id="3" name="Picture 2">
            <a:extLst>
              <a:ext uri="{FF2B5EF4-FFF2-40B4-BE49-F238E27FC236}">
                <a16:creationId xmlns:a16="http://schemas.microsoft.com/office/drawing/2014/main" id="{5DB1D4CC-6857-4D7A-96BE-E0EFB78F1E47}"/>
              </a:ext>
            </a:extLst>
          </p:cNvPr>
          <p:cNvPicPr>
            <a:picLocks noChangeAspect="1"/>
          </p:cNvPicPr>
          <p:nvPr/>
        </p:nvPicPr>
        <p:blipFill>
          <a:blip r:embed="rId3"/>
          <a:stretch>
            <a:fillRect/>
          </a:stretch>
        </p:blipFill>
        <p:spPr>
          <a:xfrm>
            <a:off x="366450" y="6276975"/>
            <a:ext cx="6905625" cy="3524250"/>
          </a:xfrm>
          <a:prstGeom prst="rect">
            <a:avLst/>
          </a:prstGeom>
        </p:spPr>
      </p:pic>
      <p:pic>
        <p:nvPicPr>
          <p:cNvPr id="5" name="Picture 4">
            <a:extLst>
              <a:ext uri="{FF2B5EF4-FFF2-40B4-BE49-F238E27FC236}">
                <a16:creationId xmlns:a16="http://schemas.microsoft.com/office/drawing/2014/main" id="{38002B1F-01E9-496F-9EFA-BB1BF82E1E14}"/>
              </a:ext>
            </a:extLst>
          </p:cNvPr>
          <p:cNvPicPr>
            <a:picLocks noChangeAspect="1"/>
          </p:cNvPicPr>
          <p:nvPr/>
        </p:nvPicPr>
        <p:blipFill>
          <a:blip r:embed="rId4"/>
          <a:stretch>
            <a:fillRect/>
          </a:stretch>
        </p:blipFill>
        <p:spPr>
          <a:xfrm>
            <a:off x="366450" y="4264025"/>
            <a:ext cx="4770700" cy="188429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2000" b="1" dirty="0">
                <a:latin typeface="Open Sans"/>
                <a:ea typeface="Open Sans"/>
                <a:cs typeface="Open Sans"/>
                <a:sym typeface="Open Sans"/>
              </a:rPr>
              <a:t>Purpose of the new database:</a:t>
            </a:r>
            <a:endParaRPr sz="2000" b="1" dirty="0">
              <a:latin typeface="Open Sans"/>
              <a:ea typeface="Open Sans"/>
              <a:cs typeface="Open Sans"/>
              <a:sym typeface="Open Sans"/>
            </a:endParaRPr>
          </a:p>
          <a:p>
            <a:pPr marL="457200" lvl="0" indent="0" algn="l" rtl="0">
              <a:lnSpc>
                <a:spcPct val="100000"/>
              </a:lnSpc>
              <a:spcAft>
                <a:spcPts val="0"/>
              </a:spcAft>
              <a:buClr>
                <a:schemeClr val="dk1"/>
              </a:buClr>
              <a:buSzPts val="1100"/>
              <a:buFont typeface="Arial"/>
              <a:buNone/>
            </a:pPr>
            <a:r>
              <a:rPr lang="en" sz="1400" dirty="0"/>
              <a:t>What is the business partner requesting  </a:t>
            </a:r>
            <a:endParaRPr sz="1400" dirty="0"/>
          </a:p>
          <a:p>
            <a:pPr marL="742950" lvl="0" indent="-285750" algn="l" rtl="0">
              <a:lnSpc>
                <a:spcPct val="100000"/>
              </a:lnSpc>
              <a:spcBef>
                <a:spcPts val="600"/>
              </a:spcBef>
              <a:spcAft>
                <a:spcPts val="0"/>
              </a:spcAft>
              <a:buClr>
                <a:schemeClr val="dk1"/>
              </a:buClr>
              <a:buSzPts val="1100"/>
              <a:buFont typeface="Courier New" panose="02070309020205020404" pitchFamily="49" charset="0"/>
              <a:buChar char="o"/>
            </a:pPr>
            <a:r>
              <a:rPr lang="en-US" sz="1400" dirty="0"/>
              <a:t>With their new AI-powered video game console, the business partner experienced explosive growth with a sudden appearance on the gaming scene. As a result, they have gone from a small 10-person operation to 200 employees and 5 locations in under a year. HR is having trouble keeping up with the growth since they still maintain employee information in a spreadsheet. While that worked for ten employees, it has become increasingly complicated to manage as the company expands.</a:t>
            </a:r>
            <a:endParaRPr sz="1400" dirty="0"/>
          </a:p>
          <a:p>
            <a:pPr marL="457200" lvl="0" indent="-349250" algn="l" rtl="0">
              <a:spcBef>
                <a:spcPts val="1200"/>
              </a:spcBef>
              <a:spcAft>
                <a:spcPts val="0"/>
              </a:spcAft>
              <a:buSzPts val="1900"/>
              <a:buFont typeface="Open Sans"/>
              <a:buChar char="●"/>
            </a:pPr>
            <a:r>
              <a:rPr lang="en" sz="2000" b="1" dirty="0">
                <a:latin typeface="Open Sans"/>
                <a:ea typeface="Open Sans"/>
                <a:cs typeface="Open Sans"/>
                <a:sym typeface="Open Sans"/>
              </a:rPr>
              <a:t>Describe current data management solution:</a:t>
            </a:r>
            <a:endParaRPr sz="2000" b="1" dirty="0">
              <a:solidFill>
                <a:srgbClr val="000000"/>
              </a:solidFill>
              <a:latin typeface="Arial"/>
              <a:ea typeface="Arial"/>
              <a:cs typeface="Arial"/>
              <a:sym typeface="Arial"/>
            </a:endParaRPr>
          </a:p>
          <a:p>
            <a:pPr marL="457200" indent="0">
              <a:lnSpc>
                <a:spcPct val="100000"/>
              </a:lnSpc>
              <a:buClr>
                <a:schemeClr val="dk1"/>
              </a:buClr>
              <a:buSzPts val="1100"/>
              <a:buNone/>
            </a:pPr>
            <a:r>
              <a:rPr lang="en" sz="1400" dirty="0"/>
              <a:t>What is the current method data storage/management</a:t>
            </a:r>
          </a:p>
          <a:p>
            <a:pPr marL="742950" indent="-285750">
              <a:lnSpc>
                <a:spcPct val="100000"/>
              </a:lnSpc>
              <a:spcBef>
                <a:spcPts val="600"/>
              </a:spcBef>
              <a:buClr>
                <a:schemeClr val="dk1"/>
              </a:buClr>
              <a:buSzPts val="1100"/>
              <a:buFont typeface="Courier New" panose="02070309020205020404" pitchFamily="49" charset="0"/>
              <a:buChar char="o"/>
            </a:pPr>
            <a:r>
              <a:rPr lang="en-US" sz="1400" dirty="0">
                <a:sym typeface="Arial"/>
              </a:rPr>
              <a:t>HR manages everyone on a shared Excel spreadsheet.</a:t>
            </a:r>
            <a:endParaRPr sz="14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2000" b="1" dirty="0">
                <a:latin typeface="Open Sans"/>
                <a:ea typeface="Open Sans"/>
                <a:cs typeface="Open Sans"/>
                <a:sym typeface="Open Sans"/>
              </a:rPr>
              <a:t>Describe current data available:</a:t>
            </a:r>
            <a:endParaRPr lang="en-US" sz="2000" b="1" dirty="0">
              <a:latin typeface="Open Sans"/>
              <a:ea typeface="Open Sans"/>
              <a:cs typeface="Open Sans"/>
              <a:sym typeface="Open Sans"/>
            </a:endParaRPr>
          </a:p>
          <a:p>
            <a:pPr lvl="0" indent="0" algn="l" rtl="0">
              <a:spcAft>
                <a:spcPts val="0"/>
              </a:spcAft>
              <a:buNone/>
            </a:pPr>
            <a:r>
              <a:rPr lang="en-US" sz="1400" dirty="0"/>
              <a:t>What data does the business currently have available</a:t>
            </a:r>
          </a:p>
          <a:p>
            <a:pPr marL="742950" lvl="0" indent="-285750" algn="l" rtl="0">
              <a:spcAft>
                <a:spcPts val="0"/>
              </a:spcAft>
              <a:buSzPct val="65000"/>
              <a:buFont typeface="Courier New" panose="02070309020205020404" pitchFamily="49" charset="0"/>
              <a:buChar char="o"/>
            </a:pPr>
            <a:r>
              <a:rPr lang="en-US" sz="1400" dirty="0"/>
              <a:t>Excel workbook consists of 206 records, with eleven columns. The data is denormalized form. The dataset lists the names of employees, job title, department, manager's name, hire date, start date, end date, work location, and salary.</a:t>
            </a:r>
          </a:p>
          <a:p>
            <a:pPr marL="457200" lvl="0" indent="-349250" algn="l" rtl="0">
              <a:spcBef>
                <a:spcPts val="1600"/>
              </a:spcBef>
              <a:spcAft>
                <a:spcPts val="0"/>
              </a:spcAft>
              <a:buSzPts val="1900"/>
              <a:buFont typeface="Open Sans"/>
              <a:buChar char="●"/>
            </a:pPr>
            <a:r>
              <a:rPr lang="en" sz="20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lnSpc>
                <a:spcPct val="100000"/>
              </a:lnSpc>
              <a:spcAft>
                <a:spcPts val="0"/>
              </a:spcAft>
              <a:buNone/>
            </a:pPr>
            <a:r>
              <a:rPr lang="en" sz="1400" dirty="0"/>
              <a:t>Does the user have future data requests</a:t>
            </a:r>
            <a:endParaRPr sz="1400" dirty="0"/>
          </a:p>
          <a:p>
            <a:pPr marL="742950" indent="-285750">
              <a:buClr>
                <a:schemeClr val="dk1"/>
              </a:buClr>
              <a:buSzPts val="1100"/>
              <a:buFont typeface="Courier New" panose="02070309020205020404" pitchFamily="49" charset="0"/>
              <a:buChar char="o"/>
            </a:pPr>
            <a:r>
              <a:rPr lang="en-US" sz="1400" dirty="0"/>
              <a:t>They would like to integrate with the payroll department's system in the future, maintaining employee attendance and paid time off information.</a:t>
            </a:r>
            <a:endParaRPr sz="1400" dirty="0"/>
          </a:p>
          <a:p>
            <a:pPr marL="457200" lvl="0" indent="-349250" algn="l" rtl="0">
              <a:spcBef>
                <a:spcPts val="1600"/>
              </a:spcBef>
              <a:spcAft>
                <a:spcPts val="0"/>
              </a:spcAft>
              <a:buSzPts val="1900"/>
              <a:buFont typeface="Open Sans"/>
              <a:buChar char="●"/>
            </a:pPr>
            <a:r>
              <a:rPr lang="en-US" sz="2000" b="1" dirty="0">
                <a:latin typeface="Open Sans"/>
                <a:ea typeface="Open Sans"/>
                <a:cs typeface="Open Sans"/>
                <a:sym typeface="Open Sans"/>
              </a:rPr>
              <a:t>Who will own/manage data</a:t>
            </a:r>
            <a:endParaRPr lang="en-US" sz="3200" b="1" dirty="0">
              <a:latin typeface="Open Sans"/>
              <a:ea typeface="Open Sans"/>
              <a:cs typeface="Open Sans"/>
              <a:sym typeface="Open Sans"/>
            </a:endParaRPr>
          </a:p>
          <a:p>
            <a:pPr marL="457200" lvl="0" indent="0" algn="l" rtl="0">
              <a:lnSpc>
                <a:spcPct val="100000"/>
              </a:lnSpc>
              <a:spcAft>
                <a:spcPts val="0"/>
              </a:spcAft>
              <a:buNone/>
            </a:pPr>
            <a:r>
              <a:rPr lang="en-US" sz="1400" dirty="0"/>
              <a:t>What department will own / manage the data in the database</a:t>
            </a:r>
          </a:p>
          <a:p>
            <a:pPr marL="742950" indent="-285750">
              <a:lnSpc>
                <a:spcPct val="100000"/>
              </a:lnSpc>
              <a:spcAft>
                <a:spcPts val="600"/>
              </a:spcAft>
              <a:buSzPct val="65000"/>
              <a:buFont typeface="Courier New" panose="02070309020205020404" pitchFamily="49" charset="0"/>
              <a:buChar char="o"/>
            </a:pPr>
            <a:r>
              <a:rPr lang="en-US" sz="1400" dirty="0"/>
              <a:t>HR department will own and manage the data.</a:t>
            </a: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US" sz="2000" b="1" dirty="0">
                <a:latin typeface="Open Sans"/>
                <a:ea typeface="Open Sans"/>
                <a:cs typeface="Open Sans"/>
                <a:sym typeface="Open Sans"/>
              </a:rPr>
              <a:t>Who will have access to database</a:t>
            </a:r>
          </a:p>
          <a:p>
            <a:pPr marL="457200" lvl="0" indent="0" algn="l" rtl="0">
              <a:lnSpc>
                <a:spcPct val="100000"/>
              </a:lnSpc>
              <a:spcAft>
                <a:spcPts val="0"/>
              </a:spcAft>
              <a:buNone/>
            </a:pPr>
            <a:r>
              <a:rPr lang="en-US" sz="1400" dirty="0"/>
              <a:t>List user types that will have access; also list any restrictions to access.</a:t>
            </a:r>
          </a:p>
          <a:p>
            <a:pPr marL="742950" lvl="0" indent="-285750" algn="l" rtl="0">
              <a:lnSpc>
                <a:spcPct val="100000"/>
              </a:lnSpc>
              <a:spcAft>
                <a:spcPts val="0"/>
              </a:spcAft>
              <a:buClrTx/>
              <a:buSzPct val="65000"/>
              <a:buFont typeface="Courier New" panose="02070309020205020404" pitchFamily="49" charset="0"/>
              <a:buChar char="o"/>
            </a:pPr>
            <a:r>
              <a:rPr lang="en" sz="1400" b="1" dirty="0">
                <a:sym typeface="Open Sans"/>
              </a:rPr>
              <a:t>User type: </a:t>
            </a:r>
            <a:r>
              <a:rPr lang="en" sz="1400" dirty="0">
                <a:sym typeface="Open Sans"/>
              </a:rPr>
              <a:t>Employees / </a:t>
            </a:r>
            <a:r>
              <a:rPr lang="en" sz="1400" b="1" dirty="0">
                <a:sym typeface="Open Sans"/>
              </a:rPr>
              <a:t>Access: </a:t>
            </a:r>
            <a:r>
              <a:rPr lang="en" sz="1400" dirty="0">
                <a:sym typeface="Open Sans"/>
              </a:rPr>
              <a:t>Read Only access, no access to salary table.</a:t>
            </a:r>
          </a:p>
          <a:p>
            <a:pPr marL="742950" lvl="0" indent="-285750" algn="l" rtl="0">
              <a:lnSpc>
                <a:spcPct val="100000"/>
              </a:lnSpc>
              <a:spcAft>
                <a:spcPts val="0"/>
              </a:spcAft>
              <a:buClrTx/>
              <a:buSzPct val="65000"/>
              <a:buFont typeface="Courier New" panose="02070309020205020404" pitchFamily="49" charset="0"/>
              <a:buChar char="o"/>
            </a:pPr>
            <a:r>
              <a:rPr lang="en" sz="1400" b="1" dirty="0">
                <a:sym typeface="Open Sans"/>
              </a:rPr>
              <a:t>User type: </a:t>
            </a:r>
            <a:r>
              <a:rPr lang="en" sz="1400" dirty="0">
                <a:sym typeface="Open Sans"/>
              </a:rPr>
              <a:t>HR / </a:t>
            </a:r>
            <a:r>
              <a:rPr lang="en" sz="1400" b="1" dirty="0">
                <a:sym typeface="Open Sans"/>
              </a:rPr>
              <a:t>Access: </a:t>
            </a:r>
            <a:r>
              <a:rPr lang="en" sz="1400" dirty="0">
                <a:sym typeface="Open Sans"/>
              </a:rPr>
              <a:t>Full Access, no restrictions.</a:t>
            </a:r>
          </a:p>
          <a:p>
            <a:pPr marL="742950" lvl="0" indent="-285750" algn="l" rtl="0">
              <a:lnSpc>
                <a:spcPct val="100000"/>
              </a:lnSpc>
              <a:spcAft>
                <a:spcPts val="600"/>
              </a:spcAft>
              <a:buClrTx/>
              <a:buSzPct val="65000"/>
              <a:buFont typeface="Courier New" panose="02070309020205020404" pitchFamily="49" charset="0"/>
              <a:buChar char="o"/>
            </a:pPr>
            <a:r>
              <a:rPr lang="en" sz="1400" b="1" dirty="0">
                <a:sym typeface="Open Sans"/>
              </a:rPr>
              <a:t>User type: </a:t>
            </a:r>
            <a:r>
              <a:rPr lang="en" sz="1400" dirty="0">
                <a:sym typeface="Open Sans"/>
              </a:rPr>
              <a:t>Management Level / </a:t>
            </a:r>
            <a:r>
              <a:rPr lang="en" sz="1400" b="1" dirty="0">
                <a:sym typeface="Open Sans"/>
              </a:rPr>
              <a:t>Access: </a:t>
            </a:r>
            <a:r>
              <a:rPr lang="en" sz="1400" dirty="0">
                <a:sym typeface="Open Sans"/>
              </a:rPr>
              <a:t>Full Access, no restrictions.</a:t>
            </a:r>
          </a:p>
          <a:p>
            <a:pPr marL="457200" lvl="0" indent="-349250" algn="l" rtl="0">
              <a:spcBef>
                <a:spcPts val="0"/>
              </a:spcBef>
              <a:spcAft>
                <a:spcPts val="0"/>
              </a:spcAft>
              <a:buSzPts val="1900"/>
              <a:buFont typeface="Open Sans"/>
              <a:buChar char="●"/>
            </a:pPr>
            <a:r>
              <a:rPr lang="en" sz="2000" b="1" dirty="0">
                <a:latin typeface="Open Sans"/>
                <a:ea typeface="Open Sans"/>
                <a:cs typeface="Open Sans"/>
                <a:sym typeface="Open Sans"/>
              </a:rPr>
              <a:t>Estimated size of database</a:t>
            </a:r>
            <a:endParaRPr sz="2000" b="1" dirty="0">
              <a:latin typeface="Open Sans"/>
              <a:ea typeface="Open Sans"/>
              <a:cs typeface="Open Sans"/>
              <a:sym typeface="Open Sans"/>
            </a:endParaRPr>
          </a:p>
          <a:p>
            <a:pPr marL="457200" lvl="0" indent="0" algn="l" rtl="0">
              <a:lnSpc>
                <a:spcPct val="100000"/>
              </a:lnSpc>
              <a:spcAft>
                <a:spcPts val="0"/>
              </a:spcAft>
              <a:buNone/>
            </a:pPr>
            <a:r>
              <a:rPr lang="en" sz="1400" dirty="0"/>
              <a:t>List the size of the database in terms of numbers of rows. Business users often understand row or column size instead of GBs or MBs</a:t>
            </a:r>
          </a:p>
          <a:p>
            <a:pPr marL="742950" lvl="0" indent="-285750" algn="l" rtl="0">
              <a:lnSpc>
                <a:spcPct val="100000"/>
              </a:lnSpc>
              <a:spcAft>
                <a:spcPts val="0"/>
              </a:spcAft>
              <a:buSzPct val="65000"/>
              <a:buFont typeface="Courier New" panose="02070309020205020404" pitchFamily="49" charset="0"/>
              <a:buChar char="o"/>
            </a:pPr>
            <a:r>
              <a:rPr lang="en" sz="1400" dirty="0"/>
              <a:t>There are 206 rows present in the dataset</a:t>
            </a:r>
          </a:p>
          <a:p>
            <a:pPr marL="742950" lvl="0" indent="-285750" algn="l" rtl="0">
              <a:lnSpc>
                <a:spcPct val="100000"/>
              </a:lnSpc>
              <a:spcAft>
                <a:spcPts val="0"/>
              </a:spcAft>
              <a:buSzPct val="65000"/>
              <a:buFont typeface="Courier New" panose="02070309020205020404" pitchFamily="49" charset="0"/>
              <a:buChar char="o"/>
            </a:pPr>
            <a:r>
              <a:rPr lang="en" sz="1400" dirty="0"/>
              <a:t>There are 11 columns present in the dataset</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Aft>
                <a:spcPts val="0"/>
              </a:spcAft>
              <a:buNone/>
            </a:pPr>
            <a:r>
              <a:rPr lang="en" sz="1400" dirty="0"/>
              <a:t>List any expected growth to the data</a:t>
            </a:r>
          </a:p>
          <a:p>
            <a:pPr marL="742950" lvl="0" indent="-285750" algn="l" rtl="0">
              <a:lnSpc>
                <a:spcPct val="100000"/>
              </a:lnSpc>
              <a:spcAft>
                <a:spcPts val="0"/>
              </a:spcAft>
              <a:buSzPct val="65000"/>
              <a:buFont typeface="Courier New" panose="02070309020205020404" pitchFamily="49" charset="0"/>
              <a:buChar char="o"/>
            </a:pPr>
            <a:r>
              <a:rPr lang="en-US" sz="1400" dirty="0">
                <a:sym typeface="Open Sans"/>
              </a:rPr>
              <a:t>The business partner is projecting a 20% growth a year for the next 5 years.</a:t>
            </a:r>
            <a:endParaRPr sz="1400" dirty="0">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Aft>
                <a:spcPts val="0"/>
              </a:spcAft>
              <a:buNone/>
            </a:pPr>
            <a:r>
              <a:rPr lang="en" sz="1400" dirty="0"/>
              <a:t>List any data that may be sensitive or restricted from particular users</a:t>
            </a:r>
          </a:p>
          <a:p>
            <a:pPr marL="742950" lvl="0" indent="-285750" algn="l" rtl="0">
              <a:lnSpc>
                <a:spcPct val="100000"/>
              </a:lnSpc>
              <a:spcAft>
                <a:spcPts val="0"/>
              </a:spcAft>
              <a:buSzPct val="65000"/>
              <a:buFont typeface="Courier New" panose="02070309020205020404" pitchFamily="49" charset="0"/>
              <a:buChar char="o"/>
            </a:pPr>
            <a:r>
              <a:rPr lang="en" sz="1400" dirty="0"/>
              <a:t>Salary information is sensitive,and restricted only Managers and HR people should access. </a:t>
            </a:r>
          </a:p>
          <a:p>
            <a:pPr marL="742950" lvl="0" indent="-285750" algn="l" rtl="0">
              <a:lnSpc>
                <a:spcPct val="100000"/>
              </a:lnSpc>
              <a:spcAft>
                <a:spcPts val="0"/>
              </a:spcAft>
              <a:buSzPct val="65000"/>
              <a:buFont typeface="Courier New" panose="02070309020205020404" pitchFamily="49" charset="0"/>
              <a:buChar char="o"/>
            </a:pPr>
            <a:endParaRPr lang="en" sz="1400" dirty="0"/>
          </a:p>
          <a:p>
            <a:pPr marL="457200" lvl="0" indent="-349250" algn="l" rtl="0">
              <a:spcBef>
                <a:spcPts val="0"/>
              </a:spcBef>
              <a:spcAft>
                <a:spcPts val="0"/>
              </a:spcAft>
              <a:buSzPts val="1900"/>
              <a:buFont typeface="Open Sans"/>
              <a:buChar char="●"/>
            </a:pPr>
            <a:r>
              <a:rPr lang="en-US" sz="1900" b="1" dirty="0">
                <a:latin typeface="Open Sans"/>
                <a:ea typeface="Open Sans"/>
                <a:cs typeface="Open Sans"/>
                <a:sym typeface="Open Sans"/>
              </a:rPr>
              <a:t>Justification for the new database</a:t>
            </a:r>
          </a:p>
          <a:p>
            <a:pPr marL="457200" indent="0">
              <a:lnSpc>
                <a:spcPct val="100000"/>
              </a:lnSpc>
              <a:buNone/>
            </a:pPr>
            <a:r>
              <a:rPr lang="en-US" sz="1400" dirty="0"/>
              <a:t>Provide at least two justifications for building a database</a:t>
            </a:r>
          </a:p>
          <a:p>
            <a:pPr marL="800100" indent="-342900">
              <a:lnSpc>
                <a:spcPct val="100000"/>
              </a:lnSpc>
              <a:buSzPct val="65000"/>
              <a:buFont typeface="Courier New" panose="02070309020205020404" pitchFamily="49" charset="0"/>
              <a:buChar char="o"/>
            </a:pPr>
            <a:r>
              <a:rPr lang="en-US" sz="1400" dirty="0"/>
              <a:t>They have gone from a small 10-person operation to 200 employees and 5 locations in under a year.</a:t>
            </a:r>
          </a:p>
          <a:p>
            <a:pPr marL="800100" indent="-342900">
              <a:lnSpc>
                <a:spcPct val="100000"/>
              </a:lnSpc>
              <a:buSzPct val="65000"/>
              <a:buFont typeface="Courier New" panose="02070309020205020404" pitchFamily="49" charset="0"/>
              <a:buChar char="o"/>
            </a:pPr>
            <a:r>
              <a:rPr lang="en-US" sz="1400" dirty="0"/>
              <a:t>HR is having trouble keeping up the records, with the growth, in a spreadsheet.</a:t>
            </a:r>
          </a:p>
          <a:p>
            <a:pPr marL="800100" indent="-342900">
              <a:lnSpc>
                <a:spcPct val="100000"/>
              </a:lnSpc>
              <a:buSzPct val="65000"/>
              <a:buFont typeface="Courier New" panose="02070309020205020404" pitchFamily="49" charset="0"/>
              <a:buChar char="o"/>
            </a:pPr>
            <a:r>
              <a:rPr lang="en-US" sz="1400" dirty="0"/>
              <a:t>Salary information is sensitive and must be restricted only to Managers and HR people.</a:t>
            </a:r>
          </a:p>
          <a:p>
            <a:pPr lvl="0" indent="0" algn="l" rtl="0">
              <a:lnSpc>
                <a:spcPct val="100000"/>
              </a:lnSpc>
              <a:spcAft>
                <a:spcPts val="0"/>
              </a:spcAft>
              <a:buSzPct val="65000"/>
              <a:buNone/>
            </a:pPr>
            <a:endParaRPr sz="16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nSpc>
                <a:spcPct val="100000"/>
              </a:lnSpc>
              <a:buNone/>
            </a:pPr>
            <a:r>
              <a:rPr lang="en" sz="1400" dirty="0"/>
              <a:t>List the database objects (tables, views, special procedures)  that will be created for the database. </a:t>
            </a:r>
            <a:endParaRPr sz="1400" dirty="0"/>
          </a:p>
          <a:p>
            <a:pPr marL="457200" lvl="0" indent="0">
              <a:lnSpc>
                <a:spcPct val="100000"/>
              </a:lnSpc>
              <a:buNone/>
            </a:pPr>
            <a:endParaRPr sz="1400" dirty="0"/>
          </a:p>
          <a:p>
            <a:pPr marL="457200" lvl="0" indent="0">
              <a:lnSpc>
                <a:spcPct val="100000"/>
              </a:lnSpc>
              <a:buNone/>
            </a:pPr>
            <a:r>
              <a:rPr lang="en" sz="1400" dirty="0"/>
              <a:t>Hint - you may want to circle back to this answer after completing the logical ERD in step 2.</a:t>
            </a:r>
            <a:endParaRPr sz="14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Select a data ingestion method (ETL, Direct feed, API) based on the information provided.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Data governance (Ownership and User access)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Ownership: </a:t>
            </a:r>
            <a:r>
              <a:rPr lang="en" sz="1700"/>
              <a:t>who will own and maintain the data</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User Access: </a:t>
            </a:r>
            <a:r>
              <a:rPr lang="en" sz="1700"/>
              <a:t>who will and will not have access to the data</a:t>
            </a: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Scalability </a:t>
            </a:r>
            <a:endParaRPr sz="1900" b="1">
              <a:latin typeface="Open Sans"/>
              <a:ea typeface="Open Sans"/>
              <a:cs typeface="Open Sans"/>
              <a:sym typeface="Open Sans"/>
            </a:endParaRPr>
          </a:p>
          <a:p>
            <a:pPr marL="457200" lvl="0" indent="0" algn="l" rtl="0">
              <a:spcBef>
                <a:spcPts val="1600"/>
              </a:spcBef>
              <a:spcAft>
                <a:spcPts val="0"/>
              </a:spcAft>
              <a:buNone/>
            </a:pPr>
            <a:r>
              <a:rPr lang="en" sz="1900"/>
              <a:t>Should replication or sharding be used to ensure scalability based on user needs</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Flexibility</a:t>
            </a:r>
            <a:endParaRPr sz="1900"/>
          </a:p>
          <a:p>
            <a:pPr marL="457200" lvl="0" indent="0" algn="l" rtl="0">
              <a:spcBef>
                <a:spcPts val="1600"/>
              </a:spcBef>
              <a:spcAft>
                <a:spcPts val="0"/>
              </a:spcAft>
              <a:buNone/>
            </a:pPr>
            <a:r>
              <a:rPr lang="en" sz="1900"/>
              <a:t>Describe measures taken to ensure future data integration if needed</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Storage &amp; retention</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Storage (disk or in-memory): </a:t>
            </a:r>
            <a:r>
              <a:rPr lang="en" sz="1700"/>
              <a:t>check </a:t>
            </a:r>
            <a:r>
              <a:rPr lang="en" sz="1700" u="sng">
                <a:solidFill>
                  <a:schemeClr val="hlink"/>
                </a:solidFill>
                <a:hlinkClick r:id="rId3"/>
              </a:rPr>
              <a:t>IT best practices document</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Retention: </a:t>
            </a:r>
            <a:r>
              <a:rPr lang="en" sz="1700"/>
              <a:t>how long does the data have to be kept for?</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Backup</a:t>
            </a:r>
            <a:endParaRPr sz="1900" b="1">
              <a:latin typeface="Open Sans"/>
              <a:ea typeface="Open Sans"/>
              <a:cs typeface="Open Sans"/>
              <a:sym typeface="Open Sans"/>
            </a:endParaRPr>
          </a:p>
          <a:p>
            <a:pPr marL="457200" lvl="0" indent="0" algn="l" rtl="0">
              <a:spcBef>
                <a:spcPts val="1600"/>
              </a:spcBef>
              <a:spcAft>
                <a:spcPts val="0"/>
              </a:spcAft>
              <a:buNone/>
            </a:pPr>
            <a:r>
              <a:rPr lang="en" sz="1700"/>
              <a:t> </a:t>
            </a:r>
            <a:r>
              <a:rPr lang="en" sz="1700" u="sng">
                <a:solidFill>
                  <a:schemeClr val="hlink"/>
                </a:solidFill>
                <a:hlinkClick r:id="rId3"/>
              </a:rPr>
              <a:t>IT Best Practices document</a:t>
            </a:r>
            <a:r>
              <a:rPr lang="en" sz="1700"/>
              <a:t> lists Backup schedule requirements</a:t>
            </a:r>
            <a:endParaRPr sz="1700"/>
          </a:p>
          <a:p>
            <a:pPr marL="457200" lvl="0" indent="0" algn="l" rtl="0">
              <a:lnSpc>
                <a:spcPct val="100000"/>
              </a:lnSpc>
              <a:spcBef>
                <a:spcPts val="1600"/>
              </a:spcBef>
              <a:spcAft>
                <a:spcPts val="0"/>
              </a:spcAft>
              <a:buNone/>
            </a:pPr>
            <a:endParaRPr sz="1700"/>
          </a:p>
          <a:p>
            <a:pPr marL="0" lvl="0" indent="0" algn="l" rtl="0">
              <a:lnSpc>
                <a:spcPct val="100000"/>
              </a:lnSpc>
              <a:spcBef>
                <a:spcPts val="0"/>
              </a:spcBef>
              <a:spcAft>
                <a:spcPts val="0"/>
              </a:spcAft>
              <a:buClr>
                <a:schemeClr val="dk1"/>
              </a:buClr>
              <a:buSzPts val="1100"/>
              <a:buFont typeface="Arial"/>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7799</TotalTime>
  <Words>2657</Words>
  <Application>Microsoft Office PowerPoint</Application>
  <PresentationFormat>Custom</PresentationFormat>
  <Paragraphs>327</Paragraphs>
  <Slides>32</Slides>
  <Notes>32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Arial</vt:lpstr>
      <vt:lpstr>Courier New</vt:lpstr>
      <vt:lpstr>Open Sans</vt:lpstr>
      <vt:lpstr>Helvetica Neue</vt:lpstr>
      <vt:lpstr>Open Sans Light</vt:lpstr>
      <vt:lpstr>Source Code Pro</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DDL</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Leo Arruda</dc:creator>
  <cp:lastModifiedBy>Leo Arruda</cp:lastModifiedBy>
  <cp:revision>39</cp:revision>
  <dcterms:modified xsi:type="dcterms:W3CDTF">2021-11-02T13:07:38Z</dcterms:modified>
</cp:coreProperties>
</file>