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2" d="100"/>
          <a:sy n="72" d="100"/>
        </p:scale>
        <p:origin x="2952" y="60"/>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[Leo Arruda – October/2021]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250" name="Google Shape;250;p62"/>
          <p:cNvPicPr preferRelativeResize="0"/>
          <p:nvPr/>
        </p:nvPicPr>
        <p:blipFill>
          <a:blip r:embed="rId3">
            <a:alphaModFix/>
          </a:blip>
          <a:stretch>
            <a:fillRect/>
          </a:stretch>
        </p:blipFill>
        <p:spPr>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3">
            <a:alphaModFix/>
          </a:blip>
          <a:stretch>
            <a:fillRect/>
          </a:stretch>
        </p:blipFill>
        <p:spPr>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a:latin typeface="Open Sans"/>
                <a:ea typeface="Open Sans"/>
                <a:cs typeface="Open Sans"/>
                <a:sym typeface="Open Sans"/>
              </a:rPr>
              <a:t>Purpose of the new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a:t>What is the business partner requesting  </a:t>
            </a:r>
            <a:endParaRPr sz="1700"/>
          </a:p>
          <a:p>
            <a:pPr marL="457200" lvl="0" indent="0" algn="l" rtl="0">
              <a:lnSpc>
                <a:spcPct val="100000"/>
              </a:lnSpc>
              <a:spcBef>
                <a:spcPts val="0"/>
              </a:spcBef>
              <a:spcAft>
                <a:spcPts val="0"/>
              </a:spcAft>
              <a:buClr>
                <a:schemeClr val="dk1"/>
              </a:buClr>
              <a:buSzPts val="1100"/>
              <a:buFont typeface="Arial"/>
              <a:buNone/>
            </a:pPr>
            <a:endParaRPr sz="1700"/>
          </a:p>
          <a:p>
            <a:pPr marL="457200" lvl="0" indent="-349250" algn="l" rtl="0">
              <a:spcBef>
                <a:spcPts val="1200"/>
              </a:spcBef>
              <a:spcAft>
                <a:spcPts val="0"/>
              </a:spcAft>
              <a:buSzPts val="1900"/>
              <a:buFont typeface="Open Sans"/>
              <a:buChar char="●"/>
            </a:pPr>
            <a:r>
              <a:rPr lang="en" sz="1900" b="1">
                <a:latin typeface="Open Sans"/>
                <a:ea typeface="Open Sans"/>
                <a:cs typeface="Open Sans"/>
                <a:sym typeface="Open Sans"/>
              </a:rPr>
              <a:t>Describe current data management solution:</a:t>
            </a:r>
            <a:endParaRPr sz="1900" b="1">
              <a:solidFill>
                <a:srgbClr val="000000"/>
              </a:solidFill>
              <a:latin typeface="Arial"/>
              <a:ea typeface="Arial"/>
              <a:cs typeface="Arial"/>
              <a:sym typeface="Arial"/>
            </a:endParaRPr>
          </a:p>
          <a:p>
            <a:pPr marL="457200" lvl="0" indent="0" algn="l" rtl="0">
              <a:spcBef>
                <a:spcPts val="1200"/>
              </a:spcBef>
              <a:spcAft>
                <a:spcPts val="0"/>
              </a:spcAft>
              <a:buNone/>
            </a:pPr>
            <a:r>
              <a:rPr lang="en" sz="1700"/>
              <a:t>What is the current method data storage/management</a:t>
            </a:r>
            <a:endParaRPr sz="1900">
              <a:solidFill>
                <a:srgbClr val="000000"/>
              </a:solidFill>
              <a:latin typeface="Arial"/>
              <a:ea typeface="Arial"/>
              <a:cs typeface="Arial"/>
              <a:sym typeface="Arial"/>
            </a:endParaRPr>
          </a:p>
          <a:p>
            <a:pPr marL="457200" lvl="0" indent="0" algn="l" rtl="0">
              <a:spcBef>
                <a:spcPts val="1200"/>
              </a:spcBef>
              <a:spcAft>
                <a:spcPts val="0"/>
              </a:spcAft>
              <a:buNone/>
            </a:pPr>
            <a:endParaRPr sz="110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a:latin typeface="Open Sans"/>
                <a:ea typeface="Open Sans"/>
                <a:cs typeface="Open Sans"/>
                <a:sym typeface="Open Sans"/>
              </a:rPr>
              <a:t>Describe current data available:</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	</a:t>
            </a:r>
            <a:r>
              <a:rPr lang="en" sz="1900"/>
              <a:t>What data does the business currently have available</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Additional data requests: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Does the user have future data requests</a:t>
            </a:r>
            <a:endParaRPr sz="1900"/>
          </a:p>
          <a:p>
            <a:pPr marL="457200" lvl="0" indent="0" algn="l" rtl="0">
              <a:spcBef>
                <a:spcPts val="0"/>
              </a:spcBef>
              <a:spcAft>
                <a:spcPts val="0"/>
              </a:spcAft>
              <a:buClr>
                <a:schemeClr val="dk1"/>
              </a:buClr>
              <a:buSzPts val="1100"/>
              <a:buFont typeface="Arial"/>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Who will own/manage data</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What department will own / manage the data in the database</a:t>
            </a:r>
            <a:endParaRPr sz="1900"/>
          </a:p>
          <a:p>
            <a:pPr marL="457200" lvl="0" indent="0" algn="l" rtl="0">
              <a:lnSpc>
                <a:spcPct val="100000"/>
              </a:lnSpc>
              <a:spcBef>
                <a:spcPts val="0"/>
              </a:spcBef>
              <a:spcAft>
                <a:spcPts val="0"/>
              </a:spcAft>
              <a:buNone/>
            </a:pPr>
            <a:endParaRPr sz="19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Who will have access to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user types that will have access; also list any restrictions to access.</a:t>
            </a:r>
            <a:endParaRPr sz="1900"/>
          </a:p>
          <a:p>
            <a:pPr marL="457200" lvl="0" indent="0" algn="l" rtl="0">
              <a:spcBef>
                <a:spcPts val="0"/>
              </a:spcBef>
              <a:spcAft>
                <a:spcPts val="0"/>
              </a:spcAft>
              <a:buClr>
                <a:schemeClr val="dk1"/>
              </a:buClr>
              <a:buSzPts val="1100"/>
              <a:buFont typeface="Arial"/>
              <a:buNone/>
            </a:pPr>
            <a:endParaRPr sz="1900"/>
          </a:p>
          <a:p>
            <a:pPr marL="457200" lvl="0" indent="0" algn="l" rtl="0">
              <a:spcBef>
                <a:spcPts val="1600"/>
              </a:spcBef>
              <a:spcAft>
                <a:spcPts val="1600"/>
              </a:spcAft>
              <a:buNone/>
            </a:pP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Estimated size of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the size of the database in terms of numbers of rows. Business users often understand row or column size instead of GBs or MBs</a:t>
            </a:r>
            <a:endParaRPr sz="1900"/>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Estimated annual growth</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any expected growth to the data</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Is any of the data sensitive/restricted</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any data that may be sensitive or restricted from particular users</a:t>
            </a:r>
            <a:endParaRPr sz="1900"/>
          </a:p>
          <a:p>
            <a:pPr marL="0" lvl="0" indent="0" algn="l" rtl="0">
              <a:spcBef>
                <a:spcPts val="0"/>
              </a:spcBef>
              <a:spcAft>
                <a:spcPts val="0"/>
              </a:spcAft>
              <a:buNone/>
            </a:pP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Justification for the new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Provide at least two justifications for building a database</a:t>
            </a:r>
            <a:endParaRPr sz="1900"/>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Database objects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the database objects (tables, views, special procedures)  that will be created for the database. </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a:t>Hint - you may want to circle back to this answer after completing the logical ERD in step 2.</a:t>
            </a:r>
            <a:endParaRPr sz="1700"/>
          </a:p>
          <a:p>
            <a:pPr marL="45720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Data ingestion</a:t>
            </a:r>
            <a:endParaRPr sz="1900" b="1">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a:t>Select a data ingestion method (ETL, Direct feed, API) based on the information provided.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Data governance (Ownership and User access)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a:latin typeface="Open Sans"/>
                <a:ea typeface="Open Sans"/>
                <a:cs typeface="Open Sans"/>
                <a:sym typeface="Open Sans"/>
              </a:rPr>
              <a:t>Ownership: </a:t>
            </a:r>
            <a:r>
              <a:rPr lang="en" sz="1700"/>
              <a:t>who will own and maintain the data</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b="1">
                <a:latin typeface="Open Sans"/>
                <a:ea typeface="Open Sans"/>
                <a:cs typeface="Open Sans"/>
                <a:sym typeface="Open Sans"/>
              </a:rPr>
              <a:t>User Access: </a:t>
            </a:r>
            <a:r>
              <a:rPr lang="en" sz="1700"/>
              <a:t>who will and will not have access to the data</a:t>
            </a: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Scalability </a:t>
            </a:r>
            <a:endParaRPr sz="1900" b="1">
              <a:latin typeface="Open Sans"/>
              <a:ea typeface="Open Sans"/>
              <a:cs typeface="Open Sans"/>
              <a:sym typeface="Open Sans"/>
            </a:endParaRPr>
          </a:p>
          <a:p>
            <a:pPr marL="457200" lvl="0" indent="0" algn="l" rtl="0">
              <a:spcBef>
                <a:spcPts val="1600"/>
              </a:spcBef>
              <a:spcAft>
                <a:spcPts val="0"/>
              </a:spcAft>
              <a:buNone/>
            </a:pPr>
            <a:r>
              <a:rPr lang="en" sz="1900"/>
              <a:t>Should replication or sharding be used to ensure scalability based on user needs</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Flexibility</a:t>
            </a:r>
            <a:endParaRPr sz="1900"/>
          </a:p>
          <a:p>
            <a:pPr marL="457200" lvl="0" indent="0" algn="l" rtl="0">
              <a:spcBef>
                <a:spcPts val="1600"/>
              </a:spcBef>
              <a:spcAft>
                <a:spcPts val="0"/>
              </a:spcAft>
              <a:buNone/>
            </a:pPr>
            <a:r>
              <a:rPr lang="en" sz="1900"/>
              <a:t>Describe measures taken to ensure future data integration if needed</a:t>
            </a: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Storage &amp; retention</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a:latin typeface="Open Sans"/>
                <a:ea typeface="Open Sans"/>
                <a:cs typeface="Open Sans"/>
                <a:sym typeface="Open Sans"/>
              </a:rPr>
              <a:t>Storage (disk or in-memory): </a:t>
            </a:r>
            <a:r>
              <a:rPr lang="en" sz="1700"/>
              <a:t>check </a:t>
            </a:r>
            <a:r>
              <a:rPr lang="en" sz="1700" u="sng">
                <a:solidFill>
                  <a:schemeClr val="hlink"/>
                </a:solidFill>
                <a:hlinkClick r:id="rId3"/>
              </a:rPr>
              <a:t>IT best practices document</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b="1">
                <a:latin typeface="Open Sans"/>
                <a:ea typeface="Open Sans"/>
                <a:cs typeface="Open Sans"/>
                <a:sym typeface="Open Sans"/>
              </a:rPr>
              <a:t>Retention: </a:t>
            </a:r>
            <a:r>
              <a:rPr lang="en" sz="1700"/>
              <a:t>how long does the data have to be kept for?</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Backup</a:t>
            </a:r>
            <a:endParaRPr sz="1900" b="1">
              <a:latin typeface="Open Sans"/>
              <a:ea typeface="Open Sans"/>
              <a:cs typeface="Open Sans"/>
              <a:sym typeface="Open Sans"/>
            </a:endParaRPr>
          </a:p>
          <a:p>
            <a:pPr marL="457200" lvl="0" indent="0" algn="l" rtl="0">
              <a:spcBef>
                <a:spcPts val="1600"/>
              </a:spcBef>
              <a:spcAft>
                <a:spcPts val="0"/>
              </a:spcAft>
              <a:buNone/>
            </a:pPr>
            <a:r>
              <a:rPr lang="en" sz="1700"/>
              <a:t> </a:t>
            </a:r>
            <a:r>
              <a:rPr lang="en" sz="1700" u="sng">
                <a:solidFill>
                  <a:schemeClr val="hlink"/>
                </a:solidFill>
                <a:hlinkClick r:id="rId3"/>
              </a:rPr>
              <a:t>IT Best Practices document</a:t>
            </a:r>
            <a:r>
              <a:rPr lang="en" sz="1700"/>
              <a:t> lists Backup schedule requirements</a:t>
            </a:r>
            <a:endParaRPr sz="1700"/>
          </a:p>
          <a:p>
            <a:pPr marL="457200" lvl="0" indent="0" algn="l" rtl="0">
              <a:lnSpc>
                <a:spcPct val="100000"/>
              </a:lnSpc>
              <a:spcBef>
                <a:spcPts val="1600"/>
              </a:spcBef>
              <a:spcAft>
                <a:spcPts val="0"/>
              </a:spcAft>
              <a:buNone/>
            </a:pPr>
            <a:endParaRPr sz="1700"/>
          </a:p>
          <a:p>
            <a:pPr marL="0" lvl="0" indent="0" algn="l" rtl="0">
              <a:lnSpc>
                <a:spcPct val="100000"/>
              </a:lnSpc>
              <a:spcBef>
                <a:spcPts val="0"/>
              </a:spcBef>
              <a:spcAft>
                <a:spcPts val="0"/>
              </a:spcAft>
              <a:buClr>
                <a:schemeClr val="dk1"/>
              </a:buClr>
              <a:buSzPts val="1100"/>
              <a:buFont typeface="Arial"/>
              <a:buNone/>
            </a:pPr>
            <a:endParaRPr sz="17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TotalTime>
  <Words>2557</Words>
  <Application>Microsoft Office PowerPoint</Application>
  <PresentationFormat>Custom</PresentationFormat>
  <Paragraphs>261</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Arial</vt:lpstr>
      <vt:lpstr>Open Sans Light</vt:lpstr>
      <vt:lpstr>Open Sans</vt:lpstr>
      <vt:lpstr>Helvetica Neue</vt:lpstr>
      <vt:lpstr>Source Code Pro</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Leo Arruda</dc:creator>
  <cp:lastModifiedBy>Leo Arruda</cp:lastModifiedBy>
  <cp:revision>2</cp:revision>
  <dcterms:modified xsi:type="dcterms:W3CDTF">2021-10-27T13:46:47Z</dcterms:modified>
</cp:coreProperties>
</file>