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c934e6f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c934e6f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c934e6f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c934e6f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c934e6f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c934e6f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c9594a9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c9594a9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c9594a9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c9594a9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c9594a93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c9594a93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c9594a93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c9594a93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c9594a93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fc9594a93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c934e6f22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c934e6f2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c9594a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c9594a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c934e6f2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c934e6f2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c934e6f2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c934e6f2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c934e6f2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0c934e6f22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c9594a9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c9594a9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c9594a93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c9594a93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c934e6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c934e6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c934e6f2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c934e6f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Calibri"/>
                <a:ea typeface="Calibri"/>
                <a:cs typeface="Calibri"/>
                <a:sym typeface="Calibri"/>
              </a:defRPr>
            </a:lvl1pPr>
            <a:lvl2pPr indent="0" lvl="1" marL="0" marR="0" algn="r">
              <a:spcBef>
                <a:spcPts val="0"/>
              </a:spcBef>
              <a:buNone/>
              <a:defRPr b="0" i="0" sz="900" u="none" cap="none" strike="noStrike">
                <a:solidFill>
                  <a:srgbClr val="888888"/>
                </a:solidFill>
                <a:latin typeface="Calibri"/>
                <a:ea typeface="Calibri"/>
                <a:cs typeface="Calibri"/>
                <a:sym typeface="Calibri"/>
              </a:defRPr>
            </a:lvl2pPr>
            <a:lvl3pPr indent="0" lvl="2" marL="0" marR="0" algn="r">
              <a:spcBef>
                <a:spcPts val="0"/>
              </a:spcBef>
              <a:buNone/>
              <a:defRPr b="0" i="0" sz="900" u="none" cap="none" strike="noStrike">
                <a:solidFill>
                  <a:srgbClr val="888888"/>
                </a:solidFill>
                <a:latin typeface="Calibri"/>
                <a:ea typeface="Calibri"/>
                <a:cs typeface="Calibri"/>
                <a:sym typeface="Calibri"/>
              </a:defRPr>
            </a:lvl3pPr>
            <a:lvl4pPr indent="0" lvl="3" marL="0" marR="0" algn="r">
              <a:spcBef>
                <a:spcPts val="0"/>
              </a:spcBef>
              <a:buNone/>
              <a:defRPr b="0" i="0" sz="900" u="none" cap="none" strike="noStrike">
                <a:solidFill>
                  <a:srgbClr val="888888"/>
                </a:solidFill>
                <a:latin typeface="Calibri"/>
                <a:ea typeface="Calibri"/>
                <a:cs typeface="Calibri"/>
                <a:sym typeface="Calibri"/>
              </a:defRPr>
            </a:lvl4pPr>
            <a:lvl5pPr indent="0" lvl="4" marL="0" marR="0" algn="r">
              <a:spcBef>
                <a:spcPts val="0"/>
              </a:spcBef>
              <a:buNone/>
              <a:defRPr b="0" i="0" sz="900" u="none" cap="none" strike="noStrike">
                <a:solidFill>
                  <a:srgbClr val="888888"/>
                </a:solidFill>
                <a:latin typeface="Calibri"/>
                <a:ea typeface="Calibri"/>
                <a:cs typeface="Calibri"/>
                <a:sym typeface="Calibri"/>
              </a:defRPr>
            </a:lvl5pPr>
            <a:lvl6pPr indent="0" lvl="5" marL="0" marR="0" algn="r">
              <a:spcBef>
                <a:spcPts val="0"/>
              </a:spcBef>
              <a:buNone/>
              <a:defRPr b="0" i="0" sz="900" u="none" cap="none" strike="noStrike">
                <a:solidFill>
                  <a:srgbClr val="888888"/>
                </a:solidFill>
                <a:latin typeface="Calibri"/>
                <a:ea typeface="Calibri"/>
                <a:cs typeface="Calibri"/>
                <a:sym typeface="Calibri"/>
              </a:defRPr>
            </a:lvl6pPr>
            <a:lvl7pPr indent="0" lvl="6" marL="0" marR="0" algn="r">
              <a:spcBef>
                <a:spcPts val="0"/>
              </a:spcBef>
              <a:buNone/>
              <a:defRPr b="0" i="0" sz="900" u="none" cap="none" strike="noStrike">
                <a:solidFill>
                  <a:srgbClr val="888888"/>
                </a:solidFill>
                <a:latin typeface="Calibri"/>
                <a:ea typeface="Calibri"/>
                <a:cs typeface="Calibri"/>
                <a:sym typeface="Calibri"/>
              </a:defRPr>
            </a:lvl7pPr>
            <a:lvl8pPr indent="0" lvl="7" marL="0" marR="0" algn="r">
              <a:spcBef>
                <a:spcPts val="0"/>
              </a:spcBef>
              <a:buNone/>
              <a:defRPr b="0" i="0" sz="900" u="none" cap="none" strike="noStrike">
                <a:solidFill>
                  <a:srgbClr val="888888"/>
                </a:solidFill>
                <a:latin typeface="Calibri"/>
                <a:ea typeface="Calibri"/>
                <a:cs typeface="Calibri"/>
                <a:sym typeface="Calibri"/>
              </a:defRPr>
            </a:lvl8pPr>
            <a:lvl9pPr indent="0" lvl="8" marL="0" marR="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4" name="Shape 134"/>
        <p:cNvGrpSpPr/>
        <p:nvPr/>
      </p:nvGrpSpPr>
      <p:grpSpPr>
        <a:xfrm>
          <a:off x="0" y="0"/>
          <a:ext cx="0" cy="0"/>
          <a:chOff x="0" y="0"/>
          <a:chExt cx="0" cy="0"/>
        </a:xfrm>
      </p:grpSpPr>
      <p:sp>
        <p:nvSpPr>
          <p:cNvPr id="135" name="Google Shape;13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33000"/>
              <a:buFont typeface="Times New Roman"/>
              <a:buNone/>
            </a:pPr>
            <a:r>
              <a:rPr b="1" lang="en-GB" sz="3000">
                <a:latin typeface="Times New Roman"/>
                <a:ea typeface="Times New Roman"/>
                <a:cs typeface="Times New Roman"/>
                <a:sym typeface="Times New Roman"/>
              </a:rPr>
              <a:t>PANIMALAR ENGINEERING COLLEGE</a:t>
            </a:r>
            <a:br>
              <a:rPr b="1" lang="en-GB" sz="3000">
                <a:latin typeface="Times New Roman"/>
                <a:ea typeface="Times New Roman"/>
                <a:cs typeface="Times New Roman"/>
                <a:sym typeface="Times New Roman"/>
              </a:rPr>
            </a:br>
            <a:r>
              <a:rPr b="1" lang="en-GB" sz="3000">
                <a:latin typeface="Times New Roman"/>
                <a:ea typeface="Times New Roman"/>
                <a:cs typeface="Times New Roman"/>
                <a:sym typeface="Times New Roman"/>
              </a:rPr>
              <a:t>DEPARTMENT OF CSE</a:t>
            </a:r>
            <a:br>
              <a:rPr b="1" lang="en-GB" sz="3359">
                <a:latin typeface="Times New Roman"/>
                <a:ea typeface="Times New Roman"/>
                <a:cs typeface="Times New Roman"/>
                <a:sym typeface="Times New Roman"/>
              </a:rPr>
            </a:br>
            <a:endParaRPr sz="408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36" name="Google Shape;136;p26"/>
          <p:cNvSpPr txBox="1"/>
          <p:nvPr>
            <p:ph idx="1" type="subTitle"/>
          </p:nvPr>
        </p:nvSpPr>
        <p:spPr>
          <a:xfrm>
            <a:off x="311700" y="1974750"/>
            <a:ext cx="8520600" cy="1652100"/>
          </a:xfrm>
          <a:prstGeom prst="rect">
            <a:avLst/>
          </a:prstGeom>
        </p:spPr>
        <p:txBody>
          <a:bodyPr anchorCtr="0" anchor="t" bIns="91425" lIns="91425" spcFirstLastPara="1" rIns="91425" wrap="square" tIns="91425">
            <a:normAutofit fontScale="25000" lnSpcReduction="20000"/>
          </a:bodyPr>
          <a:lstStyle/>
          <a:p>
            <a:pPr indent="0" lvl="0" marL="0" rtl="0" algn="ctr">
              <a:lnSpc>
                <a:spcPct val="90000"/>
              </a:lnSpc>
              <a:spcBef>
                <a:spcPts val="0"/>
              </a:spcBef>
              <a:spcAft>
                <a:spcPts val="0"/>
              </a:spcAft>
              <a:buClr>
                <a:schemeClr val="dk1"/>
              </a:buClr>
              <a:buSzPct val="42105"/>
              <a:buFont typeface="Arial"/>
              <a:buNone/>
            </a:pPr>
            <a:r>
              <a:rPr lang="en-GB" sz="7600">
                <a:solidFill>
                  <a:schemeClr val="dk1"/>
                </a:solidFill>
                <a:latin typeface="Times New Roman"/>
                <a:ea typeface="Times New Roman"/>
                <a:cs typeface="Times New Roman"/>
                <a:sym typeface="Times New Roman"/>
              </a:rPr>
              <a:t>SOCIALLY RELEVANT MINI PROJECT</a:t>
            </a:r>
            <a:endParaRPr sz="68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ct val="42105"/>
              <a:buFont typeface="Arial"/>
              <a:buNone/>
            </a:pPr>
            <a:r>
              <a:t/>
            </a:r>
            <a:endParaRPr sz="76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42105"/>
              <a:buFont typeface="Arial"/>
              <a:buNone/>
            </a:pPr>
            <a:r>
              <a:rPr b="1" lang="en-GB" sz="7600">
                <a:solidFill>
                  <a:schemeClr val="dk1"/>
                </a:solidFill>
                <a:latin typeface="Times New Roman"/>
                <a:ea typeface="Times New Roman"/>
                <a:cs typeface="Times New Roman"/>
                <a:sym typeface="Times New Roman"/>
              </a:rPr>
              <a:t>RETROFIT </a:t>
            </a:r>
            <a:endParaRPr sz="68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ct val="42105"/>
              <a:buFont typeface="Arial"/>
              <a:buNone/>
            </a:pPr>
            <a:r>
              <a:rPr lang="en-GB" sz="7600">
                <a:solidFill>
                  <a:schemeClr val="dk1"/>
                </a:solidFill>
                <a:latin typeface="Times New Roman"/>
                <a:ea typeface="Times New Roman"/>
                <a:cs typeface="Times New Roman"/>
                <a:sym typeface="Times New Roman"/>
              </a:rPr>
              <a:t>USER FRIENDLY FITNESS TRACKER</a:t>
            </a:r>
            <a:endParaRPr sz="76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42105"/>
              <a:buFont typeface="Arial"/>
              <a:buNone/>
            </a:pPr>
            <a:r>
              <a:rPr lang="en-GB" sz="7600">
                <a:solidFill>
                  <a:schemeClr val="dk1"/>
                </a:solidFill>
                <a:latin typeface="Times New Roman"/>
                <a:ea typeface="Times New Roman"/>
                <a:cs typeface="Times New Roman"/>
                <a:sym typeface="Times New Roman"/>
              </a:rPr>
              <a:t>                   </a:t>
            </a:r>
            <a:endParaRPr sz="68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ct val="42105"/>
              <a:buFont typeface="Arial"/>
              <a:buNone/>
            </a:pPr>
            <a:r>
              <a:rPr lang="en-GB" sz="7600">
                <a:solidFill>
                  <a:schemeClr val="dk1"/>
                </a:solidFill>
                <a:latin typeface="Times New Roman"/>
                <a:ea typeface="Times New Roman"/>
                <a:cs typeface="Times New Roman"/>
                <a:sym typeface="Times New Roman"/>
              </a:rPr>
              <a:t>BY</a:t>
            </a:r>
            <a:endParaRPr sz="76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42105"/>
              <a:buFont typeface="Arial"/>
              <a:buNone/>
            </a:pPr>
            <a:r>
              <a:rPr lang="en-GB" sz="7600">
                <a:solidFill>
                  <a:schemeClr val="dk1"/>
                </a:solidFill>
                <a:latin typeface="Times New Roman"/>
                <a:ea typeface="Times New Roman"/>
                <a:cs typeface="Times New Roman"/>
                <a:sym typeface="Times New Roman"/>
              </a:rPr>
              <a:t>   LEO ASHWIN V (211422104249)</a:t>
            </a:r>
            <a:endParaRPr sz="76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42105"/>
              <a:buFont typeface="Arial"/>
              <a:buNone/>
            </a:pPr>
            <a:r>
              <a:rPr lang="en-GB" sz="7600">
                <a:solidFill>
                  <a:schemeClr val="dk1"/>
                </a:solidFill>
                <a:latin typeface="Times New Roman"/>
                <a:ea typeface="Times New Roman"/>
                <a:cs typeface="Times New Roman"/>
                <a:sym typeface="Times New Roman"/>
              </a:rPr>
              <a:t>MOHAMED TARIQ ALI S(211422104278)</a:t>
            </a:r>
            <a:endParaRPr sz="6800">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chemeClr val="dk1"/>
              </a:buClr>
              <a:buSzPct val="42105"/>
              <a:buFont typeface="Arial"/>
              <a:buNone/>
            </a:pPr>
            <a:r>
              <a:rPr lang="en-GB" sz="7600">
                <a:solidFill>
                  <a:schemeClr val="dk1"/>
                </a:solidFill>
                <a:latin typeface="Times New Roman"/>
                <a:ea typeface="Times New Roman"/>
                <a:cs typeface="Times New Roman"/>
                <a:sym typeface="Times New Roman"/>
              </a:rPr>
              <a:t>III CSE - G</a:t>
            </a:r>
            <a:endParaRPr sz="76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3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LITERATURE SURVEY</a:t>
            </a:r>
            <a:endParaRPr b="1"/>
          </a:p>
        </p:txBody>
      </p:sp>
      <p:sp>
        <p:nvSpPr>
          <p:cNvPr id="191" name="Google Shape;19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GB" sz="1700">
                <a:solidFill>
                  <a:schemeClr val="dk1"/>
                </a:solidFill>
              </a:rPr>
              <a:t>5. Understanding Coping Intentions of Fitness Tracker Users: An Empirical Investigation Using Fear Appeals</a:t>
            </a:r>
            <a:endParaRPr b="1" sz="1700">
              <a:solidFill>
                <a:schemeClr val="dk1"/>
              </a:solidFill>
            </a:endParaRPr>
          </a:p>
          <a:p>
            <a:pPr indent="-311150" lvl="0" marL="457200" rtl="0" algn="l">
              <a:spcBef>
                <a:spcPts val="1200"/>
              </a:spcBef>
              <a:spcAft>
                <a:spcPts val="0"/>
              </a:spcAft>
              <a:buClr>
                <a:schemeClr val="dk1"/>
              </a:buClr>
              <a:buSzPts val="1300"/>
              <a:buChar char="●"/>
            </a:pPr>
            <a:r>
              <a:rPr b="1" lang="en-GB" sz="1300">
                <a:solidFill>
                  <a:schemeClr val="dk1"/>
                </a:solidFill>
              </a:rPr>
              <a:t>Author:</a:t>
            </a:r>
            <a:r>
              <a:rPr lang="en-GB" sz="1300">
                <a:solidFill>
                  <a:schemeClr val="dk1"/>
                </a:solidFill>
              </a:rPr>
              <a:t> Krutheeka Baskaran</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Date:</a:t>
            </a:r>
            <a:r>
              <a:rPr lang="en-GB" sz="1300">
                <a:solidFill>
                  <a:schemeClr val="dk1"/>
                </a:solidFill>
              </a:rPr>
              <a:t> September 2022</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Summary:</a:t>
            </a:r>
            <a:r>
              <a:rPr lang="en-GB" sz="1300">
                <a:solidFill>
                  <a:schemeClr val="dk1"/>
                </a:solidFill>
              </a:rPr>
              <a:t> Studies the impact of fear appeals on users' emotional responses and behavioural intentions toward fitness tracking.</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Problem:</a:t>
            </a:r>
            <a:r>
              <a:rPr lang="en-GB" sz="1300">
                <a:solidFill>
                  <a:schemeClr val="dk1"/>
                </a:solidFill>
              </a:rPr>
              <a:t> Defensive reactions to fear appeals.</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Solution:</a:t>
            </a:r>
            <a:r>
              <a:rPr lang="en-GB" sz="1300">
                <a:solidFill>
                  <a:schemeClr val="dk1"/>
                </a:solidFill>
              </a:rPr>
              <a:t> Implement feedback mechanisms to adjust messaging strategies based on users' emotional responses.</a:t>
            </a:r>
            <a:endParaRPr sz="1600"/>
          </a:p>
        </p:txBody>
      </p:sp>
      <p:sp>
        <p:nvSpPr>
          <p:cNvPr id="192" name="Google Shape;192;p35"/>
          <p:cNvSpPr txBox="1"/>
          <p:nvPr>
            <p:ph idx="2" type="body"/>
          </p:nvPr>
        </p:nvSpPr>
        <p:spPr>
          <a:xfrm>
            <a:off x="4832400" y="1152475"/>
            <a:ext cx="3999900" cy="36693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GB" sz="1600">
                <a:solidFill>
                  <a:schemeClr val="dk1"/>
                </a:solidFill>
              </a:rPr>
              <a:t>6. Fitness Guide: A Holistic Approach for Personalized Health and Wellness Recommendation System</a:t>
            </a:r>
            <a:endParaRPr b="1" sz="1600">
              <a:solidFill>
                <a:schemeClr val="dk1"/>
              </a:solidFill>
            </a:endParaRPr>
          </a:p>
          <a:p>
            <a:pPr indent="-311150" lvl="0" marL="457200" rtl="0" algn="l">
              <a:spcBef>
                <a:spcPts val="1200"/>
              </a:spcBef>
              <a:spcAft>
                <a:spcPts val="0"/>
              </a:spcAft>
              <a:buClr>
                <a:schemeClr val="dk1"/>
              </a:buClr>
              <a:buSzPts val="1300"/>
              <a:buChar char="●"/>
            </a:pPr>
            <a:r>
              <a:rPr b="1" lang="en-GB" sz="1300">
                <a:solidFill>
                  <a:schemeClr val="dk1"/>
                </a:solidFill>
              </a:rPr>
              <a:t>Author:</a:t>
            </a:r>
            <a:r>
              <a:rPr lang="en-GB" sz="1300">
                <a:solidFill>
                  <a:schemeClr val="dk1"/>
                </a:solidFill>
              </a:rPr>
              <a:t> Sathya A</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Date:</a:t>
            </a:r>
            <a:r>
              <a:rPr lang="en-GB" sz="1300">
                <a:solidFill>
                  <a:schemeClr val="dk1"/>
                </a:solidFill>
              </a:rPr>
              <a:t> September 2023</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Summary:</a:t>
            </a:r>
            <a:r>
              <a:rPr lang="en-GB" sz="1300">
                <a:solidFill>
                  <a:schemeClr val="dk1"/>
                </a:solidFill>
              </a:rPr>
              <a:t> Proposes a comprehensive recommendation system integrating physical fitness, nutrition, mental health, and lifestyle factors.</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Problem:</a:t>
            </a:r>
            <a:r>
              <a:rPr lang="en-GB" sz="1300">
                <a:solidFill>
                  <a:schemeClr val="dk1"/>
                </a:solidFill>
              </a:rPr>
              <a:t> Complexity of data interfaces.</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Solution:</a:t>
            </a:r>
            <a:r>
              <a:rPr lang="en-GB" sz="1300">
                <a:solidFill>
                  <a:schemeClr val="dk1"/>
                </a:solidFill>
              </a:rPr>
              <a:t> Develop user-friendly interfaces with clear navigation and visualisations to simplify complex data and recommendations.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LITERATURE SURVEY</a:t>
            </a:r>
            <a:endParaRPr b="1"/>
          </a:p>
          <a:p>
            <a:pPr indent="0" lvl="0" marL="0" rtl="0" algn="l">
              <a:spcBef>
                <a:spcPts val="0"/>
              </a:spcBef>
              <a:spcAft>
                <a:spcPts val="0"/>
              </a:spcAft>
              <a:buNone/>
            </a:pPr>
            <a:r>
              <a:t/>
            </a:r>
            <a:endParaRPr b="1"/>
          </a:p>
        </p:txBody>
      </p:sp>
      <p:sp>
        <p:nvSpPr>
          <p:cNvPr id="198" name="Google Shape;198;p36"/>
          <p:cNvSpPr txBox="1"/>
          <p:nvPr>
            <p:ph idx="1" type="body"/>
          </p:nvPr>
        </p:nvSpPr>
        <p:spPr>
          <a:xfrm>
            <a:off x="311700" y="1152475"/>
            <a:ext cx="3999900" cy="35169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GB" sz="1700">
                <a:solidFill>
                  <a:schemeClr val="dk1"/>
                </a:solidFill>
              </a:rPr>
              <a:t>7. Interpreting Fitness: Self-Tracking with Fitness Apps Through a Postphenomenology Lens</a:t>
            </a:r>
            <a:endParaRPr b="1" sz="1700">
              <a:solidFill>
                <a:schemeClr val="dk1"/>
              </a:solidFill>
            </a:endParaRPr>
          </a:p>
          <a:p>
            <a:pPr indent="-311150" lvl="0" marL="457200" rtl="0" algn="l">
              <a:spcBef>
                <a:spcPts val="1200"/>
              </a:spcBef>
              <a:spcAft>
                <a:spcPts val="0"/>
              </a:spcAft>
              <a:buClr>
                <a:schemeClr val="dk1"/>
              </a:buClr>
              <a:buSzPts val="1300"/>
              <a:buChar char="●"/>
            </a:pPr>
            <a:r>
              <a:rPr b="1" lang="en-GB" sz="1300">
                <a:solidFill>
                  <a:schemeClr val="dk1"/>
                </a:solidFill>
              </a:rPr>
              <a:t>Author:</a:t>
            </a:r>
            <a:r>
              <a:rPr lang="en-GB" sz="1300">
                <a:solidFill>
                  <a:schemeClr val="dk1"/>
                </a:solidFill>
              </a:rPr>
              <a:t> Elise Li Zheng</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Date:</a:t>
            </a:r>
            <a:r>
              <a:rPr lang="en-GB" sz="1300">
                <a:solidFill>
                  <a:schemeClr val="dk1"/>
                </a:solidFill>
              </a:rPr>
              <a:t> February 7, 2021</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Summary:</a:t>
            </a:r>
            <a:r>
              <a:rPr lang="en-GB" sz="1300">
                <a:solidFill>
                  <a:schemeClr val="dk1"/>
                </a:solidFill>
              </a:rPr>
              <a:t> Uses a postphenomenological perspective to analyse how fitness apps influence users' experiences and perceptions of fitness.</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Problem:</a:t>
            </a:r>
            <a:r>
              <a:rPr lang="en-GB" sz="1300">
                <a:solidFill>
                  <a:schemeClr val="dk1"/>
                </a:solidFill>
              </a:rPr>
              <a:t> Focus on metrics over broader health aspects.</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Solution:</a:t>
            </a:r>
            <a:r>
              <a:rPr lang="en-GB" sz="1300">
                <a:solidFill>
                  <a:schemeClr val="dk1"/>
                </a:solidFill>
              </a:rPr>
              <a:t> Broaden app integration to include broader lifestyle and health contexts, rather than focusing solely on metrics.</a:t>
            </a:r>
            <a:endParaRPr sz="1600"/>
          </a:p>
        </p:txBody>
      </p:sp>
      <p:sp>
        <p:nvSpPr>
          <p:cNvPr id="199" name="Google Shape;199;p3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GB" sz="1800">
                <a:solidFill>
                  <a:schemeClr val="dk1"/>
                </a:solidFill>
              </a:rPr>
              <a:t>8. Impact of Fitness Trackers and Mobile Apps During COVID-19</a:t>
            </a:r>
            <a:endParaRPr b="1" sz="1800">
              <a:solidFill>
                <a:schemeClr val="dk1"/>
              </a:solidFill>
            </a:endParaRPr>
          </a:p>
          <a:p>
            <a:pPr indent="-317500" lvl="0" marL="457200" rtl="0" algn="l">
              <a:spcBef>
                <a:spcPts val="1200"/>
              </a:spcBef>
              <a:spcAft>
                <a:spcPts val="0"/>
              </a:spcAft>
              <a:buClr>
                <a:schemeClr val="dk1"/>
              </a:buClr>
              <a:buSzPts val="1400"/>
              <a:buChar char="●"/>
            </a:pPr>
            <a:r>
              <a:rPr b="1" lang="en-GB">
                <a:solidFill>
                  <a:schemeClr val="dk1"/>
                </a:solidFill>
              </a:rPr>
              <a:t>Author:</a:t>
            </a:r>
            <a:r>
              <a:rPr lang="en-GB">
                <a:solidFill>
                  <a:schemeClr val="dk1"/>
                </a:solidFill>
              </a:rPr>
              <a:t> Huong Ly Tong</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Date:</a:t>
            </a:r>
            <a:r>
              <a:rPr lang="en-GB">
                <a:solidFill>
                  <a:schemeClr val="dk1"/>
                </a:solidFill>
              </a:rPr>
              <a:t> August 18, 2022</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Summary:</a:t>
            </a:r>
            <a:r>
              <a:rPr lang="en-GB">
                <a:solidFill>
                  <a:schemeClr val="dk1"/>
                </a:solidFill>
              </a:rPr>
              <a:t> Explores how fitness trackers and mobile apps supported healthy behaviours during the COVID-19 pandemic, enhancing physical activity, diet, and mental health.</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Problem:</a:t>
            </a:r>
            <a:r>
              <a:rPr lang="en-GB">
                <a:solidFill>
                  <a:schemeClr val="dk1"/>
                </a:solidFill>
              </a:rPr>
              <a:t> Variability in effectiveness across demographic groups.</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Solution:</a:t>
            </a:r>
            <a:r>
              <a:rPr lang="en-GB">
                <a:solidFill>
                  <a:schemeClr val="dk1"/>
                </a:solidFill>
              </a:rPr>
              <a:t> Tailor interventions to meet the specific needs of different demographic groups.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LITERATURE SURVEY</a:t>
            </a:r>
            <a:endParaRPr b="1"/>
          </a:p>
          <a:p>
            <a:pPr indent="0" lvl="0" marL="0" rtl="0" algn="l">
              <a:spcBef>
                <a:spcPts val="0"/>
              </a:spcBef>
              <a:spcAft>
                <a:spcPts val="0"/>
              </a:spcAft>
              <a:buNone/>
            </a:pPr>
            <a:r>
              <a:t/>
            </a:r>
            <a:endParaRPr b="1"/>
          </a:p>
        </p:txBody>
      </p:sp>
      <p:sp>
        <p:nvSpPr>
          <p:cNvPr id="205" name="Google Shape;205;p37"/>
          <p:cNvSpPr txBox="1"/>
          <p:nvPr>
            <p:ph idx="1" type="body"/>
          </p:nvPr>
        </p:nvSpPr>
        <p:spPr>
          <a:xfrm>
            <a:off x="311700" y="1152475"/>
            <a:ext cx="3999900" cy="38757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n-GB" sz="1500">
                <a:solidFill>
                  <a:schemeClr val="dk1"/>
                </a:solidFill>
              </a:rPr>
              <a:t>9. Mobile Apps Motivate Fitness Tracking? A Study of Technological Affordances and Workout Behaviors</a:t>
            </a:r>
            <a:endParaRPr b="1" sz="1500">
              <a:solidFill>
                <a:schemeClr val="dk1"/>
              </a:solidFill>
            </a:endParaRPr>
          </a:p>
          <a:p>
            <a:pPr indent="0" lvl="0" marL="0" rtl="0" algn="l">
              <a:spcBef>
                <a:spcPts val="1200"/>
              </a:spcBef>
              <a:spcAft>
                <a:spcPts val="0"/>
              </a:spcAft>
              <a:buClr>
                <a:schemeClr val="dk1"/>
              </a:buClr>
              <a:buSzPts val="1100"/>
              <a:buFont typeface="Arial"/>
              <a:buNone/>
            </a:pPr>
            <a:r>
              <a:rPr b="1" lang="en-GB" sz="1500">
                <a:solidFill>
                  <a:schemeClr val="dk1"/>
                </a:solidFill>
              </a:rPr>
              <a:t>Author</a:t>
            </a:r>
            <a:r>
              <a:rPr lang="en-GB" sz="1500">
                <a:solidFill>
                  <a:schemeClr val="dk1"/>
                </a:solidFill>
              </a:rPr>
              <a:t>: Maria D. Molina</a:t>
            </a:r>
            <a:br>
              <a:rPr lang="en-GB" sz="1500">
                <a:solidFill>
                  <a:schemeClr val="dk1"/>
                </a:solidFill>
              </a:rPr>
            </a:br>
            <a:r>
              <a:rPr b="1" lang="en-GB" sz="1500">
                <a:solidFill>
                  <a:schemeClr val="dk1"/>
                </a:solidFill>
              </a:rPr>
              <a:t>Date</a:t>
            </a:r>
            <a:r>
              <a:rPr lang="en-GB" sz="1500">
                <a:solidFill>
                  <a:schemeClr val="dk1"/>
                </a:solidFill>
              </a:rPr>
              <a:t>: 13 September 2019</a:t>
            </a:r>
            <a:br>
              <a:rPr lang="en-GB" sz="1500">
                <a:solidFill>
                  <a:schemeClr val="dk1"/>
                </a:solidFill>
              </a:rPr>
            </a:br>
            <a:r>
              <a:rPr b="1" lang="en-GB" sz="1500">
                <a:solidFill>
                  <a:schemeClr val="dk1"/>
                </a:solidFill>
              </a:rPr>
              <a:t>Summary</a:t>
            </a:r>
            <a:r>
              <a:rPr lang="en-GB" sz="1500">
                <a:solidFill>
                  <a:schemeClr val="dk1"/>
                </a:solidFill>
              </a:rPr>
              <a:t>: Investigates how mobile fitness app features like goal setting, notifications, and social sharing affect user motivation and engagement.</a:t>
            </a:r>
            <a:br>
              <a:rPr lang="en-GB" sz="1500">
                <a:solidFill>
                  <a:schemeClr val="dk1"/>
                </a:solidFill>
              </a:rPr>
            </a:br>
            <a:r>
              <a:rPr b="1" lang="en-GB" sz="1500">
                <a:solidFill>
                  <a:schemeClr val="dk1"/>
                </a:solidFill>
              </a:rPr>
              <a:t>Problem</a:t>
            </a:r>
            <a:r>
              <a:rPr lang="en-GB" sz="1500">
                <a:solidFill>
                  <a:schemeClr val="dk1"/>
                </a:solidFill>
              </a:rPr>
              <a:t>: Distraction from Core Goals</a:t>
            </a:r>
            <a:br>
              <a:rPr lang="en-GB" sz="1500">
                <a:solidFill>
                  <a:schemeClr val="dk1"/>
                </a:solidFill>
              </a:rPr>
            </a:br>
            <a:r>
              <a:rPr b="1" lang="en-GB" sz="1500">
                <a:solidFill>
                  <a:schemeClr val="dk1"/>
                </a:solidFill>
              </a:rPr>
              <a:t>Solution</a:t>
            </a:r>
            <a:r>
              <a:rPr lang="en-GB" sz="1500">
                <a:solidFill>
                  <a:schemeClr val="dk1"/>
                </a:solidFill>
              </a:rPr>
              <a:t>: </a:t>
            </a:r>
            <a:r>
              <a:rPr b="1" lang="en-GB" sz="1500">
                <a:solidFill>
                  <a:schemeClr val="dk1"/>
                </a:solidFill>
              </a:rPr>
              <a:t>Customizable Alerts</a:t>
            </a:r>
            <a:r>
              <a:rPr lang="en-GB" sz="1500">
                <a:solidFill>
                  <a:schemeClr val="dk1"/>
                </a:solidFill>
              </a:rPr>
              <a:t> - Allow users to customize notification settings to prevent excessive alerts.</a:t>
            </a:r>
            <a:endParaRPr sz="1500">
              <a:solidFill>
                <a:schemeClr val="dk1"/>
              </a:solidFill>
            </a:endParaRPr>
          </a:p>
          <a:p>
            <a:pPr indent="0" lvl="0" marL="457200" rtl="0" algn="l">
              <a:spcBef>
                <a:spcPts val="1200"/>
              </a:spcBef>
              <a:spcAft>
                <a:spcPts val="1200"/>
              </a:spcAft>
              <a:buNone/>
            </a:pPr>
            <a:r>
              <a:t/>
            </a:r>
            <a:endParaRPr b="1" sz="1800">
              <a:solidFill>
                <a:schemeClr val="dk1"/>
              </a:solidFill>
            </a:endParaRPr>
          </a:p>
        </p:txBody>
      </p:sp>
      <p:sp>
        <p:nvSpPr>
          <p:cNvPr id="206" name="Google Shape;206;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GB">
                <a:solidFill>
                  <a:schemeClr val="dk1"/>
                </a:solidFill>
              </a:rPr>
              <a:t>10. Self-Tracking Behavior in Physical Activity: A Systematic Review of Drivers and Outcomes of Fitness Tracking</a:t>
            </a:r>
            <a:endParaRPr b="1">
              <a:solidFill>
                <a:schemeClr val="dk1"/>
              </a:solidFill>
            </a:endParaRPr>
          </a:p>
          <a:p>
            <a:pPr indent="-311150" lvl="0" marL="457200" rtl="0" algn="l">
              <a:spcBef>
                <a:spcPts val="1200"/>
              </a:spcBef>
              <a:spcAft>
                <a:spcPts val="0"/>
              </a:spcAft>
              <a:buClr>
                <a:schemeClr val="dk1"/>
              </a:buClr>
              <a:buSzPts val="1300"/>
              <a:buChar char="●"/>
            </a:pPr>
            <a:r>
              <a:rPr b="1" lang="en-GB" sz="1300">
                <a:solidFill>
                  <a:schemeClr val="dk1"/>
                </a:solidFill>
              </a:rPr>
              <a:t>Author:</a:t>
            </a:r>
            <a:r>
              <a:rPr lang="en-GB" sz="1300">
                <a:solidFill>
                  <a:schemeClr val="dk1"/>
                </a:solidFill>
              </a:rPr>
              <a:t> Daoyan Jin</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Date:</a:t>
            </a:r>
            <a:r>
              <a:rPr lang="en-GB" sz="1300">
                <a:solidFill>
                  <a:schemeClr val="dk1"/>
                </a:solidFill>
              </a:rPr>
              <a:t> August 5, 2020</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Summary:</a:t>
            </a:r>
            <a:r>
              <a:rPr lang="en-GB" sz="1300">
                <a:solidFill>
                  <a:schemeClr val="dk1"/>
                </a:solidFill>
              </a:rPr>
              <a:t> Reviews factors driving self-tracking behaviours and outcomes, highlighting motivations such as goal setting, social influence, and self-improvement.</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Problem:</a:t>
            </a:r>
            <a:r>
              <a:rPr lang="en-GB" sz="1300">
                <a:solidFill>
                  <a:schemeClr val="dk1"/>
                </a:solidFill>
              </a:rPr>
              <a:t> Potential negative psychological impacts, such as stress and anxiety from constant monitoring.</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Solution:</a:t>
            </a:r>
            <a:r>
              <a:rPr lang="en-GB" sz="1300">
                <a:solidFill>
                  <a:schemeClr val="dk1"/>
                </a:solidFill>
              </a:rPr>
              <a:t> Provide balanced usage recommendations to promote healthy self-monitoring without fostering obsession.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42900" lvl="0" marL="546100" rtl="0" algn="l">
              <a:lnSpc>
                <a:spcPct val="115000"/>
              </a:lnSpc>
              <a:spcBef>
                <a:spcPts val="0"/>
              </a:spcBef>
              <a:spcAft>
                <a:spcPts val="0"/>
              </a:spcAft>
              <a:buClr>
                <a:schemeClr val="dk1"/>
              </a:buClr>
              <a:buSzPct val="157142"/>
              <a:buFont typeface="Arial"/>
              <a:buNone/>
            </a:pPr>
            <a:r>
              <a:rPr lang="en-GB" sz="700"/>
              <a:t> </a:t>
            </a:r>
            <a:r>
              <a:rPr b="1" lang="en-GB" sz="2377">
                <a:latin typeface="Times New Roman"/>
                <a:ea typeface="Times New Roman"/>
                <a:cs typeface="Times New Roman"/>
                <a:sym typeface="Times New Roman"/>
              </a:rPr>
              <a:t>PROPOSED SYSTEM</a:t>
            </a:r>
            <a:endParaRPr b="1" sz="2377">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just">
              <a:spcBef>
                <a:spcPts val="1200"/>
              </a:spcBef>
              <a:spcAft>
                <a:spcPts val="0"/>
              </a:spcAft>
              <a:buClr>
                <a:schemeClr val="dk1"/>
              </a:buClr>
              <a:buSzPts val="2100"/>
              <a:buChar char="●"/>
            </a:pPr>
            <a:r>
              <a:rPr b="1" lang="en-GB" sz="1900">
                <a:solidFill>
                  <a:schemeClr val="dk1"/>
                </a:solidFill>
                <a:latin typeface="Times New Roman"/>
                <a:ea typeface="Times New Roman"/>
                <a:cs typeface="Times New Roman"/>
                <a:sym typeface="Times New Roman"/>
              </a:rPr>
              <a:t>Personalized Diet Plans:</a:t>
            </a:r>
            <a:r>
              <a:rPr lang="en-GB" sz="1900">
                <a:solidFill>
                  <a:schemeClr val="dk1"/>
                </a:solidFill>
                <a:latin typeface="Times New Roman"/>
                <a:ea typeface="Times New Roman"/>
                <a:cs typeface="Times New Roman"/>
                <a:sym typeface="Times New Roman"/>
              </a:rPr>
              <a:t> The app uses AI to generate customized weekly meal plans based on individual preferences, dietary restrictions, and health goals, promoting balanced nutrition.</a:t>
            </a:r>
            <a:endParaRPr sz="1900">
              <a:solidFill>
                <a:schemeClr val="dk1"/>
              </a:solidFill>
              <a:latin typeface="Times New Roman"/>
              <a:ea typeface="Times New Roman"/>
              <a:cs typeface="Times New Roman"/>
              <a:sym typeface="Times New Roman"/>
            </a:endParaRPr>
          </a:p>
          <a:p>
            <a:pPr indent="-349250" lvl="0" marL="457200" rtl="0" algn="just">
              <a:spcBef>
                <a:spcPts val="0"/>
              </a:spcBef>
              <a:spcAft>
                <a:spcPts val="0"/>
              </a:spcAft>
              <a:buClr>
                <a:schemeClr val="dk1"/>
              </a:buClr>
              <a:buSzPts val="1900"/>
              <a:buChar char="●"/>
            </a:pPr>
            <a:r>
              <a:rPr b="1" lang="en-GB" sz="1900">
                <a:solidFill>
                  <a:schemeClr val="dk1"/>
                </a:solidFill>
                <a:latin typeface="Times New Roman"/>
                <a:ea typeface="Times New Roman"/>
                <a:cs typeface="Times New Roman"/>
                <a:sym typeface="Times New Roman"/>
              </a:rPr>
              <a:t>User-Friendly Interface:</a:t>
            </a:r>
            <a:r>
              <a:rPr lang="en-GB" sz="1900">
                <a:solidFill>
                  <a:schemeClr val="dk1"/>
                </a:solidFill>
                <a:latin typeface="Times New Roman"/>
                <a:ea typeface="Times New Roman"/>
                <a:cs typeface="Times New Roman"/>
                <a:sym typeface="Times New Roman"/>
              </a:rPr>
              <a:t> Designed for simplicity, the app ensures that all features are easily accessible, making it straightforward for users to manage their health effectively.</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GB" sz="1900">
                <a:solidFill>
                  <a:schemeClr val="dk1"/>
                </a:solidFill>
                <a:latin typeface="Times New Roman"/>
                <a:ea typeface="Times New Roman"/>
                <a:cs typeface="Times New Roman"/>
                <a:sym typeface="Times New Roman"/>
              </a:rPr>
              <a:t>Easy navigation throughout the app</a:t>
            </a:r>
            <a:endParaRPr sz="1900">
              <a:solidFill>
                <a:schemeClr val="dk1"/>
              </a:solidFill>
              <a:latin typeface="Times New Roman"/>
              <a:ea typeface="Times New Roman"/>
              <a:cs typeface="Times New Roman"/>
              <a:sym typeface="Times New Roman"/>
            </a:endParaRPr>
          </a:p>
          <a:p>
            <a:pPr indent="-349250" lvl="0" marL="457200" rtl="0" algn="l">
              <a:lnSpc>
                <a:spcPct val="100000"/>
              </a:lnSpc>
              <a:spcBef>
                <a:spcPts val="0"/>
              </a:spcBef>
              <a:spcAft>
                <a:spcPts val="0"/>
              </a:spcAft>
              <a:buClr>
                <a:schemeClr val="dk1"/>
              </a:buClr>
              <a:buSzPts val="1900"/>
              <a:buFont typeface="Times New Roman"/>
              <a:buChar char="●"/>
            </a:pPr>
            <a:r>
              <a:rPr lang="en-GB" sz="1900">
                <a:solidFill>
                  <a:schemeClr val="dk1"/>
                </a:solidFill>
                <a:latin typeface="Times New Roman"/>
                <a:ea typeface="Times New Roman"/>
                <a:cs typeface="Times New Roman"/>
                <a:sym typeface="Times New Roman"/>
              </a:rPr>
              <a:t>Gather user feedback for continuous improvement</a:t>
            </a:r>
            <a:endParaRPr sz="1900">
              <a:solidFill>
                <a:schemeClr val="dk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latin typeface="Times New Roman"/>
                <a:ea typeface="Times New Roman"/>
                <a:cs typeface="Times New Roman"/>
                <a:sym typeface="Times New Roman"/>
              </a:rPr>
              <a:t>HOW IT WORKS</a:t>
            </a:r>
            <a:endParaRPr b="1" sz="2300">
              <a:latin typeface="Times New Roman"/>
              <a:ea typeface="Times New Roman"/>
              <a:cs typeface="Times New Roman"/>
              <a:sym typeface="Times New Roman"/>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9"/>
          <p:cNvPicPr preferRelativeResize="0"/>
          <p:nvPr/>
        </p:nvPicPr>
        <p:blipFill>
          <a:blip r:embed="rId3">
            <a:alphaModFix/>
          </a:blip>
          <a:stretch>
            <a:fillRect/>
          </a:stretch>
        </p:blipFill>
        <p:spPr>
          <a:xfrm>
            <a:off x="206400" y="1152475"/>
            <a:ext cx="4547800" cy="3416400"/>
          </a:xfrm>
          <a:prstGeom prst="rect">
            <a:avLst/>
          </a:prstGeom>
          <a:noFill/>
          <a:ln>
            <a:noFill/>
          </a:ln>
        </p:spPr>
      </p:pic>
      <p:pic>
        <p:nvPicPr>
          <p:cNvPr id="220" name="Google Shape;220;p39"/>
          <p:cNvPicPr preferRelativeResize="0"/>
          <p:nvPr/>
        </p:nvPicPr>
        <p:blipFill>
          <a:blip r:embed="rId4">
            <a:alphaModFix/>
          </a:blip>
          <a:stretch>
            <a:fillRect/>
          </a:stretch>
        </p:blipFill>
        <p:spPr>
          <a:xfrm>
            <a:off x="4754200" y="1152475"/>
            <a:ext cx="40781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24" name="Shape 224"/>
        <p:cNvGrpSpPr/>
        <p:nvPr/>
      </p:nvGrpSpPr>
      <p:grpSpPr>
        <a:xfrm>
          <a:off x="0" y="0"/>
          <a:ext cx="0" cy="0"/>
          <a:chOff x="0" y="0"/>
          <a:chExt cx="0" cy="0"/>
        </a:xfrm>
      </p:grpSpPr>
      <p:pic>
        <p:nvPicPr>
          <p:cNvPr id="225" name="Google Shape;225;p40"/>
          <p:cNvPicPr preferRelativeResize="0"/>
          <p:nvPr/>
        </p:nvPicPr>
        <p:blipFill>
          <a:blip r:embed="rId3">
            <a:alphaModFix/>
          </a:blip>
          <a:stretch>
            <a:fillRect/>
          </a:stretch>
        </p:blipFill>
        <p:spPr>
          <a:xfrm>
            <a:off x="163275" y="935350"/>
            <a:ext cx="4514800" cy="3038475"/>
          </a:xfrm>
          <a:prstGeom prst="rect">
            <a:avLst/>
          </a:prstGeom>
          <a:noFill/>
          <a:ln>
            <a:noFill/>
          </a:ln>
        </p:spPr>
      </p:pic>
      <p:pic>
        <p:nvPicPr>
          <p:cNvPr id="226" name="Google Shape;226;p40"/>
          <p:cNvPicPr preferRelativeResize="0"/>
          <p:nvPr/>
        </p:nvPicPr>
        <p:blipFill>
          <a:blip r:embed="rId4">
            <a:alphaModFix/>
          </a:blip>
          <a:stretch>
            <a:fillRect/>
          </a:stretch>
        </p:blipFill>
        <p:spPr>
          <a:xfrm>
            <a:off x="4520475" y="959188"/>
            <a:ext cx="4514799" cy="299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230" name="Shape 230"/>
        <p:cNvGrpSpPr/>
        <p:nvPr/>
      </p:nvGrpSpPr>
      <p:grpSpPr>
        <a:xfrm>
          <a:off x="0" y="0"/>
          <a:ext cx="0" cy="0"/>
          <a:chOff x="0" y="0"/>
          <a:chExt cx="0" cy="0"/>
        </a:xfrm>
      </p:grpSpPr>
      <p:pic>
        <p:nvPicPr>
          <p:cNvPr id="231" name="Google Shape;231;p41"/>
          <p:cNvPicPr preferRelativeResize="0"/>
          <p:nvPr/>
        </p:nvPicPr>
        <p:blipFill>
          <a:blip r:embed="rId3">
            <a:alphaModFix/>
          </a:blip>
          <a:stretch>
            <a:fillRect/>
          </a:stretch>
        </p:blipFill>
        <p:spPr>
          <a:xfrm>
            <a:off x="1900425" y="963475"/>
            <a:ext cx="5717975"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B26B"/>
        </a:solidFill>
      </p:bgPr>
    </p:bg>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79999" rtl="0" algn="just">
              <a:spcBef>
                <a:spcPts val="0"/>
              </a:spcBef>
              <a:spcAft>
                <a:spcPts val="0"/>
              </a:spcAft>
              <a:buClr>
                <a:schemeClr val="dk1"/>
              </a:buClr>
              <a:buSzPts val="1100"/>
              <a:buFont typeface="Arial"/>
              <a:buNone/>
            </a:pPr>
            <a:r>
              <a:rPr lang="en-GB" sz="2000">
                <a:solidFill>
                  <a:schemeClr val="dk1"/>
                </a:solidFill>
                <a:highlight>
                  <a:srgbClr val="F6B26B"/>
                </a:highlight>
                <a:latin typeface="Times New Roman"/>
                <a:ea typeface="Times New Roman"/>
                <a:cs typeface="Times New Roman"/>
                <a:sym typeface="Times New Roman"/>
              </a:rPr>
              <a:t>Availability of health management applications which relates to personalised diet and exercising plans has been proved effective in improving health in urban dwellers. As highlighted by the results of this present systematic review, the use of such technology applications help in the prevention of unhealthy behaviours. With future development of various kinds of technology in the use of health applications, incorporating new features like personalised nutrition tracking, exercise reminders, and health-tracking functions can help individuals to own their individual health transformations.</a:t>
            </a:r>
            <a:endParaRPr sz="2000">
              <a:solidFill>
                <a:schemeClr val="dk1"/>
              </a:solidFill>
              <a:highlight>
                <a:srgbClr val="F6B26B"/>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241" name="Shape 241"/>
        <p:cNvGrpSpPr/>
        <p:nvPr/>
      </p:nvGrpSpPr>
      <p:grpSpPr>
        <a:xfrm>
          <a:off x="0" y="0"/>
          <a:ext cx="0" cy="0"/>
          <a:chOff x="0" y="0"/>
          <a:chExt cx="0" cy="0"/>
        </a:xfrm>
      </p:grpSpPr>
      <p:sp>
        <p:nvSpPr>
          <p:cNvPr id="242" name="Google Shape;242;p4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a:t>                            </a:t>
            </a:r>
            <a:r>
              <a:rPr b="1" i="1" lang="en-GB">
                <a:latin typeface="Times New Roman"/>
                <a:ea typeface="Times New Roman"/>
                <a:cs typeface="Times New Roman"/>
                <a:sym typeface="Times New Roman"/>
              </a:rPr>
              <a:t>THANK YOU</a:t>
            </a:r>
            <a:endParaRPr b="1" i="1">
              <a:latin typeface="Times New Roman"/>
              <a:ea typeface="Times New Roman"/>
              <a:cs typeface="Times New Roman"/>
              <a:sym typeface="Times New Roman"/>
            </a:endParaRPr>
          </a:p>
          <a:p>
            <a:pPr indent="0" lvl="0" marL="0" rtl="0" algn="l">
              <a:spcBef>
                <a:spcPts val="0"/>
              </a:spcBef>
              <a:spcAft>
                <a:spcPts val="0"/>
              </a:spcAft>
              <a:buNone/>
            </a:pPr>
            <a:r>
              <a:t/>
            </a:r>
            <a:endParaRPr b="1" i="1"/>
          </a:p>
        </p:txBody>
      </p:sp>
      <p:sp>
        <p:nvSpPr>
          <p:cNvPr id="243" name="Google Shape;243;p43"/>
          <p:cNvSpPr txBox="1"/>
          <p:nvPr>
            <p:ph idx="1" type="body"/>
          </p:nvPr>
        </p:nvSpPr>
        <p:spPr>
          <a:xfrm>
            <a:off x="236972" y="1218788"/>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GB" sz="2200">
                <a:latin typeface="Times New Roman"/>
                <a:ea typeface="Times New Roman"/>
                <a:cs typeface="Times New Roman"/>
                <a:sym typeface="Times New Roman"/>
              </a:rPr>
              <a:t>BY :</a:t>
            </a:r>
            <a:endParaRPr sz="2200">
              <a:latin typeface="Times New Roman"/>
              <a:ea typeface="Times New Roman"/>
              <a:cs typeface="Times New Roman"/>
              <a:sym typeface="Times New Roman"/>
            </a:endParaRPr>
          </a:p>
        </p:txBody>
      </p:sp>
      <p:pic>
        <p:nvPicPr>
          <p:cNvPr id="244" name="Google Shape;244;p43"/>
          <p:cNvPicPr preferRelativeResize="0"/>
          <p:nvPr/>
        </p:nvPicPr>
        <p:blipFill>
          <a:blip r:embed="rId3">
            <a:alphaModFix/>
          </a:blip>
          <a:stretch>
            <a:fillRect/>
          </a:stretch>
        </p:blipFill>
        <p:spPr>
          <a:xfrm>
            <a:off x="2959622" y="1454231"/>
            <a:ext cx="3136106" cy="305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990"/>
              <a:buFont typeface="Arial"/>
              <a:buNone/>
            </a:pPr>
            <a:r>
              <a:rPr b="1" lang="en-GB" sz="2500">
                <a:latin typeface="Times New Roman"/>
                <a:ea typeface="Times New Roman"/>
                <a:cs typeface="Times New Roman"/>
                <a:sym typeface="Times New Roman"/>
              </a:rPr>
              <a:t>INTRODUCTION</a:t>
            </a:r>
            <a:endParaRPr b="1" sz="2500">
              <a:latin typeface="Times New Roman"/>
              <a:ea typeface="Times New Roman"/>
              <a:cs typeface="Times New Roman"/>
              <a:sym typeface="Times New Roman"/>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Clr>
                <a:schemeClr val="dk1"/>
              </a:buClr>
              <a:buSzPts val="1500"/>
              <a:buFont typeface="Arial"/>
              <a:buNone/>
            </a:pPr>
            <a:r>
              <a:rPr b="1" lang="en-GB" sz="1700">
                <a:solidFill>
                  <a:schemeClr val="dk1"/>
                </a:solidFill>
                <a:latin typeface="Times New Roman"/>
                <a:ea typeface="Times New Roman"/>
                <a:cs typeface="Times New Roman"/>
                <a:sym typeface="Times New Roman"/>
              </a:rPr>
              <a:t>Overview:</a:t>
            </a:r>
            <a:endParaRPr sz="1950">
              <a:solidFill>
                <a:schemeClr val="dk1"/>
              </a:solidFill>
              <a:latin typeface="Calibri"/>
              <a:ea typeface="Calibri"/>
              <a:cs typeface="Calibri"/>
              <a:sym typeface="Calibri"/>
            </a:endParaRPr>
          </a:p>
          <a:p>
            <a:pPr indent="-184150" lvl="0" marL="228600" rtl="0" algn="l">
              <a:lnSpc>
                <a:spcPct val="70000"/>
              </a:lnSpc>
              <a:spcBef>
                <a:spcPts val="1000"/>
              </a:spcBef>
              <a:spcAft>
                <a:spcPts val="0"/>
              </a:spcAft>
              <a:buClr>
                <a:schemeClr val="dk1"/>
              </a:buClr>
              <a:buSzPts val="1700"/>
              <a:buChar char="•"/>
            </a:pPr>
            <a:r>
              <a:rPr lang="en-GB" sz="1700">
                <a:solidFill>
                  <a:schemeClr val="dk1"/>
                </a:solidFill>
                <a:latin typeface="Times New Roman"/>
                <a:ea typeface="Times New Roman"/>
                <a:cs typeface="Times New Roman"/>
                <a:sym typeface="Times New Roman"/>
              </a:rPr>
              <a:t>The "User-Friendly Fitness Tracker" is designed to help users manage their health and fitness goals efficiently.</a:t>
            </a:r>
            <a:endParaRPr sz="1950">
              <a:solidFill>
                <a:schemeClr val="dk1"/>
              </a:solidFill>
              <a:latin typeface="Calibri"/>
              <a:ea typeface="Calibri"/>
              <a:cs typeface="Calibri"/>
              <a:sym typeface="Calibri"/>
            </a:endParaRPr>
          </a:p>
          <a:p>
            <a:pPr indent="-184150" lvl="0" marL="228600" rtl="0" algn="l">
              <a:lnSpc>
                <a:spcPct val="70000"/>
              </a:lnSpc>
              <a:spcBef>
                <a:spcPts val="1000"/>
              </a:spcBef>
              <a:spcAft>
                <a:spcPts val="0"/>
              </a:spcAft>
              <a:buClr>
                <a:schemeClr val="dk1"/>
              </a:buClr>
              <a:buSzPts val="1700"/>
              <a:buChar char="•"/>
            </a:pPr>
            <a:r>
              <a:rPr lang="en-GB" sz="1700">
                <a:solidFill>
                  <a:schemeClr val="dk1"/>
                </a:solidFill>
                <a:latin typeface="Times New Roman"/>
                <a:ea typeface="Times New Roman"/>
                <a:cs typeface="Times New Roman"/>
                <a:sym typeface="Times New Roman"/>
              </a:rPr>
              <a:t>It offers personalized diet plans, exercise recommendations, and health monitoring tools using AI technology.</a:t>
            </a:r>
            <a:endParaRPr sz="1950">
              <a:solidFill>
                <a:schemeClr val="dk1"/>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5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1500"/>
              <a:buFont typeface="Arial"/>
              <a:buNone/>
            </a:pPr>
            <a:r>
              <a:rPr b="1" lang="en-GB" sz="1700">
                <a:solidFill>
                  <a:schemeClr val="dk1"/>
                </a:solidFill>
                <a:latin typeface="Times New Roman"/>
                <a:ea typeface="Times New Roman"/>
                <a:cs typeface="Times New Roman"/>
                <a:sym typeface="Times New Roman"/>
              </a:rPr>
              <a:t>Importance of Fitness and Health Tracking:</a:t>
            </a:r>
            <a:endParaRPr sz="1950">
              <a:solidFill>
                <a:schemeClr val="dk1"/>
              </a:solidFill>
              <a:latin typeface="Calibri"/>
              <a:ea typeface="Calibri"/>
              <a:cs typeface="Calibri"/>
              <a:sym typeface="Calibri"/>
            </a:endParaRPr>
          </a:p>
          <a:p>
            <a:pPr indent="-184150" lvl="0" marL="228600" rtl="0" algn="l">
              <a:lnSpc>
                <a:spcPct val="70000"/>
              </a:lnSpc>
              <a:spcBef>
                <a:spcPts val="1000"/>
              </a:spcBef>
              <a:spcAft>
                <a:spcPts val="0"/>
              </a:spcAft>
              <a:buClr>
                <a:schemeClr val="dk1"/>
              </a:buClr>
              <a:buSzPts val="1700"/>
              <a:buChar char="•"/>
            </a:pPr>
            <a:r>
              <a:rPr lang="en-GB" sz="1700">
                <a:solidFill>
                  <a:schemeClr val="dk1"/>
                </a:solidFill>
                <a:latin typeface="Times New Roman"/>
                <a:ea typeface="Times New Roman"/>
                <a:cs typeface="Times New Roman"/>
                <a:sym typeface="Times New Roman"/>
              </a:rPr>
              <a:t>Regular tracking of diet and exercise can lead to significant improvements in overall health and well-being.</a:t>
            </a:r>
            <a:endParaRPr sz="1950">
              <a:solidFill>
                <a:schemeClr val="dk1"/>
              </a:solidFill>
              <a:latin typeface="Calibri"/>
              <a:ea typeface="Calibri"/>
              <a:cs typeface="Calibri"/>
              <a:sym typeface="Calibri"/>
            </a:endParaRPr>
          </a:p>
          <a:p>
            <a:pPr indent="-184150" lvl="0" marL="228600" rtl="0" algn="l">
              <a:lnSpc>
                <a:spcPct val="70000"/>
              </a:lnSpc>
              <a:spcBef>
                <a:spcPts val="1000"/>
              </a:spcBef>
              <a:spcAft>
                <a:spcPts val="0"/>
              </a:spcAft>
              <a:buClr>
                <a:schemeClr val="dk1"/>
              </a:buClr>
              <a:buSzPts val="1700"/>
              <a:buChar char="•"/>
            </a:pPr>
            <a:r>
              <a:rPr lang="en-GB" sz="1700">
                <a:solidFill>
                  <a:schemeClr val="dk1"/>
                </a:solidFill>
                <a:latin typeface="Times New Roman"/>
                <a:ea typeface="Times New Roman"/>
                <a:cs typeface="Times New Roman"/>
                <a:sym typeface="Times New Roman"/>
              </a:rPr>
              <a:t>Helps users stay motivated and on track with their fitness goals.</a:t>
            </a:r>
            <a:endParaRPr sz="1950">
              <a:solidFill>
                <a:schemeClr val="dk1"/>
              </a:solidFill>
              <a:latin typeface="Calibri"/>
              <a:ea typeface="Calibri"/>
              <a:cs typeface="Calibri"/>
              <a:sym typeface="Calibri"/>
            </a:endParaRPr>
          </a:p>
          <a:p>
            <a:pPr indent="-184150" lvl="0" marL="228600" rtl="0" algn="l">
              <a:lnSpc>
                <a:spcPct val="70000"/>
              </a:lnSpc>
              <a:spcBef>
                <a:spcPts val="1000"/>
              </a:spcBef>
              <a:spcAft>
                <a:spcPts val="0"/>
              </a:spcAft>
              <a:buClr>
                <a:schemeClr val="dk1"/>
              </a:buClr>
              <a:buSzPts val="1700"/>
              <a:buChar char="•"/>
            </a:pPr>
            <a:r>
              <a:rPr lang="en-GB" sz="1700">
                <a:solidFill>
                  <a:schemeClr val="dk1"/>
                </a:solidFill>
                <a:latin typeface="Times New Roman"/>
                <a:ea typeface="Times New Roman"/>
                <a:cs typeface="Times New Roman"/>
                <a:sym typeface="Times New Roman"/>
              </a:rPr>
              <a:t>Provides insights into personal health trends and progress over time.</a:t>
            </a:r>
            <a:endParaRPr sz="1950">
              <a:solidFill>
                <a:schemeClr val="dk1"/>
              </a:solidFill>
              <a:latin typeface="Calibri"/>
              <a:ea typeface="Calibri"/>
              <a:cs typeface="Calibri"/>
              <a:sym typeface="Calibri"/>
            </a:endParaRPr>
          </a:p>
          <a:p>
            <a:pPr indent="-76200" lvl="0" marL="228600" rtl="0" algn="l">
              <a:lnSpc>
                <a:spcPct val="70000"/>
              </a:lnSpc>
              <a:spcBef>
                <a:spcPts val="1000"/>
              </a:spcBef>
              <a:spcAft>
                <a:spcPts val="0"/>
              </a:spcAft>
              <a:buClr>
                <a:schemeClr val="dk1"/>
              </a:buClr>
              <a:buSzPts val="1500"/>
              <a:buFont typeface="Arial"/>
              <a:buNone/>
            </a:pPr>
            <a:r>
              <a:t/>
            </a:r>
            <a:endParaRPr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688"/>
              <a:buNone/>
            </a:pPr>
            <a:r>
              <a:t/>
            </a:r>
            <a:endParaRPr sz="13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Features</a:t>
            </a:r>
            <a:endParaRPr b="1"/>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100000"/>
              <a:buFont typeface="Arial"/>
              <a:buNone/>
            </a:pPr>
            <a:r>
              <a:rPr b="1" lang="en-GB" sz="2000">
                <a:solidFill>
                  <a:schemeClr val="dk1"/>
                </a:solidFill>
                <a:latin typeface="Times New Roman"/>
                <a:ea typeface="Times New Roman"/>
                <a:cs typeface="Times New Roman"/>
                <a:sym typeface="Times New Roman"/>
              </a:rPr>
              <a:t>1.Diet Plans</a:t>
            </a:r>
            <a:endParaRPr sz="2000">
              <a:solidFill>
                <a:schemeClr val="dk1"/>
              </a:solidFill>
              <a:latin typeface="Times New Roman"/>
              <a:ea typeface="Times New Roman"/>
              <a:cs typeface="Times New Roman"/>
              <a:sym typeface="Times New Roman"/>
            </a:endParaRPr>
          </a:p>
          <a:p>
            <a:pPr indent="-107950" lvl="0" marL="0" rtl="0" algn="l">
              <a:lnSpc>
                <a:spcPct val="100000"/>
              </a:lnSpc>
              <a:spcBef>
                <a:spcPts val="0"/>
              </a:spcBef>
              <a:spcAft>
                <a:spcPts val="0"/>
              </a:spcAft>
              <a:buClr>
                <a:schemeClr val="dk1"/>
              </a:buClr>
              <a:buSzPct val="100000"/>
              <a:buFont typeface="Times New Roman"/>
              <a:buChar char="•"/>
            </a:pPr>
            <a:r>
              <a:rPr lang="en-GB" sz="2000">
                <a:solidFill>
                  <a:schemeClr val="dk1"/>
                </a:solidFill>
                <a:latin typeface="Times New Roman"/>
                <a:ea typeface="Times New Roman"/>
                <a:cs typeface="Times New Roman"/>
                <a:sym typeface="Times New Roman"/>
              </a:rPr>
              <a:t>Weekly diet plans tailored for users</a:t>
            </a:r>
            <a:endParaRPr sz="2800">
              <a:solidFill>
                <a:schemeClr val="dk1"/>
              </a:solidFill>
              <a:latin typeface="Calibri"/>
              <a:ea typeface="Calibri"/>
              <a:cs typeface="Calibri"/>
              <a:sym typeface="Calibri"/>
            </a:endParaRPr>
          </a:p>
          <a:p>
            <a:pPr indent="-107950" lvl="0" marL="0" rtl="0" algn="l">
              <a:lnSpc>
                <a:spcPct val="100000"/>
              </a:lnSpc>
              <a:spcBef>
                <a:spcPts val="0"/>
              </a:spcBef>
              <a:spcAft>
                <a:spcPts val="0"/>
              </a:spcAft>
              <a:buClr>
                <a:schemeClr val="dk1"/>
              </a:buClr>
              <a:buSzPct val="100000"/>
              <a:buFont typeface="Times New Roman"/>
              <a:buChar char="•"/>
            </a:pPr>
            <a:r>
              <a:rPr lang="en-GB" sz="2000">
                <a:solidFill>
                  <a:schemeClr val="dk1"/>
                </a:solidFill>
                <a:latin typeface="Times New Roman"/>
                <a:ea typeface="Times New Roman"/>
                <a:cs typeface="Times New Roman"/>
                <a:sym typeface="Times New Roman"/>
              </a:rPr>
              <a:t>AI-based user-customized diet plans</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1000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100000"/>
              <a:buFont typeface="Arial"/>
              <a:buNone/>
            </a:pPr>
            <a:r>
              <a:rPr b="1" lang="en-GB" sz="2000">
                <a:solidFill>
                  <a:schemeClr val="dk1"/>
                </a:solidFill>
                <a:latin typeface="Times New Roman"/>
                <a:ea typeface="Times New Roman"/>
                <a:cs typeface="Times New Roman"/>
                <a:sym typeface="Times New Roman"/>
              </a:rPr>
              <a:t>2.Calorie Management</a:t>
            </a:r>
            <a:endParaRPr sz="2000">
              <a:solidFill>
                <a:schemeClr val="dk1"/>
              </a:solidFill>
              <a:latin typeface="Times New Roman"/>
              <a:ea typeface="Times New Roman"/>
              <a:cs typeface="Times New Roman"/>
              <a:sym typeface="Times New Roman"/>
            </a:endParaRPr>
          </a:p>
          <a:p>
            <a:pPr indent="-222250" lvl="0" marL="228600" rtl="0" algn="l">
              <a:lnSpc>
                <a:spcPct val="100000"/>
              </a:lnSpc>
              <a:spcBef>
                <a:spcPts val="0"/>
              </a:spcBef>
              <a:spcAft>
                <a:spcPts val="0"/>
              </a:spcAft>
              <a:buClr>
                <a:schemeClr val="dk1"/>
              </a:buClr>
              <a:buSzPct val="100000"/>
              <a:buFont typeface="Times New Roman"/>
              <a:buChar char="•"/>
            </a:pPr>
            <a:r>
              <a:rPr lang="en-GB" sz="2000">
                <a:solidFill>
                  <a:schemeClr val="dk1"/>
                </a:solidFill>
                <a:latin typeface="Times New Roman"/>
                <a:ea typeface="Times New Roman"/>
                <a:cs typeface="Times New Roman"/>
                <a:sym typeface="Times New Roman"/>
              </a:rPr>
              <a:t>Track calories consumed and burned.</a:t>
            </a:r>
            <a:endParaRPr sz="2800">
              <a:solidFill>
                <a:schemeClr val="dk1"/>
              </a:solidFill>
              <a:latin typeface="Calibri"/>
              <a:ea typeface="Calibri"/>
              <a:cs typeface="Calibri"/>
              <a:sym typeface="Calibri"/>
            </a:endParaRPr>
          </a:p>
          <a:p>
            <a:pPr indent="-107950" lvl="0" marL="0" rtl="0" algn="l">
              <a:lnSpc>
                <a:spcPct val="100000"/>
              </a:lnSpc>
              <a:spcBef>
                <a:spcPts val="0"/>
              </a:spcBef>
              <a:spcAft>
                <a:spcPts val="0"/>
              </a:spcAft>
              <a:buClr>
                <a:schemeClr val="dk1"/>
              </a:buClr>
              <a:buSzPct val="100000"/>
              <a:buFont typeface="Times New Roman"/>
              <a:buChar char="•"/>
            </a:pPr>
            <a:r>
              <a:rPr lang="en-GB" sz="2000">
                <a:solidFill>
                  <a:schemeClr val="dk1"/>
                </a:solidFill>
                <a:latin typeface="Times New Roman"/>
                <a:ea typeface="Times New Roman"/>
                <a:cs typeface="Times New Roman"/>
                <a:sym typeface="Times New Roman"/>
              </a:rPr>
              <a:t>Exercise suggestions to burn specific calorie amounts</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1000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100000"/>
              <a:buFont typeface="Arial"/>
              <a:buNone/>
            </a:pPr>
            <a:r>
              <a:rPr b="1" lang="en-GB" sz="2000">
                <a:solidFill>
                  <a:schemeClr val="dk1"/>
                </a:solidFill>
                <a:latin typeface="Times New Roman"/>
                <a:ea typeface="Times New Roman"/>
                <a:cs typeface="Times New Roman"/>
                <a:sym typeface="Times New Roman"/>
              </a:rPr>
              <a:t>3.Self Checkup</a:t>
            </a:r>
            <a:endParaRPr sz="2000">
              <a:solidFill>
                <a:schemeClr val="dk1"/>
              </a:solidFill>
              <a:latin typeface="Times New Roman"/>
              <a:ea typeface="Times New Roman"/>
              <a:cs typeface="Times New Roman"/>
              <a:sym typeface="Times New Roman"/>
            </a:endParaRPr>
          </a:p>
          <a:p>
            <a:pPr indent="-107950" lvl="0" marL="0" rtl="0" algn="l">
              <a:lnSpc>
                <a:spcPct val="100000"/>
              </a:lnSpc>
              <a:spcBef>
                <a:spcPts val="0"/>
              </a:spcBef>
              <a:spcAft>
                <a:spcPts val="0"/>
              </a:spcAft>
              <a:buClr>
                <a:schemeClr val="dk1"/>
              </a:buClr>
              <a:buSzPct val="100000"/>
              <a:buFont typeface="Times New Roman"/>
              <a:buChar char="•"/>
            </a:pPr>
            <a:r>
              <a:rPr lang="en-GB" sz="2000">
                <a:solidFill>
                  <a:schemeClr val="dk1"/>
                </a:solidFill>
                <a:latin typeface="Times New Roman"/>
                <a:ea typeface="Times New Roman"/>
                <a:cs typeface="Times New Roman"/>
                <a:sym typeface="Times New Roman"/>
              </a:rPr>
              <a:t>Breathing exercises and self-checkup methods.</a:t>
            </a:r>
            <a:endParaRPr sz="2800">
              <a:solidFill>
                <a:schemeClr val="dk1"/>
              </a:solidFill>
              <a:latin typeface="Calibri"/>
              <a:ea typeface="Calibri"/>
              <a:cs typeface="Calibri"/>
              <a:sym typeface="Calibri"/>
            </a:endParaRPr>
          </a:p>
          <a:p>
            <a:pPr indent="-107950" lvl="0" marL="0" rtl="0" algn="l">
              <a:lnSpc>
                <a:spcPct val="100000"/>
              </a:lnSpc>
              <a:spcBef>
                <a:spcPts val="0"/>
              </a:spcBef>
              <a:spcAft>
                <a:spcPts val="0"/>
              </a:spcAft>
              <a:buClr>
                <a:schemeClr val="dk1"/>
              </a:buClr>
              <a:buSzPct val="100000"/>
              <a:buFont typeface="Times New Roman"/>
              <a:buChar char="•"/>
            </a:pPr>
            <a:r>
              <a:rPr lang="en-GB" sz="2000">
                <a:solidFill>
                  <a:schemeClr val="dk1"/>
                </a:solidFill>
                <a:latin typeface="Times New Roman"/>
                <a:ea typeface="Times New Roman"/>
                <a:cs typeface="Times New Roman"/>
                <a:sym typeface="Times New Roman"/>
              </a:rPr>
              <a:t>Nearby checkup center recommendations</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100000"/>
              <a:buFont typeface="Calibri"/>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HARDWARE REQUIREMENTS</a:t>
            </a:r>
            <a:endParaRPr b="1">
              <a:latin typeface="Times New Roman"/>
              <a:ea typeface="Times New Roman"/>
              <a:cs typeface="Times New Roman"/>
              <a:sym typeface="Times New Roman"/>
            </a:endParaRPr>
          </a:p>
        </p:txBody>
      </p:sp>
      <p:sp>
        <p:nvSpPr>
          <p:cNvPr id="154" name="Google Shape;154;p29"/>
          <p:cNvSpPr txBox="1"/>
          <p:nvPr>
            <p:ph idx="1" type="body"/>
          </p:nvPr>
        </p:nvSpPr>
        <p:spPr>
          <a:xfrm>
            <a:off x="311700" y="1152475"/>
            <a:ext cx="8520600" cy="375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sz="1900">
                <a:solidFill>
                  <a:schemeClr val="dk1"/>
                </a:solidFill>
                <a:latin typeface="Times New Roman"/>
                <a:ea typeface="Times New Roman"/>
                <a:cs typeface="Times New Roman"/>
                <a:sym typeface="Times New Roman"/>
              </a:rPr>
              <a:t>Processor:</a:t>
            </a:r>
            <a:r>
              <a:rPr lang="en-GB" sz="1900">
                <a:solidFill>
                  <a:schemeClr val="dk1"/>
                </a:solidFill>
                <a:latin typeface="Times New Roman"/>
                <a:ea typeface="Times New Roman"/>
                <a:cs typeface="Times New Roman"/>
                <a:sym typeface="Times New Roman"/>
              </a:rPr>
              <a:t> Intel Core i5/i7 </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900">
                <a:solidFill>
                  <a:schemeClr val="dk1"/>
                </a:solidFill>
                <a:latin typeface="Times New Roman"/>
                <a:ea typeface="Times New Roman"/>
                <a:cs typeface="Times New Roman"/>
                <a:sym typeface="Times New Roman"/>
              </a:rPr>
              <a:t>RAM:</a:t>
            </a:r>
            <a:r>
              <a:rPr lang="en-GB" sz="1900">
                <a:solidFill>
                  <a:schemeClr val="dk1"/>
                </a:solidFill>
                <a:latin typeface="Times New Roman"/>
                <a:ea typeface="Times New Roman"/>
                <a:cs typeface="Times New Roman"/>
                <a:sym typeface="Times New Roman"/>
              </a:rPr>
              <a:t> 8GB or more</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900">
                <a:solidFill>
                  <a:schemeClr val="dk1"/>
                </a:solidFill>
                <a:latin typeface="Times New Roman"/>
                <a:ea typeface="Times New Roman"/>
                <a:cs typeface="Times New Roman"/>
                <a:sym typeface="Times New Roman"/>
              </a:rPr>
              <a:t>Storage:</a:t>
            </a:r>
            <a:r>
              <a:rPr lang="en-GB" sz="1900">
                <a:solidFill>
                  <a:schemeClr val="dk1"/>
                </a:solidFill>
                <a:latin typeface="Times New Roman"/>
                <a:ea typeface="Times New Roman"/>
                <a:cs typeface="Times New Roman"/>
                <a:sym typeface="Times New Roman"/>
              </a:rPr>
              <a:t> SSD with at least 256GB </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900">
                <a:solidFill>
                  <a:schemeClr val="dk1"/>
                </a:solidFill>
                <a:latin typeface="Times New Roman"/>
                <a:ea typeface="Times New Roman"/>
                <a:cs typeface="Times New Roman"/>
                <a:sym typeface="Times New Roman"/>
              </a:rPr>
              <a:t>Graphics Card:</a:t>
            </a:r>
            <a:r>
              <a:rPr lang="en-GB" sz="1900">
                <a:solidFill>
                  <a:schemeClr val="dk1"/>
                </a:solidFill>
                <a:latin typeface="Times New Roman"/>
                <a:ea typeface="Times New Roman"/>
                <a:cs typeface="Times New Roman"/>
                <a:sym typeface="Times New Roman"/>
              </a:rPr>
              <a:t> Integrated graphics are sufficient, but a dedicated GPU (like NVIDIA GTX/RTX series) can be beneficial.</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GB" sz="1964">
                <a:solidFill>
                  <a:schemeClr val="dk1"/>
                </a:solidFill>
                <a:latin typeface="Times New Roman"/>
                <a:ea typeface="Times New Roman"/>
                <a:cs typeface="Times New Roman"/>
                <a:sym typeface="Times New Roman"/>
              </a:rPr>
              <a:t>Monitor:</a:t>
            </a:r>
            <a:r>
              <a:rPr lang="en-GB" sz="1964">
                <a:solidFill>
                  <a:schemeClr val="dk1"/>
                </a:solidFill>
                <a:latin typeface="Times New Roman"/>
                <a:ea typeface="Times New Roman"/>
                <a:cs typeface="Times New Roman"/>
                <a:sym typeface="Times New Roman"/>
              </a:rPr>
              <a:t> Single monitor for efficient multitasking (1080p or higher resolution)</a:t>
            </a:r>
            <a:endParaRPr sz="2764">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900">
                <a:solidFill>
                  <a:schemeClr val="dk1"/>
                </a:solidFill>
                <a:latin typeface="Times New Roman"/>
                <a:ea typeface="Times New Roman"/>
                <a:cs typeface="Times New Roman"/>
                <a:sym typeface="Times New Roman"/>
              </a:rPr>
              <a:t>External Storage:</a:t>
            </a:r>
            <a:r>
              <a:rPr lang="en-GB" sz="1900">
                <a:solidFill>
                  <a:schemeClr val="dk1"/>
                </a:solidFill>
                <a:latin typeface="Times New Roman"/>
                <a:ea typeface="Times New Roman"/>
                <a:cs typeface="Times New Roman"/>
                <a:sym typeface="Times New Roman"/>
              </a:rPr>
              <a:t> For backups (e.g., an external SSD or HDD)</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GB" sz="1900">
                <a:solidFill>
                  <a:schemeClr val="dk1"/>
                </a:solidFill>
                <a:latin typeface="Times New Roman"/>
                <a:ea typeface="Times New Roman"/>
                <a:cs typeface="Times New Roman"/>
                <a:sym typeface="Times New Roman"/>
              </a:rPr>
              <a:t>Network:</a:t>
            </a:r>
            <a:r>
              <a:rPr lang="en-GB" sz="1900">
                <a:solidFill>
                  <a:schemeClr val="dk1"/>
                </a:solidFill>
                <a:latin typeface="Times New Roman"/>
                <a:ea typeface="Times New Roman"/>
                <a:cs typeface="Times New Roman"/>
                <a:sym typeface="Times New Roman"/>
              </a:rPr>
              <a:t> Reliable internet connection (preferably wired for stability)</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b="1" lang="en-GB" sz="1700">
                <a:solidFill>
                  <a:schemeClr val="dk1"/>
                </a:solidFill>
              </a:rPr>
              <a:t>Keyboard and Mouse:</a:t>
            </a:r>
            <a:r>
              <a:rPr lang="en-GB" sz="1700">
                <a:solidFill>
                  <a:schemeClr val="dk1"/>
                </a:solidFill>
              </a:rPr>
              <a:t> Comfortable ergonomic setup</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Times New Roman"/>
              <a:buNone/>
            </a:pPr>
            <a:r>
              <a:rPr b="1" lang="en-GB">
                <a:latin typeface="Times New Roman"/>
                <a:ea typeface="Times New Roman"/>
                <a:cs typeface="Times New Roman"/>
                <a:sym typeface="Times New Roman"/>
              </a:rPr>
              <a:t>TOOLS USED</a:t>
            </a:r>
            <a:endParaRPr b="1">
              <a:latin typeface="Times New Roman"/>
              <a:ea typeface="Times New Roman"/>
              <a:cs typeface="Times New Roman"/>
              <a:sym typeface="Times New Roman"/>
            </a:endParaRPr>
          </a:p>
        </p:txBody>
      </p:sp>
      <p:sp>
        <p:nvSpPr>
          <p:cNvPr id="160" name="Google Shape;160;p3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20000"/>
          </a:bodyPr>
          <a:lstStyle/>
          <a:p>
            <a:pPr indent="-177800" lvl="0" marL="177800" rtl="0" algn="l">
              <a:lnSpc>
                <a:spcPct val="90000"/>
              </a:lnSpc>
              <a:spcBef>
                <a:spcPts val="0"/>
              </a:spcBef>
              <a:spcAft>
                <a:spcPts val="0"/>
              </a:spcAft>
              <a:buClr>
                <a:schemeClr val="dk1"/>
              </a:buClr>
              <a:buSzPts val="1800"/>
              <a:buChar char="●"/>
            </a:pPr>
            <a:r>
              <a:rPr b="1" lang="en-GB" sz="1800">
                <a:latin typeface="Times New Roman"/>
                <a:ea typeface="Times New Roman"/>
                <a:cs typeface="Times New Roman"/>
                <a:sym typeface="Times New Roman"/>
              </a:rPr>
              <a:t>IDE:</a:t>
            </a:r>
            <a:r>
              <a:rPr lang="en-GB" sz="1800">
                <a:latin typeface="Times New Roman"/>
                <a:ea typeface="Times New Roman"/>
                <a:cs typeface="Times New Roman"/>
                <a:sym typeface="Times New Roman"/>
              </a:rPr>
              <a:t> VS Code</a:t>
            </a:r>
            <a:endParaRPr/>
          </a:p>
          <a:p>
            <a:pPr indent="-177800" lvl="0" marL="177800" rtl="0" algn="l">
              <a:lnSpc>
                <a:spcPct val="90000"/>
              </a:lnSpc>
              <a:spcBef>
                <a:spcPts val="800"/>
              </a:spcBef>
              <a:spcAft>
                <a:spcPts val="0"/>
              </a:spcAft>
              <a:buClr>
                <a:schemeClr val="dk1"/>
              </a:buClr>
              <a:buSzPts val="1800"/>
              <a:buChar char="●"/>
            </a:pPr>
            <a:r>
              <a:rPr b="1" lang="en-GB" sz="1800">
                <a:latin typeface="Times New Roman"/>
                <a:ea typeface="Times New Roman"/>
                <a:cs typeface="Times New Roman"/>
                <a:sym typeface="Times New Roman"/>
              </a:rPr>
              <a:t>Frontend:</a:t>
            </a:r>
            <a:endParaRPr sz="1800">
              <a:latin typeface="Times New Roman"/>
              <a:ea typeface="Times New Roman"/>
              <a:cs typeface="Times New Roman"/>
              <a:sym typeface="Times New Roman"/>
            </a:endParaRPr>
          </a:p>
          <a:p>
            <a:pPr indent="-177800" lvl="1" marL="520700" rtl="0" algn="l">
              <a:lnSpc>
                <a:spcPct val="90000"/>
              </a:lnSpc>
              <a:spcBef>
                <a:spcPts val="400"/>
              </a:spcBef>
              <a:spcAft>
                <a:spcPts val="0"/>
              </a:spcAft>
              <a:buClr>
                <a:schemeClr val="dk1"/>
              </a:buClr>
              <a:buSzPts val="1800"/>
              <a:buChar char="○"/>
            </a:pPr>
            <a:r>
              <a:rPr lang="en-GB">
                <a:latin typeface="Times New Roman"/>
                <a:ea typeface="Times New Roman"/>
                <a:cs typeface="Times New Roman"/>
                <a:sym typeface="Times New Roman"/>
              </a:rPr>
              <a:t>HTML, CSS, JavaScript</a:t>
            </a:r>
            <a:endParaRPr/>
          </a:p>
          <a:p>
            <a:pPr indent="-177800" lvl="1" marL="520700" rtl="0" algn="l">
              <a:lnSpc>
                <a:spcPct val="90000"/>
              </a:lnSpc>
              <a:spcBef>
                <a:spcPts val="400"/>
              </a:spcBef>
              <a:spcAft>
                <a:spcPts val="0"/>
              </a:spcAft>
              <a:buClr>
                <a:schemeClr val="dk1"/>
              </a:buClr>
              <a:buSzPts val="1800"/>
              <a:buChar char="○"/>
            </a:pPr>
            <a:r>
              <a:rPr lang="en-GB">
                <a:latin typeface="Times New Roman"/>
                <a:ea typeface="Times New Roman"/>
                <a:cs typeface="Times New Roman"/>
                <a:sym typeface="Times New Roman"/>
              </a:rPr>
              <a:t>JS Library: React</a:t>
            </a:r>
            <a:endParaRPr/>
          </a:p>
          <a:p>
            <a:pPr indent="-177800" lvl="1" marL="520700" rtl="0" algn="l">
              <a:lnSpc>
                <a:spcPct val="90000"/>
              </a:lnSpc>
              <a:spcBef>
                <a:spcPts val="400"/>
              </a:spcBef>
              <a:spcAft>
                <a:spcPts val="0"/>
              </a:spcAft>
              <a:buClr>
                <a:schemeClr val="dk1"/>
              </a:buClr>
              <a:buSzPts val="1800"/>
              <a:buChar char="○"/>
            </a:pPr>
            <a:r>
              <a:rPr lang="en-GB">
                <a:latin typeface="Times New Roman"/>
                <a:ea typeface="Times New Roman"/>
                <a:cs typeface="Times New Roman"/>
                <a:sym typeface="Times New Roman"/>
              </a:rPr>
              <a:t>CSS Framework: Tailwind CSS</a:t>
            </a:r>
            <a:endParaRPr/>
          </a:p>
          <a:p>
            <a:pPr indent="-177800" lvl="0" marL="177800" rtl="0" algn="l">
              <a:lnSpc>
                <a:spcPct val="90000"/>
              </a:lnSpc>
              <a:spcBef>
                <a:spcPts val="800"/>
              </a:spcBef>
              <a:spcAft>
                <a:spcPts val="0"/>
              </a:spcAft>
              <a:buClr>
                <a:schemeClr val="dk1"/>
              </a:buClr>
              <a:buSzPts val="1800"/>
              <a:buChar char="●"/>
            </a:pPr>
            <a:r>
              <a:rPr b="1" lang="en-GB" sz="1800">
                <a:latin typeface="Times New Roman"/>
                <a:ea typeface="Times New Roman"/>
                <a:cs typeface="Times New Roman"/>
                <a:sym typeface="Times New Roman"/>
              </a:rPr>
              <a:t>Fonts:</a:t>
            </a:r>
            <a:r>
              <a:rPr lang="en-GB" sz="1800">
                <a:latin typeface="Times New Roman"/>
                <a:ea typeface="Times New Roman"/>
                <a:cs typeface="Times New Roman"/>
                <a:sym typeface="Times New Roman"/>
              </a:rPr>
              <a:t> Google Fonts</a:t>
            </a:r>
            <a:endParaRPr/>
          </a:p>
          <a:p>
            <a:pPr indent="-177800" lvl="0" marL="177800" rtl="0" algn="l">
              <a:lnSpc>
                <a:spcPct val="90000"/>
              </a:lnSpc>
              <a:spcBef>
                <a:spcPts val="800"/>
              </a:spcBef>
              <a:spcAft>
                <a:spcPts val="0"/>
              </a:spcAft>
              <a:buClr>
                <a:schemeClr val="dk1"/>
              </a:buClr>
              <a:buSzPts val="1800"/>
              <a:buChar char="●"/>
            </a:pPr>
            <a:r>
              <a:rPr b="1" lang="en-GB" sz="1800">
                <a:latin typeface="Times New Roman"/>
                <a:ea typeface="Times New Roman"/>
                <a:cs typeface="Times New Roman"/>
                <a:sym typeface="Times New Roman"/>
              </a:rPr>
              <a:t>Icons:</a:t>
            </a:r>
            <a:r>
              <a:rPr lang="en-GB" sz="1800">
                <a:latin typeface="Times New Roman"/>
                <a:ea typeface="Times New Roman"/>
                <a:cs typeface="Times New Roman"/>
                <a:sym typeface="Times New Roman"/>
              </a:rPr>
              <a:t> Iconify</a:t>
            </a:r>
            <a:endParaRPr sz="1800">
              <a:latin typeface="Times New Roman"/>
              <a:ea typeface="Times New Roman"/>
              <a:cs typeface="Times New Roman"/>
              <a:sym typeface="Times New Roman"/>
            </a:endParaRPr>
          </a:p>
          <a:p>
            <a:pPr indent="-177800" lvl="0" marL="177800" rtl="0" algn="l">
              <a:lnSpc>
                <a:spcPct val="90000"/>
              </a:lnSpc>
              <a:spcBef>
                <a:spcPts val="800"/>
              </a:spcBef>
              <a:spcAft>
                <a:spcPts val="0"/>
              </a:spcAft>
              <a:buClr>
                <a:schemeClr val="dk1"/>
              </a:buClr>
              <a:buSzPts val="1800"/>
              <a:buChar char="●"/>
            </a:pPr>
            <a:r>
              <a:rPr b="1" lang="en-GB" sz="1800">
                <a:latin typeface="Times New Roman"/>
                <a:ea typeface="Times New Roman"/>
                <a:cs typeface="Times New Roman"/>
                <a:sym typeface="Times New Roman"/>
              </a:rPr>
              <a:t>Images:</a:t>
            </a:r>
            <a:r>
              <a:rPr lang="en-GB" sz="1800">
                <a:latin typeface="Times New Roman"/>
                <a:ea typeface="Times New Roman"/>
                <a:cs typeface="Times New Roman"/>
                <a:sym typeface="Times New Roman"/>
              </a:rPr>
              <a:t> ImageKit</a:t>
            </a:r>
            <a:endParaRPr/>
          </a:p>
          <a:p>
            <a:pPr indent="-177800" lvl="0" marL="177800" rtl="0" algn="l">
              <a:lnSpc>
                <a:spcPct val="90000"/>
              </a:lnSpc>
              <a:spcBef>
                <a:spcPts val="800"/>
              </a:spcBef>
              <a:spcAft>
                <a:spcPts val="0"/>
              </a:spcAft>
              <a:buClr>
                <a:schemeClr val="dk1"/>
              </a:buClr>
              <a:buSzPts val="1800"/>
              <a:buChar char="●"/>
            </a:pPr>
            <a:r>
              <a:rPr b="1" lang="en-GB" sz="1800">
                <a:latin typeface="Times New Roman"/>
                <a:ea typeface="Times New Roman"/>
                <a:cs typeface="Times New Roman"/>
                <a:sym typeface="Times New Roman"/>
              </a:rPr>
              <a:t>Database:</a:t>
            </a:r>
            <a:r>
              <a:rPr lang="en-GB">
                <a:latin typeface="Times New Roman"/>
                <a:ea typeface="Times New Roman"/>
                <a:cs typeface="Times New Roman"/>
                <a:sym typeface="Times New Roman"/>
              </a:rPr>
              <a:t> FireBase</a:t>
            </a:r>
            <a:endParaRPr>
              <a:latin typeface="Times New Roman"/>
              <a:ea typeface="Times New Roman"/>
              <a:cs typeface="Times New Roman"/>
              <a:sym typeface="Times New Roman"/>
            </a:endParaRPr>
          </a:p>
          <a:p>
            <a:pPr indent="-177800" lvl="0" marL="177800" rtl="0" algn="l">
              <a:lnSpc>
                <a:spcPct val="105000"/>
              </a:lnSpc>
              <a:spcBef>
                <a:spcPts val="1200"/>
              </a:spcBef>
              <a:spcAft>
                <a:spcPts val="0"/>
              </a:spcAft>
              <a:buSzPts val="1400"/>
              <a:buFont typeface="Times New Roman"/>
              <a:buChar char="●"/>
            </a:pPr>
            <a:r>
              <a:rPr b="1" lang="en-GB">
                <a:solidFill>
                  <a:schemeClr val="dk1"/>
                </a:solidFill>
                <a:latin typeface="Times New Roman"/>
                <a:ea typeface="Times New Roman"/>
                <a:cs typeface="Times New Roman"/>
                <a:sym typeface="Times New Roman"/>
              </a:rPr>
              <a:t>Git:</a:t>
            </a:r>
            <a:r>
              <a:rPr lang="en-GB">
                <a:solidFill>
                  <a:schemeClr val="dk1"/>
                </a:solidFill>
                <a:latin typeface="Times New Roman"/>
                <a:ea typeface="Times New Roman"/>
                <a:cs typeface="Times New Roman"/>
                <a:sym typeface="Times New Roman"/>
              </a:rPr>
              <a:t> Version control system.</a:t>
            </a:r>
            <a:endParaRPr>
              <a:solidFill>
                <a:schemeClr val="dk1"/>
              </a:solidFill>
              <a:latin typeface="Times New Roman"/>
              <a:ea typeface="Times New Roman"/>
              <a:cs typeface="Times New Roman"/>
              <a:sym typeface="Times New Roman"/>
            </a:endParaRPr>
          </a:p>
          <a:p>
            <a:pPr indent="-177800" lvl="0" marL="177800" rtl="0" algn="l">
              <a:lnSpc>
                <a:spcPct val="10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GitHub CodeSpaces</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1"/>
              </a:buClr>
              <a:buSzPts val="990"/>
              <a:buFont typeface="Arial"/>
              <a:buNone/>
            </a:pPr>
            <a:r>
              <a:rPr b="1" lang="en-GB" sz="2200">
                <a:latin typeface="Times New Roman"/>
                <a:ea typeface="Times New Roman"/>
                <a:cs typeface="Times New Roman"/>
                <a:sym typeface="Times New Roman"/>
              </a:rPr>
              <a:t>EXISTING SYSTEM</a:t>
            </a:r>
            <a:endParaRPr b="1"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00">
              <a:latin typeface="Times New Roman"/>
              <a:ea typeface="Times New Roman"/>
              <a:cs typeface="Times New Roman"/>
              <a:sym typeface="Times New Roman"/>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solidFill>
                  <a:schemeClr val="dk1"/>
                </a:solidFill>
                <a:latin typeface="Times New Roman"/>
                <a:ea typeface="Times New Roman"/>
                <a:cs typeface="Times New Roman"/>
                <a:sym typeface="Times New Roman"/>
              </a:rPr>
              <a:t>Existing health apps often lack personalization, providing generic diet and exercise plans that do not cater to individual needs. Many calorie tracking apps are tedious and overlook the integration of exercise routines with dietary management. Fitness apps typically focus solely on workouts, neglecting dietary advice and personal safety features. Health monitoring apps offer fragmented solutions, requiring users to juggle multiple applications without real-time support. </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2"/>
          <p:cNvPicPr preferRelativeResize="0"/>
          <p:nvPr/>
        </p:nvPicPr>
        <p:blipFill>
          <a:blip r:embed="rId3">
            <a:alphaModFix/>
          </a:blip>
          <a:stretch>
            <a:fillRect/>
          </a:stretch>
        </p:blipFill>
        <p:spPr>
          <a:xfrm>
            <a:off x="222850" y="-83650"/>
            <a:ext cx="8991599" cy="5310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LITERATURE SURVEY</a:t>
            </a:r>
            <a:endParaRPr b="1"/>
          </a:p>
        </p:txBody>
      </p:sp>
      <p:sp>
        <p:nvSpPr>
          <p:cNvPr id="177" name="Google Shape;177;p33"/>
          <p:cNvSpPr txBox="1"/>
          <p:nvPr>
            <p:ph idx="1" type="body"/>
          </p:nvPr>
        </p:nvSpPr>
        <p:spPr>
          <a:xfrm>
            <a:off x="311700" y="1152475"/>
            <a:ext cx="3999900" cy="38358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GB">
                <a:solidFill>
                  <a:schemeClr val="dk1"/>
                </a:solidFill>
              </a:rPr>
              <a:t>1. Changing the Physical Activity Behavior of Adults With Fitness Trackers: A Systematic Review and Meta-Analysis</a:t>
            </a:r>
            <a:endParaRPr b="1">
              <a:solidFill>
                <a:schemeClr val="dk1"/>
              </a:solidFill>
            </a:endParaRPr>
          </a:p>
          <a:p>
            <a:pPr indent="-317500" lvl="0" marL="457200" rtl="0" algn="l">
              <a:spcBef>
                <a:spcPts val="1200"/>
              </a:spcBef>
              <a:spcAft>
                <a:spcPts val="0"/>
              </a:spcAft>
              <a:buClr>
                <a:schemeClr val="dk1"/>
              </a:buClr>
              <a:buSzPts val="1400"/>
              <a:buChar char="●"/>
            </a:pPr>
            <a:r>
              <a:rPr b="1" lang="en-GB">
                <a:solidFill>
                  <a:schemeClr val="dk1"/>
                </a:solidFill>
              </a:rPr>
              <a:t>Author:</a:t>
            </a:r>
            <a:r>
              <a:rPr lang="en-GB">
                <a:solidFill>
                  <a:schemeClr val="dk1"/>
                </a:solidFill>
              </a:rPr>
              <a:t> Chris Lynch, MSc</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Date:</a:t>
            </a:r>
            <a:r>
              <a:rPr lang="en-GB">
                <a:solidFill>
                  <a:schemeClr val="dk1"/>
                </a:solidFill>
              </a:rPr>
              <a:t> December 20, 2021</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Summary:</a:t>
            </a:r>
            <a:r>
              <a:rPr lang="en-GB">
                <a:solidFill>
                  <a:schemeClr val="dk1"/>
                </a:solidFill>
              </a:rPr>
              <a:t>Systematically reviews and meta-analysis studies on fitness trackers, assessing their impact on physical activity.</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Problem:</a:t>
            </a:r>
            <a:r>
              <a:rPr lang="en-GB">
                <a:solidFill>
                  <a:schemeClr val="dk1"/>
                </a:solidFill>
              </a:rPr>
              <a:t> Generic or non-personalized recommendations.</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Solution:</a:t>
            </a:r>
            <a:r>
              <a:rPr lang="en-GB">
                <a:solidFill>
                  <a:schemeClr val="dk1"/>
                </a:solidFill>
              </a:rPr>
              <a:t> User-friendly interfaces with intuitive designs for easy input and tracking of dietary information.</a:t>
            </a:r>
            <a:endParaRPr sz="1700"/>
          </a:p>
        </p:txBody>
      </p:sp>
      <p:sp>
        <p:nvSpPr>
          <p:cNvPr id="178" name="Google Shape;178;p33"/>
          <p:cNvSpPr txBox="1"/>
          <p:nvPr>
            <p:ph idx="2" type="body"/>
          </p:nvPr>
        </p:nvSpPr>
        <p:spPr>
          <a:xfrm>
            <a:off x="4832400" y="1091775"/>
            <a:ext cx="3999900" cy="36972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GB" sz="1500">
                <a:solidFill>
                  <a:schemeClr val="dk1"/>
                </a:solidFill>
              </a:rPr>
              <a:t>2. Use of Fitness Trackers in a Blended Learning Model to Personalise Fitness Running Lessons</a:t>
            </a:r>
            <a:endParaRPr b="1" sz="1500">
              <a:solidFill>
                <a:schemeClr val="dk1"/>
              </a:solidFill>
            </a:endParaRPr>
          </a:p>
          <a:p>
            <a:pPr indent="-317500" lvl="0" marL="457200" rtl="0" algn="l">
              <a:spcBef>
                <a:spcPts val="1200"/>
              </a:spcBef>
              <a:spcAft>
                <a:spcPts val="0"/>
              </a:spcAft>
              <a:buClr>
                <a:schemeClr val="dk1"/>
              </a:buClr>
              <a:buSzPts val="1400"/>
              <a:buChar char="●"/>
            </a:pPr>
            <a:r>
              <a:rPr b="1" lang="en-GB">
                <a:solidFill>
                  <a:schemeClr val="dk1"/>
                </a:solidFill>
              </a:rPr>
              <a:t>Author:</a:t>
            </a:r>
            <a:r>
              <a:rPr lang="en-GB">
                <a:solidFill>
                  <a:schemeClr val="dk1"/>
                </a:solidFill>
              </a:rPr>
              <a:t> David Chaloupský</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Date:</a:t>
            </a:r>
            <a:r>
              <a:rPr lang="en-GB">
                <a:solidFill>
                  <a:schemeClr val="dk1"/>
                </a:solidFill>
              </a:rPr>
              <a:t> June 2023</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Summary:</a:t>
            </a:r>
            <a:r>
              <a:rPr lang="en-GB">
                <a:solidFill>
                  <a:schemeClr val="dk1"/>
                </a:solidFill>
              </a:rPr>
              <a:t> Examines the integration of fitness trackers into a blended learning model to enhance and personalise running lessons.</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Problem:</a:t>
            </a:r>
            <a:r>
              <a:rPr lang="en-GB">
                <a:solidFill>
                  <a:schemeClr val="dk1"/>
                </a:solidFill>
              </a:rPr>
              <a:t> Learning curve associated with new technology.</a:t>
            </a:r>
            <a:endParaRPr>
              <a:solidFill>
                <a:schemeClr val="dk1"/>
              </a:solidFill>
            </a:endParaRPr>
          </a:p>
          <a:p>
            <a:pPr indent="-317500" lvl="0" marL="457200" rtl="0" algn="l">
              <a:spcBef>
                <a:spcPts val="0"/>
              </a:spcBef>
              <a:spcAft>
                <a:spcPts val="0"/>
              </a:spcAft>
              <a:buClr>
                <a:schemeClr val="dk1"/>
              </a:buClr>
              <a:buSzPts val="1400"/>
              <a:buChar char="●"/>
            </a:pPr>
            <a:r>
              <a:rPr b="1" lang="en-GB">
                <a:solidFill>
                  <a:schemeClr val="dk1"/>
                </a:solidFill>
              </a:rPr>
              <a:t>Solution:</a:t>
            </a:r>
            <a:r>
              <a:rPr lang="en-GB">
                <a:solidFill>
                  <a:schemeClr val="dk1"/>
                </a:solidFill>
              </a:rPr>
              <a:t> Provide educational support with clear instructions and training to help users effectively utilize and interpret data from fitness trackers.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LITERATURE SURVEY</a:t>
            </a:r>
            <a:endParaRPr b="1"/>
          </a:p>
          <a:p>
            <a:pPr indent="0" lvl="0" marL="0" rtl="0" algn="l">
              <a:spcBef>
                <a:spcPts val="0"/>
              </a:spcBef>
              <a:spcAft>
                <a:spcPts val="0"/>
              </a:spcAft>
              <a:buNone/>
            </a:pPr>
            <a:r>
              <a:t/>
            </a:r>
            <a:endParaRPr b="1"/>
          </a:p>
        </p:txBody>
      </p:sp>
      <p:sp>
        <p:nvSpPr>
          <p:cNvPr id="184" name="Google Shape;184;p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800"/>
              </a:spcBef>
              <a:spcAft>
                <a:spcPts val="0"/>
              </a:spcAft>
              <a:buClr>
                <a:schemeClr val="dk1"/>
              </a:buClr>
              <a:buSzPct val="46998"/>
              <a:buFont typeface="Arial"/>
              <a:buNone/>
            </a:pPr>
            <a:r>
              <a:rPr b="1" lang="en-GB" sz="2340">
                <a:solidFill>
                  <a:schemeClr val="dk1"/>
                </a:solidFill>
              </a:rPr>
              <a:t>3. Health Apps and Patient Engagement: A Review of Effectiveness and User Experience</a:t>
            </a:r>
            <a:endParaRPr b="1" sz="2340">
              <a:solidFill>
                <a:schemeClr val="dk1"/>
              </a:solidFill>
            </a:endParaRPr>
          </a:p>
          <a:p>
            <a:pPr indent="-319300" lvl="0" marL="457200" rtl="0" algn="l">
              <a:spcBef>
                <a:spcPts val="1200"/>
              </a:spcBef>
              <a:spcAft>
                <a:spcPts val="0"/>
              </a:spcAft>
              <a:buClr>
                <a:schemeClr val="dk1"/>
              </a:buClr>
              <a:buSzPct val="100000"/>
              <a:buChar char="●"/>
            </a:pPr>
            <a:r>
              <a:rPr b="1" lang="en-GB" sz="2040">
                <a:solidFill>
                  <a:schemeClr val="dk1"/>
                </a:solidFill>
              </a:rPr>
              <a:t>Author:</a:t>
            </a:r>
            <a:r>
              <a:rPr lang="en-GB" sz="2040">
                <a:solidFill>
                  <a:schemeClr val="dk1"/>
                </a:solidFill>
              </a:rPr>
              <a:t> Toritsemogba Tosan Omaghomi</a:t>
            </a:r>
            <a:endParaRPr sz="2040">
              <a:solidFill>
                <a:schemeClr val="dk1"/>
              </a:solidFill>
            </a:endParaRPr>
          </a:p>
          <a:p>
            <a:pPr indent="-319300" lvl="0" marL="457200" rtl="0" algn="l">
              <a:spcBef>
                <a:spcPts val="0"/>
              </a:spcBef>
              <a:spcAft>
                <a:spcPts val="0"/>
              </a:spcAft>
              <a:buClr>
                <a:schemeClr val="dk1"/>
              </a:buClr>
              <a:buSzPct val="100000"/>
              <a:buChar char="●"/>
            </a:pPr>
            <a:r>
              <a:rPr b="1" lang="en-GB" sz="2040">
                <a:solidFill>
                  <a:schemeClr val="dk1"/>
                </a:solidFill>
              </a:rPr>
              <a:t>Date:</a:t>
            </a:r>
            <a:r>
              <a:rPr lang="en-GB" sz="2040">
                <a:solidFill>
                  <a:schemeClr val="dk1"/>
                </a:solidFill>
              </a:rPr>
              <a:t> February 8, 2024</a:t>
            </a:r>
            <a:endParaRPr sz="2040">
              <a:solidFill>
                <a:schemeClr val="dk1"/>
              </a:solidFill>
            </a:endParaRPr>
          </a:p>
          <a:p>
            <a:pPr indent="-319300" lvl="0" marL="457200" rtl="0" algn="l">
              <a:spcBef>
                <a:spcPts val="0"/>
              </a:spcBef>
              <a:spcAft>
                <a:spcPts val="0"/>
              </a:spcAft>
              <a:buClr>
                <a:schemeClr val="dk1"/>
              </a:buClr>
              <a:buSzPct val="100000"/>
              <a:buChar char="●"/>
            </a:pPr>
            <a:r>
              <a:rPr b="1" lang="en-GB" sz="2040">
                <a:solidFill>
                  <a:schemeClr val="dk1"/>
                </a:solidFill>
              </a:rPr>
              <a:t>Summary:</a:t>
            </a:r>
            <a:r>
              <a:rPr lang="en-GB" sz="2040">
                <a:solidFill>
                  <a:schemeClr val="dk1"/>
                </a:solidFill>
              </a:rPr>
              <a:t> Reviews the impact of health apps on patient outcomes, treatment adherence, and behavioural changes.</a:t>
            </a:r>
            <a:endParaRPr sz="2040">
              <a:solidFill>
                <a:schemeClr val="dk1"/>
              </a:solidFill>
            </a:endParaRPr>
          </a:p>
          <a:p>
            <a:pPr indent="-319300" lvl="0" marL="457200" rtl="0" algn="l">
              <a:spcBef>
                <a:spcPts val="0"/>
              </a:spcBef>
              <a:spcAft>
                <a:spcPts val="0"/>
              </a:spcAft>
              <a:buClr>
                <a:schemeClr val="dk1"/>
              </a:buClr>
              <a:buSzPct val="100000"/>
              <a:buChar char="●"/>
            </a:pPr>
            <a:r>
              <a:rPr b="1" lang="en-GB" sz="2040">
                <a:solidFill>
                  <a:schemeClr val="dk1"/>
                </a:solidFill>
              </a:rPr>
              <a:t>Problem:</a:t>
            </a:r>
            <a:r>
              <a:rPr lang="en-GB" sz="2040">
                <a:solidFill>
                  <a:schemeClr val="dk1"/>
                </a:solidFill>
              </a:rPr>
              <a:t> Varying effectiveness across different populations.</a:t>
            </a:r>
            <a:endParaRPr sz="2040">
              <a:solidFill>
                <a:schemeClr val="dk1"/>
              </a:solidFill>
            </a:endParaRPr>
          </a:p>
          <a:p>
            <a:pPr indent="-319300" lvl="0" marL="457200" rtl="0" algn="l">
              <a:spcBef>
                <a:spcPts val="0"/>
              </a:spcBef>
              <a:spcAft>
                <a:spcPts val="0"/>
              </a:spcAft>
              <a:buClr>
                <a:schemeClr val="dk1"/>
              </a:buClr>
              <a:buSzPct val="100000"/>
              <a:buChar char="●"/>
            </a:pPr>
            <a:r>
              <a:rPr b="1" lang="en-GB" sz="2040">
                <a:solidFill>
                  <a:schemeClr val="dk1"/>
                </a:solidFill>
              </a:rPr>
              <a:t>Solution:</a:t>
            </a:r>
            <a:r>
              <a:rPr lang="en-GB" sz="2040">
                <a:solidFill>
                  <a:schemeClr val="dk1"/>
                </a:solidFill>
              </a:rPr>
              <a:t> Regular updates to address technical issues, enhance functionality, and improve overall performance.</a:t>
            </a:r>
            <a:endParaRPr sz="2040">
              <a:solidFill>
                <a:schemeClr val="dk1"/>
              </a:solidFill>
            </a:endParaRPr>
          </a:p>
          <a:p>
            <a:pPr indent="0" lvl="0" marL="0" rtl="0" algn="l">
              <a:spcBef>
                <a:spcPts val="1200"/>
              </a:spcBef>
              <a:spcAft>
                <a:spcPts val="1200"/>
              </a:spcAft>
              <a:buNone/>
            </a:pPr>
            <a:r>
              <a:t/>
            </a:r>
            <a:endParaRPr/>
          </a:p>
        </p:txBody>
      </p:sp>
      <p:sp>
        <p:nvSpPr>
          <p:cNvPr id="185" name="Google Shape;185;p34"/>
          <p:cNvSpPr txBox="1"/>
          <p:nvPr>
            <p:ph idx="2" type="body"/>
          </p:nvPr>
        </p:nvSpPr>
        <p:spPr>
          <a:xfrm>
            <a:off x="4832400" y="1152475"/>
            <a:ext cx="3999900" cy="3557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GB" sz="1300">
                <a:solidFill>
                  <a:schemeClr val="dk1"/>
                </a:solidFill>
              </a:rPr>
              <a:t>4. Cross-Sectional Analysis of Health Behavior Tracking, Perceived Health, Fitness, and Health Literacy Among Active-Duty Air Force Personnel</a:t>
            </a:r>
            <a:endParaRPr b="1" sz="1300">
              <a:solidFill>
                <a:schemeClr val="dk1"/>
              </a:solidFill>
            </a:endParaRPr>
          </a:p>
          <a:p>
            <a:pPr indent="-311150" lvl="0" marL="457200" rtl="0" algn="l">
              <a:spcBef>
                <a:spcPts val="1200"/>
              </a:spcBef>
              <a:spcAft>
                <a:spcPts val="0"/>
              </a:spcAft>
              <a:buClr>
                <a:schemeClr val="dk1"/>
              </a:buClr>
              <a:buSzPts val="1300"/>
              <a:buChar char="●"/>
            </a:pPr>
            <a:r>
              <a:rPr b="1" lang="en-GB" sz="1300">
                <a:solidFill>
                  <a:schemeClr val="dk1"/>
                </a:solidFill>
              </a:rPr>
              <a:t>Author:</a:t>
            </a:r>
            <a:r>
              <a:rPr lang="en-GB" sz="1300">
                <a:solidFill>
                  <a:schemeClr val="dk1"/>
                </a:solidFill>
              </a:rPr>
              <a:t> Gardner, Cubby L</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Date:</a:t>
            </a:r>
            <a:r>
              <a:rPr lang="en-GB" sz="1300">
                <a:solidFill>
                  <a:schemeClr val="dk1"/>
                </a:solidFill>
              </a:rPr>
              <a:t> March 2024</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Summary:</a:t>
            </a:r>
            <a:r>
              <a:rPr lang="en-GB" sz="1300">
                <a:solidFill>
                  <a:schemeClr val="dk1"/>
                </a:solidFill>
              </a:rPr>
              <a:t> Investigates the relationships between health tracking behaviours, perceived health status, fitness levels, and health literacy among military personnel.</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Problem:</a:t>
            </a:r>
            <a:r>
              <a:rPr lang="en-GB" sz="1300">
                <a:solidFill>
                  <a:schemeClr val="dk1"/>
                </a:solidFill>
              </a:rPr>
              <a:t> Risks of unauthorised data sharing.</a:t>
            </a:r>
            <a:endParaRPr sz="1300">
              <a:solidFill>
                <a:schemeClr val="dk1"/>
              </a:solidFill>
            </a:endParaRPr>
          </a:p>
          <a:p>
            <a:pPr indent="-311150" lvl="0" marL="457200" rtl="0" algn="l">
              <a:spcBef>
                <a:spcPts val="0"/>
              </a:spcBef>
              <a:spcAft>
                <a:spcPts val="0"/>
              </a:spcAft>
              <a:buClr>
                <a:schemeClr val="dk1"/>
              </a:buClr>
              <a:buSzPts val="1300"/>
              <a:buChar char="●"/>
            </a:pPr>
            <a:r>
              <a:rPr b="1" lang="en-GB" sz="1300">
                <a:solidFill>
                  <a:schemeClr val="dk1"/>
                </a:solidFill>
              </a:rPr>
              <a:t>Solution:</a:t>
            </a:r>
            <a:r>
              <a:rPr lang="en-GB" sz="1300">
                <a:solidFill>
                  <a:schemeClr val="dk1"/>
                </a:solidFill>
              </a:rPr>
              <a:t> Conduct regular security audits to identify and address potential vulnerabilities.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