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4" roundtripDataSignature="AMtx7mhHsn9ogn9jIK4dwKEmJh8UZtFR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d619dec10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ed619dec1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8"/>
          <p:cNvSpPr/>
          <p:nvPr>
            <p:ph idx="2" type="pic"/>
          </p:nvPr>
        </p:nvSpPr>
        <p:spPr>
          <a:xfrm>
            <a:off x="5183188" y="987425"/>
            <a:ext cx="6172200" cy="4873625"/>
          </a:xfrm>
          <a:prstGeom prst="rect">
            <a:avLst/>
          </a:prstGeom>
          <a:noFill/>
          <a:ln>
            <a:noFill/>
          </a:ln>
        </p:spPr>
      </p:sp>
      <p:sp>
        <p:nvSpPr>
          <p:cNvPr id="64" name="Google Shape;64;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229548"/>
            <a:ext cx="9144000" cy="1837500"/>
          </a:xfrm>
          <a:prstGeom prst="rect">
            <a:avLst/>
          </a:prstGeom>
          <a:solidFill>
            <a:srgbClr val="F4CCCC"/>
          </a:solid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b="1" lang="en-US" sz="4000">
                <a:latin typeface="Times New Roman"/>
                <a:ea typeface="Times New Roman"/>
                <a:cs typeface="Times New Roman"/>
                <a:sym typeface="Times New Roman"/>
              </a:rPr>
              <a:t>PANIMALAR ENGINEERING COLLEGE</a:t>
            </a:r>
            <a:br>
              <a:rPr b="1" lang="en-US" sz="4000">
                <a:latin typeface="Times New Roman"/>
                <a:ea typeface="Times New Roman"/>
                <a:cs typeface="Times New Roman"/>
                <a:sym typeface="Times New Roman"/>
              </a:rPr>
            </a:br>
            <a:r>
              <a:rPr b="1" lang="en-US" sz="4000">
                <a:latin typeface="Times New Roman"/>
                <a:ea typeface="Times New Roman"/>
                <a:cs typeface="Times New Roman"/>
                <a:sym typeface="Times New Roman"/>
              </a:rPr>
              <a:t>DEPARTMENT OF CSE</a:t>
            </a:r>
            <a:br>
              <a:rPr b="1" lang="en-US" sz="4400"/>
            </a:br>
            <a:endParaRPr b="1" sz="4400"/>
          </a:p>
        </p:txBody>
      </p:sp>
      <p:sp>
        <p:nvSpPr>
          <p:cNvPr id="85" name="Google Shape;85;p1"/>
          <p:cNvSpPr txBox="1"/>
          <p:nvPr>
            <p:ph idx="1" type="subTitle"/>
          </p:nvPr>
        </p:nvSpPr>
        <p:spPr>
          <a:xfrm>
            <a:off x="1524000" y="2154114"/>
            <a:ext cx="9144000" cy="4123593"/>
          </a:xfrm>
          <a:prstGeom prst="rect">
            <a:avLst/>
          </a:prstGeom>
          <a:solidFill>
            <a:srgbClr val="F4CCCC"/>
          </a:solidFill>
          <a:ln>
            <a:noFill/>
          </a:ln>
        </p:spPr>
        <p:txBody>
          <a:bodyPr anchorCtr="0" anchor="t" bIns="45700" lIns="91425" spcFirstLastPara="1" rIns="91425" wrap="square" tIns="45700">
            <a:normAutofit fontScale="92500" lnSpcReduction="20000"/>
          </a:bodyPr>
          <a:lstStyle/>
          <a:p>
            <a:pPr indent="0" lvl="0" marL="0" rtl="0" algn="ctr">
              <a:lnSpc>
                <a:spcPct val="90000"/>
              </a:lnSpc>
              <a:spcBef>
                <a:spcPts val="0"/>
              </a:spcBef>
              <a:spcAft>
                <a:spcPts val="0"/>
              </a:spcAft>
              <a:buClr>
                <a:schemeClr val="dk1"/>
              </a:buClr>
              <a:buSzPct val="100000"/>
              <a:buNone/>
            </a:pPr>
            <a:r>
              <a:rPr lang="en-US" sz="3200">
                <a:latin typeface="Times New Roman"/>
                <a:ea typeface="Times New Roman"/>
                <a:cs typeface="Times New Roman"/>
                <a:sym typeface="Times New Roman"/>
              </a:rPr>
              <a:t>SOCIALLY RELEVANT MINI PROJECT</a:t>
            </a:r>
            <a:endParaRPr/>
          </a:p>
          <a:p>
            <a:pPr indent="0" lvl="0" marL="0" rtl="0" algn="ctr">
              <a:lnSpc>
                <a:spcPct val="90000"/>
              </a:lnSpc>
              <a:spcBef>
                <a:spcPts val="1000"/>
              </a:spcBef>
              <a:spcAft>
                <a:spcPts val="0"/>
              </a:spcAft>
              <a:buClr>
                <a:schemeClr val="dk1"/>
              </a:buClr>
              <a:buSzPct val="100000"/>
              <a:buNone/>
            </a:pPr>
            <a:r>
              <a:t/>
            </a:r>
            <a:endParaRPr sz="3200">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ct val="100000"/>
              <a:buNone/>
            </a:pPr>
            <a:r>
              <a:rPr b="1" lang="en-US" sz="3200">
                <a:latin typeface="Times New Roman"/>
                <a:ea typeface="Times New Roman"/>
                <a:cs typeface="Times New Roman"/>
                <a:sym typeface="Times New Roman"/>
              </a:rPr>
              <a:t>RETROFIT </a:t>
            </a:r>
            <a:endParaRPr/>
          </a:p>
          <a:p>
            <a:pPr indent="0" lvl="0" marL="0" rtl="0" algn="ctr">
              <a:lnSpc>
                <a:spcPct val="90000"/>
              </a:lnSpc>
              <a:spcBef>
                <a:spcPts val="1000"/>
              </a:spcBef>
              <a:spcAft>
                <a:spcPts val="0"/>
              </a:spcAft>
              <a:buClr>
                <a:schemeClr val="dk1"/>
              </a:buClr>
              <a:buSzPct val="100000"/>
              <a:buNone/>
            </a:pPr>
            <a:r>
              <a:rPr lang="en-US" sz="3200">
                <a:latin typeface="Times New Roman"/>
                <a:ea typeface="Times New Roman"/>
                <a:cs typeface="Times New Roman"/>
                <a:sym typeface="Times New Roman"/>
              </a:rPr>
              <a:t>USER FRIENDLY FITNESS TRACKER</a:t>
            </a:r>
            <a:endParaRPr sz="3200">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ct val="100000"/>
              <a:buNone/>
            </a:pPr>
            <a:r>
              <a:rPr lang="en-US" sz="3200">
                <a:latin typeface="Times New Roman"/>
                <a:ea typeface="Times New Roman"/>
                <a:cs typeface="Times New Roman"/>
                <a:sym typeface="Times New Roman"/>
              </a:rPr>
              <a:t>                   </a:t>
            </a:r>
            <a:endParaRPr/>
          </a:p>
          <a:p>
            <a:pPr indent="0" lvl="0" marL="0" rtl="0" algn="ctr">
              <a:lnSpc>
                <a:spcPct val="90000"/>
              </a:lnSpc>
              <a:spcBef>
                <a:spcPts val="1000"/>
              </a:spcBef>
              <a:spcAft>
                <a:spcPts val="0"/>
              </a:spcAft>
              <a:buClr>
                <a:schemeClr val="dk1"/>
              </a:buClr>
              <a:buSzPct val="100000"/>
              <a:buNone/>
            </a:pPr>
            <a:r>
              <a:rPr lang="en-US" sz="3200">
                <a:latin typeface="Times New Roman"/>
                <a:ea typeface="Times New Roman"/>
                <a:cs typeface="Times New Roman"/>
                <a:sym typeface="Times New Roman"/>
              </a:rPr>
              <a:t>BY</a:t>
            </a:r>
            <a:endParaRPr sz="3200">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ct val="100000"/>
              <a:buNone/>
            </a:pPr>
            <a:r>
              <a:rPr lang="en-US" sz="3200">
                <a:latin typeface="Times New Roman"/>
                <a:ea typeface="Times New Roman"/>
                <a:cs typeface="Times New Roman"/>
                <a:sym typeface="Times New Roman"/>
              </a:rPr>
              <a:t>   LEO ASHWIN V (211422104249)</a:t>
            </a:r>
            <a:endParaRPr sz="3200">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ct val="100000"/>
              <a:buNone/>
            </a:pPr>
            <a:r>
              <a:rPr lang="en-US" sz="3200">
                <a:latin typeface="Times New Roman"/>
                <a:ea typeface="Times New Roman"/>
                <a:cs typeface="Times New Roman"/>
                <a:sym typeface="Times New Roman"/>
              </a:rPr>
              <a:t>MOHAMED TARIQ ALI S(211422104278)</a:t>
            </a:r>
            <a:endParaRPr/>
          </a:p>
          <a:p>
            <a:pPr indent="0" lvl="0" marL="0" rtl="0" algn="ctr">
              <a:lnSpc>
                <a:spcPct val="90000"/>
              </a:lnSpc>
              <a:spcBef>
                <a:spcPts val="1000"/>
              </a:spcBef>
              <a:spcAft>
                <a:spcPts val="0"/>
              </a:spcAft>
              <a:buClr>
                <a:schemeClr val="dk1"/>
              </a:buClr>
              <a:buSzPct val="100000"/>
              <a:buNone/>
            </a:pPr>
            <a:r>
              <a:rPr lang="en-US" sz="3200">
                <a:latin typeface="Times New Roman"/>
                <a:ea typeface="Times New Roman"/>
                <a:cs typeface="Times New Roman"/>
                <a:sym typeface="Times New Roman"/>
              </a:rPr>
              <a:t>III CSE - G</a:t>
            </a:r>
            <a:endParaRPr sz="32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6"/>
            <a:ext cx="10515600" cy="108560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INTRODUCTION</a:t>
            </a:r>
            <a:r>
              <a:rPr lang="en-US"/>
              <a:t> </a:t>
            </a:r>
            <a:endParaRPr/>
          </a:p>
        </p:txBody>
      </p:sp>
      <p:sp>
        <p:nvSpPr>
          <p:cNvPr id="91" name="Google Shape;91;p2"/>
          <p:cNvSpPr txBox="1"/>
          <p:nvPr>
            <p:ph idx="1" type="body"/>
          </p:nvPr>
        </p:nvSpPr>
        <p:spPr>
          <a:xfrm>
            <a:off x="838200" y="1591408"/>
            <a:ext cx="10515600" cy="492369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b="1" lang="en-US" sz="2400">
                <a:latin typeface="Times New Roman"/>
                <a:ea typeface="Times New Roman"/>
                <a:cs typeface="Times New Roman"/>
                <a:sym typeface="Times New Roman"/>
              </a:rPr>
              <a:t>Overview:</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The "User-Friendly Fitness Tracker" is designed to help users manage their health and fitness goals efficiently.</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It offers personalized diet plans, exercise recommendations, and health monitoring tools using AI technology.</a:t>
            </a:r>
            <a:endParaRPr/>
          </a:p>
          <a:p>
            <a:pPr indent="0" lvl="0" marL="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Importance of Fitness and Health Tracking:</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Regular tracking of diet and exercise can lead to significant improvements in overall health and well-being.</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Helps users stay motivated and on track with their fitness goals.</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Provides insights into personal health trends and progress over time.</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Clr>
                <a:schemeClr val="dk1"/>
              </a:buClr>
              <a:buSzPts val="2800"/>
              <a:buNone/>
            </a:pPr>
            <a:r>
              <a:rPr b="1" lang="en-US"/>
              <a:t>Objectives of the Project:</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Create a seamless and intuitive user experience for fitness tracking.</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Leverage AI to provide customized and effective health recommendations.</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Incorporate features that address various aspects of health and fitness, from diet planning to self-</a:t>
            </a:r>
            <a:r>
              <a:rPr lang="en-US" sz="2400">
                <a:latin typeface="Times New Roman"/>
                <a:ea typeface="Times New Roman"/>
                <a:cs typeface="Times New Roman"/>
                <a:sym typeface="Times New Roman"/>
              </a:rPr>
              <a:t>check up</a:t>
            </a:r>
            <a:r>
              <a:rPr lang="en-US" sz="2400">
                <a:latin typeface="Times New Roman"/>
                <a:ea typeface="Times New Roman"/>
                <a:cs typeface="Times New Roman"/>
                <a:sym typeface="Times New Roman"/>
              </a:rPr>
              <a:t> tools.</a:t>
            </a:r>
            <a:endParaRPr/>
          </a:p>
          <a:p>
            <a:pPr indent="0" lvl="0" marL="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Target Audience:</a:t>
            </a:r>
            <a:endParaRPr sz="2400">
              <a:latin typeface="Times New Roman"/>
              <a:ea typeface="Times New Roman"/>
              <a:cs typeface="Times New Roman"/>
              <a:sym typeface="Times New Roman"/>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Individuals seeking to improve their health and fitness.</a:t>
            </a:r>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Users who prefer a personalized approach to diet and exercise.</a:t>
            </a:r>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Health-conscious people looking for an easy-to-use tracking solution.</a:t>
            </a:r>
            <a:endParaRPr/>
          </a:p>
          <a:p>
            <a:pPr indent="0" lvl="0" marL="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6"/>
            <a:ext cx="10515600" cy="1015266"/>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FEATURES PROVIDED</a:t>
            </a:r>
            <a:br>
              <a:rPr lang="en-US"/>
            </a:br>
            <a:endParaRPr/>
          </a:p>
        </p:txBody>
      </p:sp>
      <p:sp>
        <p:nvSpPr>
          <p:cNvPr id="103" name="Google Shape;103;p4"/>
          <p:cNvSpPr txBox="1"/>
          <p:nvPr>
            <p:ph idx="1" type="body"/>
          </p:nvPr>
        </p:nvSpPr>
        <p:spPr>
          <a:xfrm>
            <a:off x="641838" y="1237729"/>
            <a:ext cx="10497900" cy="498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None/>
            </a:pPr>
            <a:r>
              <a:rPr b="1" i="0" lang="en-US" sz="2000" u="none" cap="none" strike="noStrike">
                <a:solidFill>
                  <a:schemeClr val="dk1"/>
                </a:solidFill>
                <a:latin typeface="Times New Roman"/>
                <a:ea typeface="Times New Roman"/>
                <a:cs typeface="Times New Roman"/>
                <a:sym typeface="Times New Roman"/>
              </a:rPr>
              <a:t>1.Diet Plans</a:t>
            </a:r>
            <a:endParaRPr b="0" i="0" sz="2000" u="none" cap="none" strike="noStrike">
              <a:solidFill>
                <a:schemeClr val="dk1"/>
              </a:solidFill>
              <a:latin typeface="Times New Roman"/>
              <a:ea typeface="Times New Roman"/>
              <a:cs typeface="Times New Roman"/>
              <a:sym typeface="Times New Roman"/>
            </a:endParaRPr>
          </a:p>
          <a:p>
            <a:pPr indent="-127000" lvl="0" marL="0" marR="0" rtl="0" algn="l">
              <a:lnSpc>
                <a:spcPct val="100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Weekly diet plans tailored for users</a:t>
            </a:r>
            <a:endParaRPr/>
          </a:p>
          <a:p>
            <a:pPr indent="-127000" lvl="0" marL="0" marR="0" rtl="0" algn="l">
              <a:lnSpc>
                <a:spcPct val="100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AI-based user-customized diet plans</a:t>
            </a:r>
            <a:endParaRPr/>
          </a:p>
          <a:p>
            <a:pPr indent="0" lvl="0" marL="0" marR="0" rtl="0" algn="l">
              <a:lnSpc>
                <a:spcPct val="100000"/>
              </a:lnSpc>
              <a:spcBef>
                <a:spcPts val="0"/>
              </a:spcBef>
              <a:spcAft>
                <a:spcPts val="0"/>
              </a:spcAft>
              <a:buClr>
                <a:schemeClr val="dk1"/>
              </a:buClr>
              <a:buSzPts val="2000"/>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None/>
            </a:pPr>
            <a:r>
              <a:rPr b="1" i="0" lang="en-US" sz="2000" u="none" cap="none" strike="noStrike">
                <a:solidFill>
                  <a:schemeClr val="dk1"/>
                </a:solidFill>
                <a:latin typeface="Times New Roman"/>
                <a:ea typeface="Times New Roman"/>
                <a:cs typeface="Times New Roman"/>
                <a:sym typeface="Times New Roman"/>
              </a:rPr>
              <a:t>2Exercise Notifications</a:t>
            </a:r>
            <a:endParaRPr b="0" i="0" sz="2000" u="none" cap="none" strike="noStrike">
              <a:solidFill>
                <a:schemeClr val="dk1"/>
              </a:solidFill>
              <a:latin typeface="Times New Roman"/>
              <a:ea typeface="Times New Roman"/>
              <a:cs typeface="Times New Roman"/>
              <a:sym typeface="Times New Roman"/>
            </a:endParaRPr>
          </a:p>
          <a:p>
            <a:pPr indent="-127000" lvl="0" marL="0" marR="0" rtl="0" algn="l">
              <a:lnSpc>
                <a:spcPct val="100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Weekly exercise recommendations</a:t>
            </a:r>
            <a:endParaRPr/>
          </a:p>
          <a:p>
            <a:pPr indent="-127000" lvl="0" marL="0" marR="0" rtl="0" algn="l">
              <a:lnSpc>
                <a:spcPct val="100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Notifications to logged </a:t>
            </a:r>
            <a:r>
              <a:rPr lang="en-US" sz="2000">
                <a:latin typeface="Times New Roman"/>
                <a:ea typeface="Times New Roman"/>
                <a:cs typeface="Times New Roman"/>
                <a:sym typeface="Times New Roman"/>
              </a:rPr>
              <a:t>users</a:t>
            </a:r>
            <a:endParaRPr/>
          </a:p>
          <a:p>
            <a:pPr indent="0" lvl="0" marL="0" marR="0" rtl="0" algn="l">
              <a:lnSpc>
                <a:spcPct val="100000"/>
              </a:lnSpc>
              <a:spcBef>
                <a:spcPts val="0"/>
              </a:spcBef>
              <a:spcAft>
                <a:spcPts val="0"/>
              </a:spcAft>
              <a:buClr>
                <a:schemeClr val="dk1"/>
              </a:buClr>
              <a:buSzPts val="2000"/>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None/>
            </a:pPr>
            <a:r>
              <a:rPr b="1" i="0" lang="en-US" sz="2000" u="none" cap="none" strike="noStrike">
                <a:solidFill>
                  <a:schemeClr val="dk1"/>
                </a:solidFill>
                <a:latin typeface="Times New Roman"/>
                <a:ea typeface="Times New Roman"/>
                <a:cs typeface="Times New Roman"/>
                <a:sym typeface="Times New Roman"/>
              </a:rPr>
              <a:t>3.Calorie Management</a:t>
            </a:r>
            <a:endParaRPr b="0" i="0" sz="2000" u="none" cap="none" strike="noStrike">
              <a:solidFill>
                <a:schemeClr val="dk1"/>
              </a:solidFill>
              <a:latin typeface="Times New Roman"/>
              <a:ea typeface="Times New Roman"/>
              <a:cs typeface="Times New Roman"/>
              <a:sym typeface="Times New Roman"/>
            </a:endParaRPr>
          </a:p>
          <a:p>
            <a:pPr indent="-241300" lvl="0" marL="228600" rtl="0" algn="l">
              <a:lnSpc>
                <a:spcPct val="10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Track calories consumed and burned.</a:t>
            </a:r>
            <a:endParaRPr/>
          </a:p>
          <a:p>
            <a:pPr indent="-127000" lvl="0" marL="0" marR="0" rtl="0" algn="l">
              <a:lnSpc>
                <a:spcPct val="100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Exercise suggestions to burn specific calorie amounts</a:t>
            </a:r>
            <a:endParaRPr/>
          </a:p>
          <a:p>
            <a:pPr indent="0" lvl="0" marL="0" marR="0" rtl="0" algn="l">
              <a:lnSpc>
                <a:spcPct val="100000"/>
              </a:lnSpc>
              <a:spcBef>
                <a:spcPts val="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None/>
            </a:pPr>
            <a:r>
              <a:rPr b="1" i="0" lang="en-US" sz="2000" u="none" cap="none" strike="noStrike">
                <a:solidFill>
                  <a:schemeClr val="dk1"/>
                </a:solidFill>
                <a:latin typeface="Times New Roman"/>
                <a:ea typeface="Times New Roman"/>
                <a:cs typeface="Times New Roman"/>
                <a:sym typeface="Times New Roman"/>
              </a:rPr>
              <a:t>4.Self Checkup</a:t>
            </a:r>
            <a:endParaRPr b="0" i="0" sz="2000" u="none" cap="none" strike="noStrike">
              <a:solidFill>
                <a:schemeClr val="dk1"/>
              </a:solidFill>
              <a:latin typeface="Times New Roman"/>
              <a:ea typeface="Times New Roman"/>
              <a:cs typeface="Times New Roman"/>
              <a:sym typeface="Times New Roman"/>
            </a:endParaRPr>
          </a:p>
          <a:p>
            <a:pPr indent="-127000" lvl="0" marL="0" marR="0" rtl="0" algn="l">
              <a:lnSpc>
                <a:spcPct val="100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Breathing exercises and self-checkup </a:t>
            </a:r>
            <a:r>
              <a:rPr lang="en-US" sz="2000">
                <a:latin typeface="Times New Roman"/>
                <a:ea typeface="Times New Roman"/>
                <a:cs typeface="Times New Roman"/>
                <a:sym typeface="Times New Roman"/>
              </a:rPr>
              <a:t>methods.</a:t>
            </a:r>
            <a:endParaRPr/>
          </a:p>
          <a:p>
            <a:pPr indent="-127000" lvl="0" marL="0" marR="0" rtl="0" algn="l">
              <a:lnSpc>
                <a:spcPct val="100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Nearby checkup center recommendations</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11198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BASIC </a:t>
            </a:r>
            <a:r>
              <a:rPr b="1" lang="en-US">
                <a:latin typeface="Times New Roman"/>
                <a:ea typeface="Times New Roman"/>
                <a:cs typeface="Times New Roman"/>
                <a:sym typeface="Times New Roman"/>
              </a:rPr>
              <a:t>APPLICATION</a:t>
            </a:r>
            <a:r>
              <a:rPr lang="en-US"/>
              <a:t> </a:t>
            </a:r>
            <a:r>
              <a:rPr b="1" lang="en-US">
                <a:latin typeface="Times New Roman"/>
                <a:ea typeface="Times New Roman"/>
                <a:cs typeface="Times New Roman"/>
                <a:sym typeface="Times New Roman"/>
              </a:rPr>
              <a:t>PAGES</a:t>
            </a:r>
            <a:endParaRPr b="1">
              <a:latin typeface="Times New Roman"/>
              <a:ea typeface="Times New Roman"/>
              <a:cs typeface="Times New Roman"/>
              <a:sym typeface="Times New Roman"/>
            </a:endParaRPr>
          </a:p>
        </p:txBody>
      </p:sp>
      <p:sp>
        <p:nvSpPr>
          <p:cNvPr id="109" name="Google Shape;109;p5"/>
          <p:cNvSpPr txBox="1"/>
          <p:nvPr>
            <p:ph idx="1" type="body"/>
          </p:nvPr>
        </p:nvSpPr>
        <p:spPr>
          <a:xfrm>
            <a:off x="838200" y="1552323"/>
            <a:ext cx="10515600" cy="424731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None/>
            </a:pPr>
            <a:r>
              <a:rPr b="1" i="0" lang="en-US" sz="1800" u="none" cap="none" strike="noStrike">
                <a:solidFill>
                  <a:schemeClr val="dk1"/>
                </a:solidFill>
                <a:latin typeface="Arial"/>
                <a:ea typeface="Arial"/>
                <a:cs typeface="Arial"/>
                <a:sym typeface="Arial"/>
              </a:rPr>
              <a:t>1.User Login/Signup</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Secure authentication for users</a:t>
            </a:r>
            <a:endParaRPr/>
          </a:p>
          <a:p>
            <a:pPr indent="0" lvl="0" marL="0" marR="0" rtl="0" algn="l">
              <a:lnSpc>
                <a:spcPct val="100000"/>
              </a:lnSpc>
              <a:spcBef>
                <a:spcPts val="0"/>
              </a:spcBef>
              <a:spcAft>
                <a:spcPts val="0"/>
              </a:spcAft>
              <a:buClr>
                <a:schemeClr val="dk1"/>
              </a:buClr>
              <a:buSzPts val="1800"/>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1" i="0" lang="en-US" sz="1800" u="none" cap="none" strike="noStrike">
                <a:solidFill>
                  <a:schemeClr val="dk1"/>
                </a:solidFill>
                <a:latin typeface="Arial"/>
                <a:ea typeface="Arial"/>
                <a:cs typeface="Arial"/>
                <a:sym typeface="Arial"/>
              </a:rPr>
              <a:t>2.Feedback</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Gather user feedback for continuous improvement</a:t>
            </a:r>
            <a:endParaRPr/>
          </a:p>
          <a:p>
            <a:pPr indent="0" lvl="0" marL="0" marR="0" rtl="0" algn="l">
              <a:lnSpc>
                <a:spcPct val="100000"/>
              </a:lnSpc>
              <a:spcBef>
                <a:spcPts val="0"/>
              </a:spcBef>
              <a:spcAft>
                <a:spcPts val="0"/>
              </a:spcAft>
              <a:buClr>
                <a:schemeClr val="dk1"/>
              </a:buClr>
              <a:buSzPts val="1800"/>
              <a:buNone/>
            </a:pPr>
            <a:r>
              <a:t/>
            </a:r>
            <a:endParaRPr sz="1800">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t/>
            </a:r>
            <a:endParaRPr sz="1800">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1" lang="en-US" sz="1800">
                <a:latin typeface="Arial"/>
                <a:ea typeface="Arial"/>
                <a:cs typeface="Arial"/>
                <a:sym typeface="Arial"/>
              </a:rPr>
              <a:t>3.</a:t>
            </a:r>
            <a:r>
              <a:rPr b="1" i="0" lang="en-US" sz="1800" u="none" cap="none" strike="noStrike">
                <a:solidFill>
                  <a:schemeClr val="dk1"/>
                </a:solidFill>
                <a:latin typeface="Arial"/>
                <a:ea typeface="Arial"/>
                <a:cs typeface="Arial"/>
                <a:sym typeface="Arial"/>
              </a:rPr>
              <a:t>Navbar</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Easy navigation throughout the app</a:t>
            </a:r>
            <a:endParaRPr/>
          </a:p>
          <a:p>
            <a:pPr indent="0" lvl="0" marL="0" marR="0" rtl="0" algn="l">
              <a:lnSpc>
                <a:spcPct val="100000"/>
              </a:lnSpc>
              <a:spcBef>
                <a:spcPts val="0"/>
              </a:spcBef>
              <a:spcAft>
                <a:spcPts val="0"/>
              </a:spcAft>
              <a:buClr>
                <a:schemeClr val="dk1"/>
              </a:buClr>
              <a:buSzPts val="1800"/>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1" i="0" lang="en-US" sz="1800" u="none" cap="none" strike="noStrike">
                <a:solidFill>
                  <a:schemeClr val="dk1"/>
                </a:solidFill>
                <a:latin typeface="Arial"/>
                <a:ea typeface="Arial"/>
                <a:cs typeface="Arial"/>
                <a:sym typeface="Arial"/>
              </a:rPr>
              <a:t>4.Follow Us</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Social media links for user engagement</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13" name="Shape 113"/>
        <p:cNvGrpSpPr/>
        <p:nvPr/>
      </p:nvGrpSpPr>
      <p:grpSpPr>
        <a:xfrm>
          <a:off x="0" y="0"/>
          <a:ext cx="0" cy="0"/>
          <a:chOff x="0" y="0"/>
          <a:chExt cx="0" cy="0"/>
        </a:xfrm>
      </p:grpSpPr>
      <p:sp>
        <p:nvSpPr>
          <p:cNvPr id="114" name="Google Shape;11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TOOLS USED</a:t>
            </a:r>
            <a:endParaRPr b="1">
              <a:latin typeface="Times New Roman"/>
              <a:ea typeface="Times New Roman"/>
              <a:cs typeface="Times New Roman"/>
              <a:sym typeface="Times New Roman"/>
            </a:endParaRPr>
          </a:p>
        </p:txBody>
      </p:sp>
      <p:sp>
        <p:nvSpPr>
          <p:cNvPr id="115" name="Google Shape;11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lang="en-US" sz="2400">
                <a:latin typeface="Times New Roman"/>
                <a:ea typeface="Times New Roman"/>
                <a:cs typeface="Times New Roman"/>
                <a:sym typeface="Times New Roman"/>
              </a:rPr>
              <a:t>IDE:</a:t>
            </a:r>
            <a:r>
              <a:rPr lang="en-US" sz="2400">
                <a:latin typeface="Times New Roman"/>
                <a:ea typeface="Times New Roman"/>
                <a:cs typeface="Times New Roman"/>
                <a:sym typeface="Times New Roman"/>
              </a:rPr>
              <a:t> VS Code</a:t>
            </a:r>
            <a:endParaRPr/>
          </a:p>
          <a:p>
            <a:pPr indent="-228600" lvl="0" marL="228600" rtl="0" algn="l">
              <a:lnSpc>
                <a:spcPct val="90000"/>
              </a:lnSpc>
              <a:spcBef>
                <a:spcPts val="1000"/>
              </a:spcBef>
              <a:spcAft>
                <a:spcPts val="0"/>
              </a:spcAft>
              <a:buClr>
                <a:schemeClr val="dk1"/>
              </a:buClr>
              <a:buSzPts val="2400"/>
              <a:buChar char="•"/>
            </a:pPr>
            <a:r>
              <a:rPr b="1" lang="en-US" sz="2400">
                <a:latin typeface="Times New Roman"/>
                <a:ea typeface="Times New Roman"/>
                <a:cs typeface="Times New Roman"/>
                <a:sym typeface="Times New Roman"/>
              </a:rPr>
              <a:t>Frontend:</a:t>
            </a:r>
            <a:endParaRPr sz="2400">
              <a:latin typeface="Times New Roman"/>
              <a:ea typeface="Times New Roman"/>
              <a:cs typeface="Times New Roman"/>
              <a:sym typeface="Times New Roman"/>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HTML, CSS, JavaScript</a:t>
            </a:r>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JS Library: React</a:t>
            </a:r>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CSS Framework: Tailwind CSS</a:t>
            </a:r>
            <a:endParaRPr/>
          </a:p>
          <a:p>
            <a:pPr indent="-228600" lvl="0" marL="228600" rtl="0" algn="l">
              <a:lnSpc>
                <a:spcPct val="90000"/>
              </a:lnSpc>
              <a:spcBef>
                <a:spcPts val="1000"/>
              </a:spcBef>
              <a:spcAft>
                <a:spcPts val="0"/>
              </a:spcAft>
              <a:buClr>
                <a:schemeClr val="dk1"/>
              </a:buClr>
              <a:buSzPts val="2400"/>
              <a:buChar char="•"/>
            </a:pPr>
            <a:r>
              <a:rPr b="1" lang="en-US" sz="2400">
                <a:latin typeface="Times New Roman"/>
                <a:ea typeface="Times New Roman"/>
                <a:cs typeface="Times New Roman"/>
                <a:sym typeface="Times New Roman"/>
              </a:rPr>
              <a:t>Fonts:</a:t>
            </a:r>
            <a:r>
              <a:rPr lang="en-US" sz="2400">
                <a:latin typeface="Times New Roman"/>
                <a:ea typeface="Times New Roman"/>
                <a:cs typeface="Times New Roman"/>
                <a:sym typeface="Times New Roman"/>
              </a:rPr>
              <a:t> Google Fonts</a:t>
            </a:r>
            <a:endParaRPr/>
          </a:p>
          <a:p>
            <a:pPr indent="-228600" lvl="0" marL="228600" rtl="0" algn="l">
              <a:lnSpc>
                <a:spcPct val="90000"/>
              </a:lnSpc>
              <a:spcBef>
                <a:spcPts val="1000"/>
              </a:spcBef>
              <a:spcAft>
                <a:spcPts val="0"/>
              </a:spcAft>
              <a:buClr>
                <a:schemeClr val="dk1"/>
              </a:buClr>
              <a:buSzPts val="2400"/>
              <a:buChar char="•"/>
            </a:pPr>
            <a:r>
              <a:rPr b="1" lang="en-US" sz="2400">
                <a:latin typeface="Times New Roman"/>
                <a:ea typeface="Times New Roman"/>
                <a:cs typeface="Times New Roman"/>
                <a:sym typeface="Times New Roman"/>
              </a:rPr>
              <a:t>Icons:</a:t>
            </a:r>
            <a:r>
              <a:rPr lang="en-US" sz="2400">
                <a:latin typeface="Times New Roman"/>
                <a:ea typeface="Times New Roman"/>
                <a:cs typeface="Times New Roman"/>
                <a:sym typeface="Times New Roman"/>
              </a:rPr>
              <a:t> Iconify</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b="1" lang="en-US" sz="2400">
                <a:latin typeface="Times New Roman"/>
                <a:ea typeface="Times New Roman"/>
                <a:cs typeface="Times New Roman"/>
                <a:sym typeface="Times New Roman"/>
              </a:rPr>
              <a:t>Images:</a:t>
            </a:r>
            <a:r>
              <a:rPr lang="en-US" sz="2400">
                <a:latin typeface="Times New Roman"/>
                <a:ea typeface="Times New Roman"/>
                <a:cs typeface="Times New Roman"/>
                <a:sym typeface="Times New Roman"/>
              </a:rPr>
              <a:t> ImageKit</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b="1" lang="en-US" sz="2400">
                <a:latin typeface="Times New Roman"/>
                <a:ea typeface="Times New Roman"/>
                <a:cs typeface="Times New Roman"/>
                <a:sym typeface="Times New Roman"/>
              </a:rPr>
              <a:t>Backend:</a:t>
            </a:r>
            <a:r>
              <a:rPr lang="en-US" sz="2400">
                <a:latin typeface="Times New Roman"/>
                <a:ea typeface="Times New Roman"/>
                <a:cs typeface="Times New Roman"/>
                <a:sym typeface="Times New Roman"/>
              </a:rPr>
              <a:t> Node.js</a:t>
            </a:r>
            <a:endParaRPr/>
          </a:p>
          <a:p>
            <a:pPr indent="-228600" lvl="0" marL="228600" rtl="0" algn="l">
              <a:lnSpc>
                <a:spcPct val="90000"/>
              </a:lnSpc>
              <a:spcBef>
                <a:spcPts val="1000"/>
              </a:spcBef>
              <a:spcAft>
                <a:spcPts val="0"/>
              </a:spcAft>
              <a:buClr>
                <a:schemeClr val="dk1"/>
              </a:buClr>
              <a:buSzPts val="2400"/>
              <a:buChar char="•"/>
            </a:pPr>
            <a:r>
              <a:rPr b="1" lang="en-US" sz="2400">
                <a:latin typeface="Times New Roman"/>
                <a:ea typeface="Times New Roman"/>
                <a:cs typeface="Times New Roman"/>
                <a:sym typeface="Times New Roman"/>
              </a:rPr>
              <a:t>Database:</a:t>
            </a:r>
            <a:r>
              <a:rPr lang="en-US" sz="2400">
                <a:latin typeface="Times New Roman"/>
                <a:ea typeface="Times New Roman"/>
                <a:cs typeface="Times New Roman"/>
                <a:sym typeface="Times New Roman"/>
              </a:rPr>
              <a:t> MongoDB</a:t>
            </a:r>
            <a:endParaRPr sz="2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19" name="Shape 119"/>
        <p:cNvGrpSpPr/>
        <p:nvPr/>
      </p:nvGrpSpPr>
      <p:grpSpPr>
        <a:xfrm>
          <a:off x="0" y="0"/>
          <a:ext cx="0" cy="0"/>
          <a:chOff x="0" y="0"/>
          <a:chExt cx="0" cy="0"/>
        </a:xfrm>
      </p:grpSpPr>
      <p:sp>
        <p:nvSpPr>
          <p:cNvPr id="120" name="Google Shape;12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LITERARY SOURCES</a:t>
            </a:r>
            <a:endParaRPr b="1">
              <a:latin typeface="Times New Roman"/>
              <a:ea typeface="Times New Roman"/>
              <a:cs typeface="Times New Roman"/>
              <a:sym typeface="Times New Roman"/>
            </a:endParaRPr>
          </a:p>
        </p:txBody>
      </p:sp>
      <p:sp>
        <p:nvSpPr>
          <p:cNvPr id="121" name="Google Shape;12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None/>
            </a:pPr>
            <a:r>
              <a:rPr b="1" lang="en-US" sz="2600">
                <a:latin typeface="Times New Roman"/>
                <a:ea typeface="Times New Roman"/>
                <a:cs typeface="Times New Roman"/>
                <a:sym typeface="Times New Roman"/>
              </a:rPr>
              <a:t>Physical Activity Tracker Application in Promoting Physical Activity Behavior among Older Adults: A 24-month Follow-Up Study(JUN 2023)</a:t>
            </a:r>
            <a:endParaRPr b="1" sz="26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None/>
            </a:pPr>
            <a:r>
              <a:rPr b="1" lang="en-US" sz="2400">
                <a:latin typeface="Times New Roman"/>
                <a:ea typeface="Times New Roman"/>
                <a:cs typeface="Times New Roman"/>
                <a:sym typeface="Times New Roman"/>
              </a:rPr>
              <a:t>KARI, T., MAKKONEN, M., &amp; CARLSSON, C.</a:t>
            </a:r>
            <a:endParaRPr b="1" sz="2400">
              <a:latin typeface="Times New Roman"/>
              <a:ea typeface="Times New Roman"/>
              <a:cs typeface="Times New Roman"/>
              <a:sym typeface="Times New Roman"/>
            </a:endParaRPr>
          </a:p>
          <a:p>
            <a:pPr indent="-355600" lvl="0" marL="457200" rtl="0" algn="l">
              <a:spcBef>
                <a:spcPts val="1000"/>
              </a:spcBef>
              <a:spcAft>
                <a:spcPts val="0"/>
              </a:spcAft>
              <a:buSzPts val="2000"/>
              <a:buFont typeface="Times New Roman"/>
              <a:buChar char="•"/>
            </a:pPr>
            <a:r>
              <a:rPr b="1" lang="en-US" sz="2000">
                <a:latin typeface="Times New Roman"/>
                <a:ea typeface="Times New Roman"/>
                <a:cs typeface="Times New Roman"/>
                <a:sym typeface="Times New Roman"/>
              </a:rPr>
              <a:t>Personalized Feedback and Goals</a:t>
            </a:r>
            <a:r>
              <a:rPr lang="en-US" sz="2000">
                <a:latin typeface="Times New Roman"/>
                <a:ea typeface="Times New Roman"/>
                <a:cs typeface="Times New Roman"/>
                <a:sym typeface="Times New Roman"/>
              </a:rPr>
              <a:t>: The application offers tailored feedback and sets personalized physical activity goals based on the user's progress and activity levels, which helps in maintaining motivation and achieving long-term fitness objectives.</a:t>
            </a:r>
            <a:endParaRPr sz="2000">
              <a:latin typeface="Times New Roman"/>
              <a:ea typeface="Times New Roman"/>
              <a:cs typeface="Times New Roman"/>
              <a:sym typeface="Times New Roman"/>
            </a:endParaRPr>
          </a:p>
          <a:p>
            <a:pPr indent="0" lvl="0" marL="0" rtl="0" algn="l">
              <a:spcBef>
                <a:spcPts val="1000"/>
              </a:spcBef>
              <a:spcAft>
                <a:spcPts val="0"/>
              </a:spcAft>
              <a:buNone/>
            </a:pPr>
            <a:r>
              <a:t/>
            </a:r>
            <a:endParaRPr sz="2000">
              <a:latin typeface="Times New Roman"/>
              <a:ea typeface="Times New Roman"/>
              <a:cs typeface="Times New Roman"/>
              <a:sym typeface="Times New Roman"/>
            </a:endParaRPr>
          </a:p>
          <a:p>
            <a:pPr indent="-355600" lvl="0" marL="457200" rtl="0" algn="l">
              <a:spcBef>
                <a:spcPts val="1000"/>
              </a:spcBef>
              <a:spcAft>
                <a:spcPts val="0"/>
              </a:spcAft>
              <a:buSzPts val="2000"/>
              <a:buFont typeface="Times New Roman"/>
              <a:buChar char="•"/>
            </a:pPr>
            <a:r>
              <a:rPr b="1" lang="en-US" sz="2000">
                <a:latin typeface="Times New Roman"/>
                <a:ea typeface="Times New Roman"/>
                <a:cs typeface="Times New Roman"/>
                <a:sym typeface="Times New Roman"/>
              </a:rPr>
              <a:t>Dietary Tracking and Recommendations</a:t>
            </a:r>
            <a:r>
              <a:rPr lang="en-US" sz="2000">
                <a:latin typeface="Times New Roman"/>
                <a:ea typeface="Times New Roman"/>
                <a:cs typeface="Times New Roman"/>
                <a:sym typeface="Times New Roman"/>
              </a:rPr>
              <a:t>: The application includes a dietary tracking feature that allows users to log their meals and receive personalized dietary recommendations. This helps older adults make healthier food choices, complementing their physical activity goals and promoting overall well-being.</a:t>
            </a:r>
            <a:endParaRPr sz="2000">
              <a:latin typeface="Times New Roman"/>
              <a:ea typeface="Times New Roman"/>
              <a:cs typeface="Times New Roman"/>
              <a:sym typeface="Times New Roman"/>
            </a:endParaRPr>
          </a:p>
          <a:p>
            <a:pPr indent="0" lvl="0" marL="457200" rtl="0" algn="l">
              <a:lnSpc>
                <a:spcPct val="90000"/>
              </a:lnSpc>
              <a:spcBef>
                <a:spcPts val="1000"/>
              </a:spcBef>
              <a:spcAft>
                <a:spcPts val="0"/>
              </a:spcAft>
              <a:buNone/>
            </a:pPr>
            <a:r>
              <a:t/>
            </a:r>
            <a:endParaRPr b="1" sz="20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D1DC"/>
        </a:solidFill>
      </p:bgPr>
    </p:bg>
    <p:spTree>
      <p:nvGrpSpPr>
        <p:cNvPr id="125" name="Shape 125"/>
        <p:cNvGrpSpPr/>
        <p:nvPr/>
      </p:nvGrpSpPr>
      <p:grpSpPr>
        <a:xfrm>
          <a:off x="0" y="0"/>
          <a:ext cx="0" cy="0"/>
          <a:chOff x="0" y="0"/>
          <a:chExt cx="0" cy="0"/>
        </a:xfrm>
      </p:grpSpPr>
      <p:sp>
        <p:nvSpPr>
          <p:cNvPr id="126" name="Google Shape;12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127" name="Google Shape;127;p8"/>
          <p:cNvSpPr txBox="1"/>
          <p:nvPr>
            <p:ph idx="1" type="body"/>
          </p:nvPr>
        </p:nvSpPr>
        <p:spPr>
          <a:xfrm>
            <a:off x="1154723" y="1681797"/>
            <a:ext cx="9882600" cy="37866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Times New Roman"/>
              <a:ea typeface="Times New Roman"/>
              <a:cs typeface="Times New Roman"/>
              <a:sym typeface="Times New Roman"/>
            </a:endParaRPr>
          </a:p>
          <a:p>
            <a:pPr indent="-152400" lvl="0" marL="0" marR="0" rtl="0" algn="l">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Summary of the fitness </a:t>
            </a:r>
            <a:r>
              <a:rPr lang="en-US" sz="2400">
                <a:latin typeface="Times New Roman"/>
                <a:ea typeface="Times New Roman"/>
                <a:cs typeface="Times New Roman"/>
                <a:sym typeface="Times New Roman"/>
              </a:rPr>
              <a:t>tracker</a:t>
            </a:r>
            <a:r>
              <a:rPr b="0" i="0" lang="en-US" sz="2400" u="none" cap="none" strike="noStrike">
                <a:solidFill>
                  <a:schemeClr val="dk1"/>
                </a:solidFill>
                <a:latin typeface="Times New Roman"/>
                <a:ea typeface="Times New Roman"/>
                <a:cs typeface="Times New Roman"/>
                <a:sym typeface="Times New Roman"/>
              </a:rPr>
              <a:t> features and benefits</a:t>
            </a:r>
            <a:endParaRPr/>
          </a:p>
          <a:p>
            <a:pPr indent="0" lvl="0" marL="0" marR="0" rtl="0" algn="l">
              <a:lnSpc>
                <a:spcPct val="100000"/>
              </a:lnSpc>
              <a:spcBef>
                <a:spcPts val="0"/>
              </a:spcBef>
              <a:spcAft>
                <a:spcPts val="0"/>
              </a:spcAft>
              <a:buClr>
                <a:schemeClr val="dk1"/>
              </a:buClr>
              <a:buSzPts val="2400"/>
              <a:buNone/>
            </a:pPr>
            <a:r>
              <a:t/>
            </a:r>
            <a:endParaRPr b="0" i="0" sz="2400" u="none" cap="none" strike="noStrike">
              <a:solidFill>
                <a:schemeClr val="dk1"/>
              </a:solidFill>
              <a:latin typeface="Times New Roman"/>
              <a:ea typeface="Times New Roman"/>
              <a:cs typeface="Times New Roman"/>
              <a:sym typeface="Times New Roman"/>
            </a:endParaRPr>
          </a:p>
          <a:p>
            <a:pPr indent="-152400" lvl="0" marL="0" marR="0" rtl="0" algn="l">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Emphasis on the user-friendly design and AI customization</a:t>
            </a:r>
            <a:endParaRPr/>
          </a:p>
          <a:p>
            <a:pPr indent="0" lvl="0" marL="0" marR="0" rtl="0" algn="l">
              <a:lnSpc>
                <a:spcPct val="100000"/>
              </a:lnSpc>
              <a:spcBef>
                <a:spcPts val="0"/>
              </a:spcBef>
              <a:spcAft>
                <a:spcPts val="0"/>
              </a:spcAft>
              <a:buClr>
                <a:schemeClr val="dk1"/>
              </a:buClr>
              <a:buSzPts val="2400"/>
              <a:buNone/>
            </a:pPr>
            <a:r>
              <a:t/>
            </a:r>
            <a:endParaRPr b="0" i="0" sz="2400" u="none" cap="none" strike="noStrike">
              <a:solidFill>
                <a:schemeClr val="dk1"/>
              </a:solidFill>
              <a:latin typeface="Times New Roman"/>
              <a:ea typeface="Times New Roman"/>
              <a:cs typeface="Times New Roman"/>
              <a:sym typeface="Times New Roman"/>
            </a:endParaRPr>
          </a:p>
          <a:p>
            <a:pPr indent="-152400" lvl="0" marL="0" marR="0" rtl="0" algn="l">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Encouragement to try the fitness tracker and provide feedback</a:t>
            </a:r>
            <a:endParaRPr sz="24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Calibri"/>
              <a:buNone/>
            </a:pPr>
            <a:r>
              <a:t/>
            </a:r>
            <a:endParaRPr sz="24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4800"/>
              <a:buNone/>
            </a:pPr>
            <a:r>
              <a:rPr b="1" i="0" lang="en-US" sz="4800" u="none" cap="none" strike="noStrik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9138"/>
        </a:solidFill>
      </p:bgPr>
    </p:bg>
    <p:spTree>
      <p:nvGrpSpPr>
        <p:cNvPr id="131" name="Shape 131"/>
        <p:cNvGrpSpPr/>
        <p:nvPr/>
      </p:nvGrpSpPr>
      <p:grpSpPr>
        <a:xfrm>
          <a:off x="0" y="0"/>
          <a:ext cx="0" cy="0"/>
          <a:chOff x="0" y="0"/>
          <a:chExt cx="0" cy="0"/>
        </a:xfrm>
      </p:grpSpPr>
      <p:sp>
        <p:nvSpPr>
          <p:cNvPr id="132" name="Google Shape;132;g2ed619dec10_0_1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                            </a:t>
            </a:r>
            <a:r>
              <a:rPr b="1" i="1" lang="en-US">
                <a:latin typeface="Times New Roman"/>
                <a:ea typeface="Times New Roman"/>
                <a:cs typeface="Times New Roman"/>
                <a:sym typeface="Times New Roman"/>
              </a:rPr>
              <a:t>THANK YOU</a:t>
            </a:r>
            <a:endParaRPr b="1" i="1">
              <a:latin typeface="Times New Roman"/>
              <a:ea typeface="Times New Roman"/>
              <a:cs typeface="Times New Roman"/>
              <a:sym typeface="Times New Roman"/>
            </a:endParaRPr>
          </a:p>
          <a:p>
            <a:pPr indent="0" lvl="0" marL="0" rtl="0" algn="l">
              <a:spcBef>
                <a:spcPts val="0"/>
              </a:spcBef>
              <a:spcAft>
                <a:spcPts val="0"/>
              </a:spcAft>
              <a:buNone/>
            </a:pPr>
            <a:r>
              <a:t/>
            </a:r>
            <a:endParaRPr b="1" i="1"/>
          </a:p>
        </p:txBody>
      </p:sp>
      <p:sp>
        <p:nvSpPr>
          <p:cNvPr id="133" name="Google Shape;133;g2ed619dec10_0_14"/>
          <p:cNvSpPr txBox="1"/>
          <p:nvPr>
            <p:ph idx="1" type="body"/>
          </p:nvPr>
        </p:nvSpPr>
        <p:spPr>
          <a:xfrm>
            <a:off x="315963" y="1625050"/>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900">
                <a:latin typeface="Times New Roman"/>
                <a:ea typeface="Times New Roman"/>
                <a:cs typeface="Times New Roman"/>
                <a:sym typeface="Times New Roman"/>
              </a:rPr>
              <a:t>BY :</a:t>
            </a:r>
            <a:endParaRPr sz="2900">
              <a:latin typeface="Times New Roman"/>
              <a:ea typeface="Times New Roman"/>
              <a:cs typeface="Times New Roman"/>
              <a:sym typeface="Times New Roman"/>
            </a:endParaRPr>
          </a:p>
        </p:txBody>
      </p:sp>
      <p:pic>
        <p:nvPicPr>
          <p:cNvPr id="134" name="Google Shape;134;g2ed619dec10_0_14"/>
          <p:cNvPicPr preferRelativeResize="0"/>
          <p:nvPr/>
        </p:nvPicPr>
        <p:blipFill>
          <a:blip r:embed="rId3">
            <a:alphaModFix/>
          </a:blip>
          <a:stretch>
            <a:fillRect/>
          </a:stretch>
        </p:blipFill>
        <p:spPr>
          <a:xfrm>
            <a:off x="3946163" y="1938975"/>
            <a:ext cx="4181475" cy="4076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2024-07-21T12:19:31Z</dcterms:created>
  <dc:creator>ACER</dc:creator>
</cp:coreProperties>
</file>