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media/image26.jpeg" ContentType="image/jpeg"/>
  <Override PartName="/ppt/media/image25.jpeg" ContentType="image/jpeg"/>
  <Override PartName="/ppt/media/image24.jpeg" ContentType="image/jpeg"/>
  <Override PartName="/ppt/media/image21.jpeg" ContentType="image/jpeg"/>
  <Override PartName="/ppt/media/image16.jpeg" ContentType="image/jpeg"/>
  <Override PartName="/ppt/media/image5.png" ContentType="image/png"/>
  <Override PartName="/ppt/media/image3.png" ContentType="image/png"/>
  <Override PartName="/ppt/media/image1.png" ContentType="image/png"/>
  <Override PartName="/ppt/media/image7.png" ContentType="image/png"/>
  <Override PartName="/ppt/media/image9.png" ContentType="image/png"/>
  <Override PartName="/ppt/media/image27.png" ContentType="image/png"/>
  <Override PartName="/ppt/media/image23.png" ContentType="image/png"/>
  <Override PartName="/ppt/media/image22.png" ContentType="image/png"/>
  <Override PartName="/ppt/media/image20.png" ContentType="image/png"/>
  <Override PartName="/ppt/media/image19.png" ContentType="image/png"/>
  <Override PartName="/ppt/media/image18.png" ContentType="image/png"/>
  <Override PartName="/ppt/media/image17.png" ContentType="image/png"/>
  <Override PartName="/ppt/media/image6.jpeg" ContentType="image/jpeg"/>
  <Override PartName="/ppt/media/image4.jpeg" ContentType="image/jpeg"/>
  <Override PartName="/ppt/media/image14.png" ContentType="image/png"/>
  <Override PartName="/ppt/media/image2.jpeg" ContentType="image/jpeg"/>
  <Override PartName="/ppt/media/image8.jpeg" ContentType="image/jpeg"/>
  <Override PartName="/ppt/media/image10.png" ContentType="image/png"/>
  <Override PartName="/ppt/media/image11.png" ContentType="image/png"/>
  <Override PartName="/ppt/media/image13.png" ContentType="image/png"/>
  <Override PartName="/ppt/media/image12.gif" ContentType="image/gif"/>
  <Override PartName="/ppt/media/image15.gif" ContentType="image/gif"/>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216000" y="812520"/>
            <a:ext cx="7127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6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62"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63"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64"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65" name="PlaceHolder 6"/>
          <p:cNvSpPr>
            <a:spLocks noGrp="1"/>
          </p:cNvSpPr>
          <p:nvPr>
            <p:ph type="sldNum"/>
          </p:nvPr>
        </p:nvSpPr>
        <p:spPr>
          <a:xfrm>
            <a:off x="4278960" y="10157400"/>
            <a:ext cx="3280680" cy="534240"/>
          </a:xfrm>
          <a:prstGeom prst="rect">
            <a:avLst/>
          </a:prstGeom>
        </p:spPr>
        <p:txBody>
          <a:bodyPr lIns="0" rIns="0" tIns="0" bIns="0" anchor="b"/>
          <a:p>
            <a:pPr algn="r"/>
            <a:fld id="{04E8D898-3417-44E9-8D8D-E3237A0D8A3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914400" y="4343400"/>
            <a:ext cx="5028840" cy="4114440"/>
          </a:xfrm>
          <a:prstGeom prst="rect">
            <a:avLst/>
          </a:prstGeom>
        </p:spPr>
        <p:txBody>
          <a:bodyPr tIns="91440" bIns="91440" anchor="ctr"/>
          <a:p>
            <a:pPr>
              <a:lnSpc>
                <a:spcPct val="100000"/>
              </a:lnSpc>
            </a:pPr>
            <a:r>
              <a:rPr b="0" lang="en-US" sz="1100" spc="-1" strike="noStrike">
                <a:solidFill>
                  <a:srgbClr val="000000"/>
                </a:solidFill>
                <a:latin typeface="+mn-lt"/>
                <a:ea typeface="Arial"/>
              </a:rPr>
              <a:t>Note from Chuck.  If you are using these materials, you can remove the UM logo and replace it with your own, but please retain the CC-BY logo on the first page as well as retain the acknowledgement page(s) at the end.</a:t>
            </a:r>
            <a:endParaRPr b="0" lang="en-US" sz="1100" spc="-1" strike="noStrike">
              <a:latin typeface="Arial"/>
            </a:endParaRPr>
          </a:p>
        </p:txBody>
      </p:sp>
      <p:sp>
        <p:nvSpPr>
          <p:cNvPr id="304" name="PlaceHolder 2"/>
          <p:cNvSpPr>
            <a:spLocks noGrp="1"/>
          </p:cNvSpPr>
          <p:nvPr>
            <p:ph type="sldImg"/>
          </p:nvPr>
        </p:nvSpPr>
        <p:spPr>
          <a:xfrm>
            <a:off x="380880" y="685800"/>
            <a:ext cx="6095520" cy="342864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380880" y="685800"/>
            <a:ext cx="6095520" cy="3428640"/>
          </a:xfrm>
          <a:prstGeom prst="rect">
            <a:avLst/>
          </a:prstGeom>
        </p:spPr>
      </p:sp>
      <p:sp>
        <p:nvSpPr>
          <p:cNvPr id="306" name="PlaceHolder 2"/>
          <p:cNvSpPr>
            <a:spLocks noGrp="1"/>
          </p:cNvSpPr>
          <p:nvPr>
            <p:ph type="body"/>
          </p:nvPr>
        </p:nvSpPr>
        <p:spPr>
          <a:xfrm>
            <a:off x="914400" y="4343400"/>
            <a:ext cx="5028840" cy="4114440"/>
          </a:xfrm>
          <a:prstGeom prst="rect">
            <a:avLst/>
          </a:prstGeom>
        </p:spPr>
        <p:txBody>
          <a:bodyPr/>
          <a:p>
            <a:pPr>
              <a:lnSpc>
                <a:spcPct val="100000"/>
              </a:lnSpc>
            </a:pPr>
            <a:r>
              <a:rPr b="0" lang="en-US" sz="2000" spc="-1" strike="noStrike">
                <a:latin typeface="Merriweather Sans"/>
                <a:ea typeface="Merriweather Sans"/>
              </a:rPr>
              <a:t>We will call my approach "Personal Data Mining" – mostly focused on getting better as Python Programmers.</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2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2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5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9143640" cy="431640"/>
          </a:xfrm>
          <a:prstGeom prst="rect">
            <a:avLst/>
          </a:prstGeom>
          <a:solidFill>
            <a:schemeClr val="bg2"/>
          </a:solidFill>
          <a:ln>
            <a:noFill/>
          </a:ln>
        </p:spPr>
        <p:style>
          <a:lnRef idx="0"/>
          <a:fillRef idx="0"/>
          <a:effectRef idx="0"/>
          <a:fontRef idx="minor"/>
        </p:style>
      </p:sp>
      <p:sp>
        <p:nvSpPr>
          <p:cNvPr id="1" name="CustomShape 2"/>
          <p:cNvSpPr/>
          <p:nvPr/>
        </p:nvSpPr>
        <p:spPr>
          <a:xfrm>
            <a:off x="0" y="4701240"/>
            <a:ext cx="9143640" cy="442080"/>
          </a:xfrm>
          <a:prstGeom prst="rect">
            <a:avLst/>
          </a:prstGeom>
          <a:solidFill>
            <a:schemeClr val="bg2"/>
          </a:solidFill>
          <a:ln>
            <a:noFill/>
          </a:ln>
        </p:spPr>
        <p:style>
          <a:lnRef idx="0"/>
          <a:fillRef idx="0"/>
          <a:effectRef idx="0"/>
          <a:fontRef idx="minor"/>
        </p:style>
      </p:sp>
      <p:sp>
        <p:nvSpPr>
          <p:cNvPr id="2" name="PlaceHolder 3"/>
          <p:cNvSpPr>
            <a:spLocks noGrp="1"/>
          </p:cNvSpPr>
          <p:nvPr>
            <p:ph type="title"/>
          </p:nvPr>
        </p:nvSpPr>
        <p:spPr>
          <a:xfrm>
            <a:off x="650160" y="864360"/>
            <a:ext cx="7836480" cy="1735560"/>
          </a:xfrm>
          <a:prstGeom prst="rect">
            <a:avLst/>
          </a:prstGeom>
        </p:spPr>
        <p:txBody>
          <a:bodyPr tIns="91440" bIns="91440" anchor="b"/>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3" name="PlaceHolder 4"/>
          <p:cNvSpPr>
            <a:spLocks noGrp="1"/>
          </p:cNvSpPr>
          <p:nvPr>
            <p:ph type="body"/>
          </p:nvPr>
        </p:nvSpPr>
        <p:spPr>
          <a:xfrm>
            <a:off x="650160" y="2650320"/>
            <a:ext cx="7836480" cy="592560"/>
          </a:xfrm>
          <a:prstGeom prst="rect">
            <a:avLst/>
          </a:prstGeom>
        </p:spPr>
        <p:txBody>
          <a:bodyPr tIns="91440" bIns="91440"/>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a:t>
            </a:r>
            <a:r>
              <a:rPr b="0" lang="en-US" sz="2800" spc="-1" strike="noStrike">
                <a:solidFill>
                  <a:srgbClr val="000000"/>
                </a:solidFill>
                <a:latin typeface="Arial"/>
              </a:rPr>
              <a:t>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000000"/>
                </a:solidFill>
                <a:latin typeface="Arial"/>
              </a:rPr>
              <a:t>Second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800" spc="-1" strike="noStrike">
                <a:solidFill>
                  <a:srgbClr val="000000"/>
                </a:solidFill>
                <a:latin typeface="Arial"/>
              </a:rPr>
              <a:t>Third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800" spc="-1" strike="noStrike">
                <a:solidFill>
                  <a:srgbClr val="000000"/>
                </a:solidFill>
                <a:latin typeface="Arial"/>
              </a:rPr>
              <a:t>Fourth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800" spc="-1" strike="noStrike">
                <a:solidFill>
                  <a:srgbClr val="000000"/>
                </a:solidFill>
                <a:latin typeface="Arial"/>
              </a:rPr>
              <a:t>Fifth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800" spc="-1" strike="noStrike">
                <a:solidFill>
                  <a:srgbClr val="000000"/>
                </a:solidFill>
                <a:latin typeface="Arial"/>
              </a:rPr>
              <a:t>Sixth </a:t>
            </a:r>
            <a:r>
              <a:rPr b="0" lang="en-US" sz="2800" spc="-1" strike="noStrike">
                <a:solidFill>
                  <a:srgbClr val="000000"/>
                </a:solidFill>
                <a:latin typeface="Arial"/>
              </a:rPr>
              <a:t>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800" spc="-1" strike="noStrike">
                <a:solidFill>
                  <a:srgbClr val="000000"/>
                </a:solidFill>
                <a:latin typeface="Arial"/>
              </a:rPr>
              <a:t>Sevent</a:t>
            </a:r>
            <a:r>
              <a:rPr b="0" lang="en-US" sz="2800" spc="-1" strike="noStrike">
                <a:solidFill>
                  <a:srgbClr val="000000"/>
                </a:solidFill>
                <a:latin typeface="Arial"/>
              </a:rPr>
              <a:t>h </a:t>
            </a:r>
            <a:r>
              <a:rPr b="0" lang="en-US" sz="2800" spc="-1" strike="noStrike">
                <a:solidFill>
                  <a:srgbClr val="000000"/>
                </a:solidFill>
                <a:latin typeface="Arial"/>
              </a:rPr>
              <a:t>Outline </a:t>
            </a:r>
            <a:r>
              <a:rPr b="0" lang="en-US" sz="2800" spc="-1" strike="noStrike">
                <a:solidFill>
                  <a:srgbClr val="000000"/>
                </a:solidFill>
                <a:latin typeface="Arial"/>
              </a:rPr>
              <a:t>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0" name="CustomShape 1"/>
          <p:cNvSpPr/>
          <p:nvPr/>
        </p:nvSpPr>
        <p:spPr>
          <a:xfrm>
            <a:off x="0" y="0"/>
            <a:ext cx="9143640" cy="431640"/>
          </a:xfrm>
          <a:prstGeom prst="rect">
            <a:avLst/>
          </a:prstGeom>
          <a:solidFill>
            <a:schemeClr val="bg2"/>
          </a:solidFill>
          <a:ln>
            <a:noFill/>
          </a:ln>
        </p:spPr>
        <p:style>
          <a:lnRef idx="0"/>
          <a:fillRef idx="0"/>
          <a:effectRef idx="0"/>
          <a:fontRef idx="minor"/>
        </p:style>
      </p:sp>
      <p:sp>
        <p:nvSpPr>
          <p:cNvPr id="41" name="CustomShape 2"/>
          <p:cNvSpPr/>
          <p:nvPr/>
        </p:nvSpPr>
        <p:spPr>
          <a:xfrm>
            <a:off x="0" y="4701240"/>
            <a:ext cx="9143640" cy="442080"/>
          </a:xfrm>
          <a:prstGeom prst="rect">
            <a:avLst/>
          </a:prstGeom>
          <a:solidFill>
            <a:schemeClr val="bg2"/>
          </a:solidFill>
          <a:ln>
            <a:noFill/>
          </a:ln>
        </p:spPr>
        <p:style>
          <a:lnRef idx="0"/>
          <a:fillRef idx="0"/>
          <a:effectRef idx="0"/>
          <a:fontRef idx="minor"/>
        </p:style>
      </p:sp>
      <p:sp>
        <p:nvSpPr>
          <p:cNvPr id="42" name="PlaceHolder 3"/>
          <p:cNvSpPr>
            <a:spLocks noGrp="1"/>
          </p:cNvSpPr>
          <p:nvPr>
            <p:ph type="title"/>
          </p:nvPr>
        </p:nvSpPr>
        <p:spPr>
          <a:xfrm>
            <a:off x="650160" y="464760"/>
            <a:ext cx="7836480" cy="963720"/>
          </a:xfrm>
          <a:prstGeom prst="rect">
            <a:avLst/>
          </a:prstGeom>
        </p:spPr>
        <p:txBody>
          <a:bodyPr tIns="91440" bIns="91440" anchor="ctr"/>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4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790" spc="-1" strike="noStrike">
                <a:solidFill>
                  <a:srgbClr val="000000"/>
                </a:solidFill>
                <a:latin typeface="Arial"/>
              </a:rPr>
              <a:t>Second Outline Level</a:t>
            </a:r>
            <a:endParaRPr b="0" lang="en-US" sz="79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790" spc="-1" strike="noStrike">
                <a:solidFill>
                  <a:srgbClr val="000000"/>
                </a:solidFill>
                <a:latin typeface="Arial"/>
              </a:rPr>
              <a:t>Third Outline Level</a:t>
            </a:r>
            <a:endParaRPr b="0" lang="en-US" sz="79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790" spc="-1" strike="noStrike">
                <a:solidFill>
                  <a:srgbClr val="000000"/>
                </a:solidFill>
                <a:latin typeface="Arial"/>
              </a:rPr>
              <a:t>Fourth Outline Level</a:t>
            </a:r>
            <a:endParaRPr b="0" lang="en-US" sz="79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0" name="CustomShape 1"/>
          <p:cNvSpPr/>
          <p:nvPr/>
        </p:nvSpPr>
        <p:spPr>
          <a:xfrm>
            <a:off x="0" y="0"/>
            <a:ext cx="9143640" cy="431640"/>
          </a:xfrm>
          <a:prstGeom prst="rect">
            <a:avLst/>
          </a:prstGeom>
          <a:solidFill>
            <a:schemeClr val="bg2"/>
          </a:solidFill>
          <a:ln>
            <a:noFill/>
          </a:ln>
        </p:spPr>
        <p:style>
          <a:lnRef idx="0"/>
          <a:fillRef idx="0"/>
          <a:effectRef idx="0"/>
          <a:fontRef idx="minor"/>
        </p:style>
      </p:sp>
      <p:sp>
        <p:nvSpPr>
          <p:cNvPr id="81" name="CustomShape 2"/>
          <p:cNvSpPr/>
          <p:nvPr/>
        </p:nvSpPr>
        <p:spPr>
          <a:xfrm>
            <a:off x="0" y="4701240"/>
            <a:ext cx="9143640" cy="442080"/>
          </a:xfrm>
          <a:prstGeom prst="rect">
            <a:avLst/>
          </a:prstGeom>
          <a:solidFill>
            <a:schemeClr val="bg2"/>
          </a:solidFill>
          <a:ln>
            <a:noFill/>
          </a:ln>
        </p:spPr>
        <p:style>
          <a:lnRef idx="0"/>
          <a:fillRef idx="0"/>
          <a:effectRef idx="0"/>
          <a:fontRef idx="minor"/>
        </p:style>
      </p:sp>
      <p:sp>
        <p:nvSpPr>
          <p:cNvPr id="82" name="PlaceHolder 3"/>
          <p:cNvSpPr>
            <a:spLocks noGrp="1"/>
          </p:cNvSpPr>
          <p:nvPr>
            <p:ph type="title"/>
          </p:nvPr>
        </p:nvSpPr>
        <p:spPr>
          <a:xfrm>
            <a:off x="650160" y="464760"/>
            <a:ext cx="7836480" cy="963720"/>
          </a:xfrm>
          <a:prstGeom prst="rect">
            <a:avLst/>
          </a:prstGeom>
        </p:spPr>
        <p:txBody>
          <a:bodyPr tIns="91440" bIns="91440" anchor="ctr"/>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83" name="PlaceHolder 4"/>
          <p:cNvSpPr>
            <a:spLocks noGrp="1"/>
          </p:cNvSpPr>
          <p:nvPr>
            <p:ph type="body"/>
          </p:nvPr>
        </p:nvSpPr>
        <p:spPr>
          <a:xfrm>
            <a:off x="650160" y="1464480"/>
            <a:ext cx="7836480" cy="3207240"/>
          </a:xfrm>
          <a:prstGeom prst="rect">
            <a:avLst/>
          </a:prstGeom>
        </p:spPr>
        <p:txBody>
          <a:bodyPr tIns="91440" bIns="91440"/>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0" name="CustomShape 1"/>
          <p:cNvSpPr/>
          <p:nvPr/>
        </p:nvSpPr>
        <p:spPr>
          <a:xfrm>
            <a:off x="0" y="0"/>
            <a:ext cx="9143640" cy="431640"/>
          </a:xfrm>
          <a:prstGeom prst="rect">
            <a:avLst/>
          </a:prstGeom>
          <a:solidFill>
            <a:schemeClr val="bg2"/>
          </a:solidFill>
          <a:ln>
            <a:noFill/>
          </a:ln>
        </p:spPr>
        <p:style>
          <a:lnRef idx="0"/>
          <a:fillRef idx="0"/>
          <a:effectRef idx="0"/>
          <a:fontRef idx="minor"/>
        </p:style>
      </p:sp>
      <p:sp>
        <p:nvSpPr>
          <p:cNvPr id="121" name="CustomShape 2"/>
          <p:cNvSpPr/>
          <p:nvPr/>
        </p:nvSpPr>
        <p:spPr>
          <a:xfrm>
            <a:off x="0" y="4701240"/>
            <a:ext cx="9143640" cy="442080"/>
          </a:xfrm>
          <a:prstGeom prst="rect">
            <a:avLst/>
          </a:prstGeom>
          <a:solidFill>
            <a:schemeClr val="bg2"/>
          </a:solidFill>
          <a:ln>
            <a:noFill/>
          </a:ln>
        </p:spPr>
        <p:style>
          <a:lnRef idx="0"/>
          <a:fillRef idx="0"/>
          <a:effectRef idx="0"/>
          <a:fontRef idx="minor"/>
        </p:style>
      </p:sp>
      <p:sp>
        <p:nvSpPr>
          <p:cNvPr id="122" name="PlaceHolder 3"/>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2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790" spc="-1" strike="noStrike">
                <a:solidFill>
                  <a:srgbClr val="000000"/>
                </a:solidFill>
                <a:latin typeface="Arial"/>
              </a:rPr>
              <a:t>Second Outline Level</a:t>
            </a:r>
            <a:endParaRPr b="0" lang="en-US" sz="79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790" spc="-1" strike="noStrike">
                <a:solidFill>
                  <a:srgbClr val="000000"/>
                </a:solidFill>
                <a:latin typeface="Arial"/>
              </a:rPr>
              <a:t>Third Outline Level</a:t>
            </a:r>
            <a:endParaRPr b="0" lang="en-US" sz="79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790" spc="-1" strike="noStrike">
                <a:solidFill>
                  <a:srgbClr val="000000"/>
                </a:solidFill>
                <a:latin typeface="Arial"/>
              </a:rPr>
              <a:t>Fourth Outline Level</a:t>
            </a:r>
            <a:endParaRPr b="0" lang="en-US" sz="79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5.gif"/><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jpeg"/><Relationship Id="rId6" Type="http://schemas.openxmlformats.org/officeDocument/2006/relationships/image" Target="../media/image25.jpeg"/><Relationship Id="rId7"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hyperlink" Target="http://www.dr-chuck.com" TargetMode="External"/><Relationship Id="rId2" Type="http://schemas.openxmlformats.org/officeDocument/2006/relationships/hyperlink" Target="http://open.umich.edu/" TargetMode="External"/><Relationship Id="rId3" Type="http://schemas.openxmlformats.org/officeDocument/2006/relationships/image" Target="../media/image26.jpeg"/><Relationship Id="rId4" Type="http://schemas.openxmlformats.org/officeDocument/2006/relationships/image" Target="../media/image27.png"/><Relationship Id="rId5"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50160" y="864360"/>
            <a:ext cx="7836480" cy="1735560"/>
          </a:xfrm>
          <a:prstGeom prst="rect">
            <a:avLst/>
          </a:prstGeom>
          <a:noFill/>
          <a:ln>
            <a:noFill/>
          </a:ln>
        </p:spPr>
        <p:txBody>
          <a:bodyPr lIns="21600" rIns="21600" tIns="21600" bIns="21600" anchor="b"/>
          <a:p>
            <a:pPr algn="ctr">
              <a:lnSpc>
                <a:spcPct val="100000"/>
              </a:lnSpc>
            </a:pPr>
            <a:r>
              <a:rPr b="0" lang="en-US" sz="4300" spc="-1" strike="noStrike">
                <a:solidFill>
                  <a:srgbClr val="ffd966"/>
                </a:solidFill>
                <a:latin typeface="Arial"/>
                <a:ea typeface="Arial"/>
              </a:rPr>
              <a:t>Retrieving and Visualizing Data</a:t>
            </a:r>
            <a:endParaRPr b="0" lang="en-US" sz="4300" spc="-1" strike="noStrike">
              <a:solidFill>
                <a:srgbClr val="000000"/>
              </a:solidFill>
              <a:latin typeface="Arial"/>
            </a:endParaRPr>
          </a:p>
        </p:txBody>
      </p:sp>
      <p:sp>
        <p:nvSpPr>
          <p:cNvPr id="167" name="TextShape 2"/>
          <p:cNvSpPr txBox="1"/>
          <p:nvPr/>
        </p:nvSpPr>
        <p:spPr>
          <a:xfrm>
            <a:off x="650160" y="2650320"/>
            <a:ext cx="7836480" cy="592560"/>
          </a:xfrm>
          <a:prstGeom prst="rect">
            <a:avLst/>
          </a:prstGeom>
          <a:noFill/>
          <a:ln>
            <a:noFill/>
          </a:ln>
        </p:spPr>
        <p:txBody>
          <a:bodyPr lIns="21600" rIns="21600" tIns="21600" bIns="21600"/>
          <a:p>
            <a:pPr algn="ctr">
              <a:lnSpc>
                <a:spcPct val="100000"/>
              </a:lnSpc>
            </a:pPr>
            <a:r>
              <a:rPr b="0" lang="en-US" sz="1800" spc="-1" strike="noStrike">
                <a:solidFill>
                  <a:srgbClr val="ffffff"/>
                </a:solidFill>
                <a:latin typeface="Arial"/>
                <a:ea typeface="Arial"/>
              </a:rPr>
              <a:t>Charles Severance</a:t>
            </a:r>
            <a:endParaRPr b="0" lang="en-US" sz="1800" spc="-1" strike="noStrike">
              <a:solidFill>
                <a:srgbClr val="000000"/>
              </a:solidFill>
              <a:latin typeface="Arial"/>
            </a:endParaRPr>
          </a:p>
        </p:txBody>
      </p:sp>
      <p:sp>
        <p:nvSpPr>
          <p:cNvPr id="168" name="CustomShape 3"/>
          <p:cNvSpPr/>
          <p:nvPr/>
        </p:nvSpPr>
        <p:spPr>
          <a:xfrm>
            <a:off x="1692720" y="3878640"/>
            <a:ext cx="5915520" cy="601560"/>
          </a:xfrm>
          <a:prstGeom prst="rect">
            <a:avLst/>
          </a:prstGeom>
          <a:noFill/>
          <a:ln>
            <a:noFill/>
          </a:ln>
        </p:spPr>
        <p:style>
          <a:lnRef idx="0"/>
          <a:fillRef idx="0"/>
          <a:effectRef idx="0"/>
          <a:fontRef idx="minor"/>
        </p:style>
        <p:txBody>
          <a:bodyPr lIns="0" rIns="0" tIns="0" bIns="0" anchor="ctr"/>
          <a:p>
            <a:pPr algn="ctr">
              <a:lnSpc>
                <a:spcPct val="100000"/>
              </a:lnSpc>
            </a:pPr>
            <a:r>
              <a:rPr b="0" lang="en-US" sz="1800" spc="-1" strike="noStrike">
                <a:solidFill>
                  <a:srgbClr val="ffff00"/>
                </a:solidFill>
                <a:latin typeface="Arial Regular"/>
                <a:ea typeface="Arial Regular"/>
              </a:rPr>
              <a:t>Python for Everybody</a:t>
            </a:r>
            <a:endParaRPr b="0" lang="en-US" sz="1800" spc="-1" strike="noStrike">
              <a:latin typeface="Arial"/>
            </a:endParaRPr>
          </a:p>
          <a:p>
            <a:pPr algn="ctr">
              <a:lnSpc>
                <a:spcPct val="100000"/>
              </a:lnSpc>
            </a:pPr>
            <a:r>
              <a:rPr b="0" lang="en-US" sz="1800" spc="-1" strike="noStrike">
                <a:solidFill>
                  <a:srgbClr val="ffff00"/>
                </a:solidFill>
                <a:latin typeface="Arial Regular"/>
                <a:ea typeface="Arial Regular"/>
              </a:rPr>
              <a:t>www.py4e.com</a:t>
            </a:r>
            <a:endParaRPr b="0" lang="en-US" sz="1800" spc="-1" strike="noStrike">
              <a:latin typeface="Arial"/>
            </a:endParaRPr>
          </a:p>
        </p:txBody>
      </p:sp>
      <p:pic>
        <p:nvPicPr>
          <p:cNvPr id="169" name="Shape 207" descr=""/>
          <p:cNvPicPr/>
          <p:nvPr/>
        </p:nvPicPr>
        <p:blipFill>
          <a:blip r:embed="rId1"/>
          <a:stretch/>
        </p:blipFill>
        <p:spPr>
          <a:xfrm>
            <a:off x="7700040" y="4091040"/>
            <a:ext cx="1165680" cy="395640"/>
          </a:xfrm>
          <a:prstGeom prst="rect">
            <a:avLst/>
          </a:prstGeom>
          <a:ln>
            <a:noFill/>
          </a:ln>
        </p:spPr>
      </p:pic>
      <p:pic>
        <p:nvPicPr>
          <p:cNvPr id="170" name="Shape 208" descr=""/>
          <p:cNvPicPr/>
          <p:nvPr/>
        </p:nvPicPr>
        <p:blipFill>
          <a:blip r:embed="rId2"/>
          <a:stretch/>
        </p:blipFill>
        <p:spPr>
          <a:xfrm>
            <a:off x="232920" y="3689640"/>
            <a:ext cx="797040" cy="797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650160" y="464760"/>
            <a:ext cx="374292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Web Crawler</a:t>
            </a:r>
            <a:endParaRPr b="0" lang="en-US" sz="4300" spc="-1" strike="noStrike">
              <a:solidFill>
                <a:srgbClr val="000000"/>
              </a:solidFill>
              <a:latin typeface="Arial"/>
            </a:endParaRPr>
          </a:p>
        </p:txBody>
      </p:sp>
      <p:sp>
        <p:nvSpPr>
          <p:cNvPr id="225" name="TextShape 2"/>
          <p:cNvSpPr txBox="1"/>
          <p:nvPr/>
        </p:nvSpPr>
        <p:spPr>
          <a:xfrm>
            <a:off x="650160" y="1464480"/>
            <a:ext cx="3742920" cy="3207240"/>
          </a:xfrm>
          <a:prstGeom prst="rect">
            <a:avLst/>
          </a:prstGeom>
          <a:noFill/>
          <a:ln>
            <a:noFill/>
          </a:ln>
        </p:spPr>
        <p:txBody>
          <a:bodyPr lIns="21600" rIns="21600" tIns="21600" bIns="21600" anchor="ctr"/>
          <a:p>
            <a:pPr marL="457200" indent="-355320">
              <a:lnSpc>
                <a:spcPct val="100000"/>
              </a:lnSpc>
              <a:buClr>
                <a:srgbClr val="ffffff"/>
              </a:buClr>
              <a:buFont typeface="Cabin"/>
              <a:buChar char="•"/>
            </a:pPr>
            <a:r>
              <a:rPr b="0" lang="en-US" sz="2000" spc="-1" strike="noStrike">
                <a:solidFill>
                  <a:srgbClr val="ffffff"/>
                </a:solidFill>
                <a:latin typeface="Arial"/>
                <a:ea typeface="Arial"/>
              </a:rPr>
              <a:t>Retrieve a page</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Look through the page for links</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Add the links to a list of “to be retrieved” sites</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Repeat...</a:t>
            </a:r>
            <a:endParaRPr b="0" lang="en-US" sz="2000" spc="-1" strike="noStrike">
              <a:solidFill>
                <a:srgbClr val="000000"/>
              </a:solidFill>
              <a:latin typeface="Arial"/>
            </a:endParaRPr>
          </a:p>
        </p:txBody>
      </p:sp>
      <p:pic>
        <p:nvPicPr>
          <p:cNvPr id="226" name="Shape 213" descr=""/>
          <p:cNvPicPr/>
          <p:nvPr/>
        </p:nvPicPr>
        <p:blipFill>
          <a:blip r:embed="rId1"/>
          <a:stretch/>
        </p:blipFill>
        <p:spPr>
          <a:xfrm>
            <a:off x="5315040" y="1221480"/>
            <a:ext cx="3571560" cy="2728440"/>
          </a:xfrm>
          <a:prstGeom prst="rect">
            <a:avLst/>
          </a:prstGeom>
          <a:ln>
            <a:noFill/>
          </a:ln>
        </p:spPr>
      </p:pic>
      <p:pic>
        <p:nvPicPr>
          <p:cNvPr id="227" name="Shape 214" descr=""/>
          <p:cNvPicPr/>
          <p:nvPr/>
        </p:nvPicPr>
        <p:blipFill>
          <a:blip r:embed="rId2"/>
          <a:stretch/>
        </p:blipFill>
        <p:spPr>
          <a:xfrm>
            <a:off x="4672080" y="640440"/>
            <a:ext cx="4050000" cy="3029760"/>
          </a:xfrm>
          <a:prstGeom prst="rect">
            <a:avLst/>
          </a:prstGeom>
          <a:ln>
            <a:noFill/>
          </a:ln>
        </p:spPr>
      </p:pic>
      <p:sp>
        <p:nvSpPr>
          <p:cNvPr id="228" name="CustomShape 3"/>
          <p:cNvSpPr/>
          <p:nvPr/>
        </p:nvSpPr>
        <p:spPr>
          <a:xfrm>
            <a:off x="3891960" y="4076640"/>
            <a:ext cx="4994640" cy="349920"/>
          </a:xfrm>
          <a:prstGeom prst="rect">
            <a:avLst/>
          </a:prstGeom>
          <a:noFill/>
          <a:ln>
            <a:noFill/>
          </a:ln>
        </p:spPr>
        <p:style>
          <a:lnRef idx="0"/>
          <a:fillRef idx="0"/>
          <a:effectRef idx="0"/>
          <a:fontRef idx="minor"/>
        </p:style>
        <p:txBody>
          <a:bodyPr lIns="28440" rIns="28440" tIns="28440" bIns="28440" anchor="ctr"/>
          <a:p>
            <a:pPr algn="ctr">
              <a:lnSpc>
                <a:spcPct val="100000"/>
              </a:lnSpc>
            </a:pPr>
            <a:r>
              <a:rPr b="0" lang="en-US" sz="2000" spc="-1" strike="noStrike">
                <a:solidFill>
                  <a:srgbClr val="ffff00"/>
                </a:solidFill>
                <a:latin typeface="Arial Regular"/>
                <a:ea typeface="Arial Regular"/>
              </a:rPr>
              <a:t>http://en.wikipedia.org/wiki/Web_crawler</a:t>
            </a:r>
            <a:endParaRPr b="0" lang="en-US" sz="20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Web Crawling Policy</a:t>
            </a:r>
            <a:endParaRPr b="0" lang="en-US" sz="4300" spc="-1" strike="noStrike">
              <a:solidFill>
                <a:srgbClr val="000000"/>
              </a:solidFill>
              <a:latin typeface="Arial"/>
            </a:endParaRPr>
          </a:p>
        </p:txBody>
      </p:sp>
      <p:sp>
        <p:nvSpPr>
          <p:cNvPr id="230" name="TextShape 2"/>
          <p:cNvSpPr txBox="1"/>
          <p:nvPr/>
        </p:nvSpPr>
        <p:spPr>
          <a:xfrm>
            <a:off x="650160" y="1464480"/>
            <a:ext cx="7836480" cy="3207240"/>
          </a:xfrm>
          <a:prstGeom prst="rect">
            <a:avLst/>
          </a:prstGeom>
          <a:noFill/>
          <a:ln>
            <a:noFill/>
          </a:ln>
        </p:spPr>
        <p:txBody>
          <a:bodyPr lIns="21600" rIns="21600" tIns="21600" bIns="21600" anchor="ctr"/>
          <a:p>
            <a:pPr marL="457200" indent="-355320">
              <a:lnSpc>
                <a:spcPct val="100000"/>
              </a:lnSpc>
              <a:buClr>
                <a:srgbClr val="ffffff"/>
              </a:buClr>
              <a:buFont typeface="Cabin"/>
              <a:buChar char="•"/>
            </a:pPr>
            <a:r>
              <a:rPr b="0" lang="en-US" sz="2000" spc="-1" strike="noStrike">
                <a:solidFill>
                  <a:srgbClr val="ffffff"/>
                </a:solidFill>
                <a:latin typeface="Arial"/>
                <a:ea typeface="Arial"/>
              </a:rPr>
              <a:t>a</a:t>
            </a:r>
            <a:r>
              <a:rPr b="0" lang="en-US" sz="2000" spc="-1" strike="noStrike">
                <a:solidFill>
                  <a:srgbClr val="00f900"/>
                </a:solidFill>
                <a:latin typeface="Arial"/>
                <a:ea typeface="Arial"/>
              </a:rPr>
              <a:t> selection policy</a:t>
            </a:r>
            <a:r>
              <a:rPr b="0" lang="en-US" sz="2000" spc="-1" strike="noStrike">
                <a:solidFill>
                  <a:srgbClr val="ffffff"/>
                </a:solidFill>
                <a:latin typeface="Arial"/>
                <a:ea typeface="Arial"/>
              </a:rPr>
              <a:t> that states which pages to download,</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a</a:t>
            </a:r>
            <a:r>
              <a:rPr b="0" lang="en-US" sz="2000" spc="-1" strike="noStrike">
                <a:solidFill>
                  <a:srgbClr val="00f900"/>
                </a:solidFill>
                <a:latin typeface="Arial"/>
                <a:ea typeface="Arial"/>
              </a:rPr>
              <a:t> re-visit policy</a:t>
            </a:r>
            <a:r>
              <a:rPr b="0" lang="en-US" sz="2000" spc="-1" strike="noStrike">
                <a:solidFill>
                  <a:srgbClr val="ffffff"/>
                </a:solidFill>
                <a:latin typeface="Arial"/>
                <a:ea typeface="Arial"/>
              </a:rPr>
              <a:t> that states when to check for changes to the pages,</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a </a:t>
            </a:r>
            <a:r>
              <a:rPr b="0" lang="en-US" sz="2000" spc="-1" strike="noStrike">
                <a:solidFill>
                  <a:srgbClr val="00f900"/>
                </a:solidFill>
                <a:latin typeface="Arial"/>
                <a:ea typeface="Arial"/>
              </a:rPr>
              <a:t>politeness policy</a:t>
            </a:r>
            <a:r>
              <a:rPr b="0" lang="en-US" sz="2000" spc="-1" strike="noStrike">
                <a:solidFill>
                  <a:srgbClr val="ffffff"/>
                </a:solidFill>
                <a:latin typeface="Arial"/>
                <a:ea typeface="Arial"/>
              </a:rPr>
              <a:t> that states how to avoid overloading Web sites, and</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a </a:t>
            </a:r>
            <a:r>
              <a:rPr b="0" lang="en-US" sz="2000" spc="-1" strike="noStrike">
                <a:solidFill>
                  <a:srgbClr val="00f900"/>
                </a:solidFill>
                <a:latin typeface="Arial"/>
                <a:ea typeface="Arial"/>
              </a:rPr>
              <a:t>parallelization policy</a:t>
            </a:r>
            <a:r>
              <a:rPr b="0" lang="en-US" sz="2000" spc="-1" strike="noStrike">
                <a:solidFill>
                  <a:srgbClr val="ffffff"/>
                </a:solidFill>
                <a:latin typeface="Arial"/>
                <a:ea typeface="Arial"/>
              </a:rPr>
              <a:t> that states how to coordinate distributed Web crawlers</a:t>
            </a:r>
            <a:endParaRPr b="0" lang="en-US" sz="20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650160" y="464760"/>
            <a:ext cx="745308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robots.txt</a:t>
            </a:r>
            <a:endParaRPr b="0" lang="en-US" sz="4300" spc="-1" strike="noStrike">
              <a:solidFill>
                <a:srgbClr val="000000"/>
              </a:solidFill>
              <a:latin typeface="Arial"/>
            </a:endParaRPr>
          </a:p>
        </p:txBody>
      </p:sp>
      <p:sp>
        <p:nvSpPr>
          <p:cNvPr id="232" name="TextShape 2"/>
          <p:cNvSpPr txBox="1"/>
          <p:nvPr/>
        </p:nvSpPr>
        <p:spPr>
          <a:xfrm>
            <a:off x="650160" y="1464480"/>
            <a:ext cx="4636080" cy="3207240"/>
          </a:xfrm>
          <a:prstGeom prst="rect">
            <a:avLst/>
          </a:prstGeom>
          <a:noFill/>
          <a:ln>
            <a:noFill/>
          </a:ln>
        </p:spPr>
        <p:txBody>
          <a:bodyPr lIns="21600" rIns="21600" tIns="21600" bIns="21600"/>
          <a:p>
            <a:pPr marL="457200" indent="-355320">
              <a:lnSpc>
                <a:spcPct val="100000"/>
              </a:lnSpc>
              <a:buClr>
                <a:srgbClr val="ffffff"/>
              </a:buClr>
              <a:buFont typeface="Cabin"/>
              <a:buChar char="•"/>
            </a:pPr>
            <a:r>
              <a:rPr b="0" lang="en-US" sz="2000" spc="-1" strike="noStrike">
                <a:solidFill>
                  <a:srgbClr val="ffffff"/>
                </a:solidFill>
                <a:latin typeface="Arial"/>
                <a:ea typeface="Arial"/>
              </a:rPr>
              <a:t>A way for a web site to communicate with web crawlers</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An informal and voluntary standard</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Sometimes folks make a “Spider Trap” to catch “bad” spiders</a:t>
            </a:r>
            <a:endParaRPr b="0" lang="en-US" sz="2000" spc="-1" strike="noStrike">
              <a:solidFill>
                <a:srgbClr val="000000"/>
              </a:solidFill>
              <a:latin typeface="Arial"/>
            </a:endParaRPr>
          </a:p>
        </p:txBody>
      </p:sp>
      <p:sp>
        <p:nvSpPr>
          <p:cNvPr id="233" name="CustomShape 3"/>
          <p:cNvSpPr/>
          <p:nvPr/>
        </p:nvSpPr>
        <p:spPr>
          <a:xfrm>
            <a:off x="1380960" y="4029120"/>
            <a:ext cx="6624720" cy="642600"/>
          </a:xfrm>
          <a:prstGeom prst="rect">
            <a:avLst/>
          </a:prstGeom>
          <a:noFill/>
          <a:ln>
            <a:noFill/>
          </a:ln>
        </p:spPr>
        <p:style>
          <a:lnRef idx="0"/>
          <a:fillRef idx="0"/>
          <a:effectRef idx="0"/>
          <a:fontRef idx="minor"/>
        </p:style>
        <p:txBody>
          <a:bodyPr lIns="28440" rIns="28440" tIns="28440" bIns="28440" anchor="ctr"/>
          <a:p>
            <a:pPr algn="ctr">
              <a:lnSpc>
                <a:spcPct val="100000"/>
              </a:lnSpc>
            </a:pPr>
            <a:r>
              <a:rPr b="0" lang="en-US" sz="2000" spc="-1" strike="noStrike">
                <a:solidFill>
                  <a:srgbClr val="fffb00"/>
                </a:solidFill>
                <a:latin typeface="Arial Regular"/>
                <a:ea typeface="Arial Regular"/>
              </a:rPr>
              <a:t>http://en.wikipedia.org/wiki/Robots_Exclusion_Standard</a:t>
            </a:r>
            <a:endParaRPr b="0" lang="en-US" sz="2000" spc="-1" strike="noStrike">
              <a:latin typeface="Arial"/>
            </a:endParaRPr>
          </a:p>
          <a:p>
            <a:pPr algn="ctr">
              <a:lnSpc>
                <a:spcPct val="100000"/>
              </a:lnSpc>
            </a:pPr>
            <a:r>
              <a:rPr b="0" lang="en-US" sz="2000" spc="-1" strike="noStrike">
                <a:solidFill>
                  <a:srgbClr val="fffb00"/>
                </a:solidFill>
                <a:latin typeface="Arial Regular"/>
                <a:ea typeface="Arial Regular"/>
              </a:rPr>
              <a:t>http://en.wikipedia.org/wiki/Spider_trap</a:t>
            </a:r>
            <a:endParaRPr b="0" lang="en-US" sz="2000" spc="-1" strike="noStrike">
              <a:latin typeface="Arial"/>
            </a:endParaRPr>
          </a:p>
        </p:txBody>
      </p:sp>
      <p:sp>
        <p:nvSpPr>
          <p:cNvPr id="234" name="CustomShape 4"/>
          <p:cNvSpPr/>
          <p:nvPr/>
        </p:nvSpPr>
        <p:spPr>
          <a:xfrm>
            <a:off x="5983920" y="1659600"/>
            <a:ext cx="2820960" cy="152136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2000" spc="-1" strike="noStrike">
                <a:solidFill>
                  <a:srgbClr val="00f900"/>
                </a:solidFill>
                <a:latin typeface="Arial Regular"/>
                <a:ea typeface="Arial Regular"/>
              </a:rPr>
              <a:t>User-agent: *</a:t>
            </a:r>
            <a:endParaRPr b="0" lang="en-US" sz="2000" spc="-1" strike="noStrike">
              <a:latin typeface="Arial"/>
            </a:endParaRPr>
          </a:p>
          <a:p>
            <a:pPr>
              <a:lnSpc>
                <a:spcPct val="100000"/>
              </a:lnSpc>
            </a:pPr>
            <a:r>
              <a:rPr b="0" lang="en-US" sz="2000" spc="-1" strike="noStrike">
                <a:solidFill>
                  <a:srgbClr val="00f900"/>
                </a:solidFill>
                <a:latin typeface="Arial Regular"/>
                <a:ea typeface="Arial Regular"/>
              </a:rPr>
              <a:t>Disallow: /cgi-bin/</a:t>
            </a:r>
            <a:endParaRPr b="0" lang="en-US" sz="2000" spc="-1" strike="noStrike">
              <a:latin typeface="Arial"/>
            </a:endParaRPr>
          </a:p>
          <a:p>
            <a:pPr>
              <a:lnSpc>
                <a:spcPct val="100000"/>
              </a:lnSpc>
            </a:pPr>
            <a:r>
              <a:rPr b="0" lang="en-US" sz="2000" spc="-1" strike="noStrike">
                <a:solidFill>
                  <a:srgbClr val="00f900"/>
                </a:solidFill>
                <a:latin typeface="Arial Regular"/>
                <a:ea typeface="Arial Regular"/>
              </a:rPr>
              <a:t>Disallow: /images/</a:t>
            </a:r>
            <a:endParaRPr b="0" lang="en-US" sz="2000" spc="-1" strike="noStrike">
              <a:latin typeface="Arial"/>
            </a:endParaRPr>
          </a:p>
          <a:p>
            <a:pPr>
              <a:lnSpc>
                <a:spcPct val="100000"/>
              </a:lnSpc>
            </a:pPr>
            <a:r>
              <a:rPr b="0" lang="en-US" sz="2000" spc="-1" strike="noStrike">
                <a:solidFill>
                  <a:srgbClr val="00f900"/>
                </a:solidFill>
                <a:latin typeface="Arial Regular"/>
                <a:ea typeface="Arial Regular"/>
              </a:rPr>
              <a:t>Disallow: /tmp/</a:t>
            </a:r>
            <a:endParaRPr b="0" lang="en-US" sz="2000" spc="-1" strike="noStrike">
              <a:latin typeface="Arial"/>
            </a:endParaRPr>
          </a:p>
          <a:p>
            <a:pPr>
              <a:lnSpc>
                <a:spcPct val="100000"/>
              </a:lnSpc>
            </a:pPr>
            <a:r>
              <a:rPr b="0" lang="en-US" sz="2000" spc="-1" strike="noStrike">
                <a:solidFill>
                  <a:srgbClr val="00f900"/>
                </a:solidFill>
                <a:latin typeface="Arial Regular"/>
                <a:ea typeface="Arial Regular"/>
              </a:rPr>
              <a:t>Disallow: /private/</a:t>
            </a:r>
            <a:endParaRPr b="0" lang="en-US" sz="20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650160" y="464760"/>
            <a:ext cx="491220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Google Architecture</a:t>
            </a:r>
            <a:endParaRPr b="0" lang="en-US" sz="4300" spc="-1" strike="noStrike">
              <a:solidFill>
                <a:srgbClr val="000000"/>
              </a:solidFill>
              <a:latin typeface="Arial"/>
            </a:endParaRPr>
          </a:p>
        </p:txBody>
      </p:sp>
      <p:sp>
        <p:nvSpPr>
          <p:cNvPr id="236" name="TextShape 2"/>
          <p:cNvSpPr txBox="1"/>
          <p:nvPr/>
        </p:nvSpPr>
        <p:spPr>
          <a:xfrm>
            <a:off x="650160" y="1464480"/>
            <a:ext cx="7836480" cy="2241000"/>
          </a:xfrm>
          <a:prstGeom prst="rect">
            <a:avLst/>
          </a:prstGeom>
          <a:noFill/>
          <a:ln>
            <a:noFill/>
          </a:ln>
        </p:spPr>
        <p:txBody>
          <a:bodyPr lIns="21600" rIns="21600" tIns="21600" bIns="21600" anchor="ctr"/>
          <a:p>
            <a:pPr marL="457200" indent="-380520">
              <a:lnSpc>
                <a:spcPct val="100000"/>
              </a:lnSpc>
              <a:buClr>
                <a:srgbClr val="ffffff"/>
              </a:buClr>
              <a:buFont typeface="Cabin"/>
              <a:buChar char="•"/>
            </a:pPr>
            <a:r>
              <a:rPr b="0" lang="en-US" sz="2400" spc="-1" strike="noStrike">
                <a:solidFill>
                  <a:srgbClr val="ffffff"/>
                </a:solidFill>
                <a:latin typeface="Arial"/>
                <a:ea typeface="Arial"/>
              </a:rPr>
              <a:t>Web Crawling</a:t>
            </a:r>
            <a:endParaRPr b="0" lang="en-US" sz="2400" spc="-1" strike="noStrike">
              <a:solidFill>
                <a:srgbClr val="000000"/>
              </a:solidFill>
              <a:latin typeface="Arial"/>
            </a:endParaRPr>
          </a:p>
          <a:p>
            <a:pPr marL="457200" indent="-380520">
              <a:lnSpc>
                <a:spcPct val="100000"/>
              </a:lnSpc>
              <a:spcBef>
                <a:spcPts val="2001"/>
              </a:spcBef>
              <a:buClr>
                <a:srgbClr val="fffb00"/>
              </a:buClr>
              <a:buFont typeface="Cabin"/>
              <a:buChar char="•"/>
            </a:pPr>
            <a:r>
              <a:rPr b="0" lang="en-US" sz="2400" spc="-1" strike="noStrike">
                <a:solidFill>
                  <a:srgbClr val="fffb00"/>
                </a:solidFill>
                <a:latin typeface="Arial"/>
                <a:ea typeface="Arial"/>
              </a:rPr>
              <a:t>Index Building</a:t>
            </a:r>
            <a:endParaRPr b="0" lang="en-US" sz="2400" spc="-1" strike="noStrike">
              <a:solidFill>
                <a:srgbClr val="000000"/>
              </a:solidFill>
              <a:latin typeface="Arial"/>
            </a:endParaRPr>
          </a:p>
          <a:p>
            <a:pPr marL="457200" indent="-380520">
              <a:lnSpc>
                <a:spcPct val="100000"/>
              </a:lnSpc>
              <a:spcBef>
                <a:spcPts val="2001"/>
              </a:spcBef>
              <a:buClr>
                <a:srgbClr val="ffffff"/>
              </a:buClr>
              <a:buFont typeface="Cabin"/>
              <a:buChar char="•"/>
            </a:pPr>
            <a:r>
              <a:rPr b="0" lang="en-US" sz="2400" spc="-1" strike="noStrike">
                <a:solidFill>
                  <a:srgbClr val="ffffff"/>
                </a:solidFill>
                <a:latin typeface="Arial"/>
                <a:ea typeface="Arial"/>
              </a:rPr>
              <a:t>Searching</a:t>
            </a:r>
            <a:endParaRPr b="0" lang="en-US" sz="2400" spc="-1" strike="noStrike">
              <a:solidFill>
                <a:srgbClr val="000000"/>
              </a:solidFill>
              <a:latin typeface="Arial"/>
            </a:endParaRPr>
          </a:p>
        </p:txBody>
      </p:sp>
      <p:pic>
        <p:nvPicPr>
          <p:cNvPr id="237" name="Shape 237" descr=""/>
          <p:cNvPicPr/>
          <p:nvPr/>
        </p:nvPicPr>
        <p:blipFill>
          <a:blip r:embed="rId1"/>
          <a:stretch/>
        </p:blipFill>
        <p:spPr>
          <a:xfrm>
            <a:off x="6010200" y="806760"/>
            <a:ext cx="2685600" cy="2986200"/>
          </a:xfrm>
          <a:prstGeom prst="rect">
            <a:avLst/>
          </a:prstGeom>
          <a:ln>
            <a:noFill/>
          </a:ln>
        </p:spPr>
      </p:pic>
      <p:sp>
        <p:nvSpPr>
          <p:cNvPr id="238" name="CustomShape 3"/>
          <p:cNvSpPr/>
          <p:nvPr/>
        </p:nvSpPr>
        <p:spPr>
          <a:xfrm>
            <a:off x="3253320" y="4057560"/>
            <a:ext cx="5513760" cy="349920"/>
          </a:xfrm>
          <a:prstGeom prst="rect">
            <a:avLst/>
          </a:prstGeom>
          <a:noFill/>
          <a:ln>
            <a:noFill/>
          </a:ln>
        </p:spPr>
        <p:style>
          <a:lnRef idx="0"/>
          <a:fillRef idx="0"/>
          <a:effectRef idx="0"/>
          <a:fontRef idx="minor"/>
        </p:style>
        <p:txBody>
          <a:bodyPr lIns="28440" rIns="28440" tIns="28440" bIns="28440" anchor="ctr"/>
          <a:p>
            <a:pPr algn="ctr">
              <a:lnSpc>
                <a:spcPct val="100000"/>
              </a:lnSpc>
            </a:pPr>
            <a:r>
              <a:rPr b="0" lang="en-US" sz="2000" spc="-1" strike="noStrike">
                <a:solidFill>
                  <a:srgbClr val="fffb00"/>
                </a:solidFill>
                <a:latin typeface="Arial Regular"/>
                <a:ea typeface="Arial Regular"/>
              </a:rPr>
              <a:t>http://infolab.stanford.edu/~backrub/google.html</a:t>
            </a:r>
            <a:endParaRPr b="0" lang="en-US" sz="20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355760" y="1514520"/>
            <a:ext cx="6428880" cy="2455560"/>
          </a:xfrm>
          <a:prstGeom prst="rect">
            <a:avLst/>
          </a:prstGeom>
          <a:noFill/>
          <a:ln>
            <a:noFill/>
          </a:ln>
        </p:spPr>
        <p:style>
          <a:lnRef idx="0"/>
          <a:fillRef idx="0"/>
          <a:effectRef idx="0"/>
          <a:fontRef idx="minor"/>
        </p:style>
        <p:txBody>
          <a:bodyPr lIns="28440" rIns="28440" tIns="28440" bIns="28440" anchor="ctr"/>
          <a:p>
            <a:pPr algn="ctr">
              <a:lnSpc>
                <a:spcPct val="115000"/>
              </a:lnSpc>
            </a:pPr>
            <a:r>
              <a:rPr b="0" lang="en-US" sz="2000" spc="-1" strike="noStrike">
                <a:solidFill>
                  <a:srgbClr val="ffffff"/>
                </a:solidFill>
                <a:latin typeface="Arial Regular"/>
                <a:ea typeface="Arial Regular"/>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endParaRPr b="0" lang="en-US" sz="2000" spc="-1" strike="noStrike">
              <a:latin typeface="Arial"/>
            </a:endParaRPr>
          </a:p>
        </p:txBody>
      </p:sp>
      <p:sp>
        <p:nvSpPr>
          <p:cNvPr id="240" name="TextShape 2"/>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Search Indexing</a:t>
            </a:r>
            <a:endParaRPr b="0" lang="en-US" sz="4300" spc="-1" strike="noStrike">
              <a:solidFill>
                <a:srgbClr val="000000"/>
              </a:solidFill>
              <a:latin typeface="Arial"/>
            </a:endParaRPr>
          </a:p>
        </p:txBody>
      </p:sp>
      <p:sp>
        <p:nvSpPr>
          <p:cNvPr id="241" name="CustomShape 3"/>
          <p:cNvSpPr/>
          <p:nvPr/>
        </p:nvSpPr>
        <p:spPr>
          <a:xfrm>
            <a:off x="1548360" y="4148280"/>
            <a:ext cx="6043680" cy="349920"/>
          </a:xfrm>
          <a:prstGeom prst="rect">
            <a:avLst/>
          </a:prstGeom>
          <a:noFill/>
          <a:ln>
            <a:noFill/>
          </a:ln>
        </p:spPr>
        <p:style>
          <a:lnRef idx="0"/>
          <a:fillRef idx="0"/>
          <a:effectRef idx="0"/>
          <a:fontRef idx="minor"/>
        </p:style>
        <p:txBody>
          <a:bodyPr lIns="28440" rIns="28440" tIns="28440" bIns="28440" anchor="ctr"/>
          <a:p>
            <a:pPr algn="ctr">
              <a:lnSpc>
                <a:spcPct val="100000"/>
              </a:lnSpc>
            </a:pPr>
            <a:r>
              <a:rPr b="0" lang="en-US" sz="2000" spc="-1" strike="noStrike">
                <a:solidFill>
                  <a:srgbClr val="ffff00"/>
                </a:solidFill>
                <a:latin typeface="Arial Regular"/>
                <a:ea typeface="Arial Regular"/>
              </a:rPr>
              <a:t>http://en.wikipedia.org/wiki/Index_(search_engine)</a:t>
            </a:r>
            <a:endParaRPr b="0" lang="en-US" sz="20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837960" y="1538640"/>
            <a:ext cx="1476000" cy="449280"/>
          </a:xfrm>
          <a:prstGeom prst="can">
            <a:avLst>
              <a:gd name="adj" fmla="val 25000"/>
            </a:avLst>
          </a:prstGeom>
          <a:blipFill rotWithShape="0">
            <a:blip r:embed="rId1"/>
            <a:tile/>
          </a:blip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spider.sqlite</a:t>
            </a:r>
            <a:endParaRPr b="0" lang="en-US" sz="1500" spc="-1" strike="noStrike">
              <a:latin typeface="Arial"/>
            </a:endParaRPr>
          </a:p>
        </p:txBody>
      </p:sp>
      <p:sp>
        <p:nvSpPr>
          <p:cNvPr id="243" name="CustomShape 2"/>
          <p:cNvSpPr/>
          <p:nvPr/>
        </p:nvSpPr>
        <p:spPr>
          <a:xfrm>
            <a:off x="1971360" y="1761480"/>
            <a:ext cx="1866240" cy="144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44" name="CustomShape 3"/>
          <p:cNvSpPr/>
          <p:nvPr/>
        </p:nvSpPr>
        <p:spPr>
          <a:xfrm>
            <a:off x="2298240" y="1584720"/>
            <a:ext cx="1002240" cy="334440"/>
          </a:xfrm>
          <a:prstGeom prst="rect">
            <a:avLst/>
          </a:prstGeom>
          <a:solidFill>
            <a:schemeClr val="accent6"/>
          </a:solidFill>
          <a:ln w="12600">
            <a:solidFill>
              <a:schemeClr val="accent6"/>
            </a:solidFill>
            <a:miter/>
          </a:ln>
        </p:spPr>
        <p:style>
          <a:lnRef idx="0"/>
          <a:fillRef idx="0"/>
          <a:effectRef idx="0"/>
          <a:fontRef idx="minor"/>
        </p:style>
        <p:txBody>
          <a:bodyPr lIns="28440" rIns="28440" tIns="28440" bIns="28440" anchor="ctr"/>
          <a:p>
            <a:pPr>
              <a:lnSpc>
                <a:spcPct val="100000"/>
              </a:lnSpc>
            </a:pPr>
            <a:r>
              <a:rPr b="0" lang="en-US" sz="1600" spc="-1" strike="noStrike">
                <a:solidFill>
                  <a:srgbClr val="ffffff"/>
                </a:solidFill>
                <a:latin typeface="Helvetica Neue"/>
                <a:ea typeface="Helvetica Neue"/>
              </a:rPr>
              <a:t>spider.py</a:t>
            </a:r>
            <a:endParaRPr b="0" lang="en-US" sz="1600" spc="-1" strike="noStrike">
              <a:latin typeface="Arial"/>
            </a:endParaRPr>
          </a:p>
        </p:txBody>
      </p:sp>
      <p:sp>
        <p:nvSpPr>
          <p:cNvPr id="245" name="CustomShape 4"/>
          <p:cNvSpPr/>
          <p:nvPr/>
        </p:nvSpPr>
        <p:spPr>
          <a:xfrm flipH="1">
            <a:off x="2331360" y="1988280"/>
            <a:ext cx="2244240" cy="171108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46" name="CustomShape 5"/>
          <p:cNvSpPr/>
          <p:nvPr/>
        </p:nvSpPr>
        <p:spPr>
          <a:xfrm>
            <a:off x="2901600" y="2716200"/>
            <a:ext cx="1340640" cy="334440"/>
          </a:xfrm>
          <a:prstGeom prst="rect">
            <a:avLst/>
          </a:prstGeom>
          <a:solidFill>
            <a:srgbClr val="773f9b"/>
          </a:solidFill>
          <a:ln>
            <a:noFill/>
          </a:ln>
        </p:spPr>
        <p:style>
          <a:lnRef idx="0"/>
          <a:fillRef idx="0"/>
          <a:effectRef idx="0"/>
          <a:fontRef idx="minor"/>
        </p:style>
        <p:txBody>
          <a:bodyPr lIns="28440" rIns="28440" tIns="28440" bIns="28440" anchor="ctr"/>
          <a:p>
            <a:pPr algn="ctr">
              <a:lnSpc>
                <a:spcPct val="100000"/>
              </a:lnSpc>
            </a:pPr>
            <a:r>
              <a:rPr b="0" lang="en-US" sz="1800" spc="-1" strike="noStrike">
                <a:solidFill>
                  <a:srgbClr val="ffffff"/>
                </a:solidFill>
                <a:latin typeface="Helvetica Neue"/>
                <a:ea typeface="Helvetica Neue"/>
              </a:rPr>
              <a:t>spdump.py</a:t>
            </a:r>
            <a:endParaRPr b="0" lang="en-US" sz="1800" spc="-1" strike="noStrike">
              <a:latin typeface="Arial"/>
            </a:endParaRPr>
          </a:p>
        </p:txBody>
      </p:sp>
      <p:sp>
        <p:nvSpPr>
          <p:cNvPr id="247" name="CustomShape 6"/>
          <p:cNvSpPr/>
          <p:nvPr/>
        </p:nvSpPr>
        <p:spPr>
          <a:xfrm>
            <a:off x="246600" y="3699720"/>
            <a:ext cx="4474080" cy="83628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1000" spc="-1" strike="noStrike">
                <a:solidFill>
                  <a:srgbClr val="ffffff"/>
                </a:solidFill>
                <a:latin typeface="Helvetica Neue"/>
                <a:ea typeface="Helvetica Neue"/>
              </a:rPr>
              <a:t>(5, None, 1.0, 3, u'http://www.dr-chuck.com/csev-blog')</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(3, None, 1.0, 4, u'http://www.dr-chuck.com/dr-chuck/resume/speaking.htm') </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(1, None, 1.0, 2, u'http://www.dr-chuck.com/csev-blog/')</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(1, None, 1.0, 5, u'http://www.dr-chuck.com/dr-chuck/resume/index.htm')</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4 rows.</a:t>
            </a:r>
            <a:endParaRPr b="0" lang="en-US" sz="1000" spc="-1" strike="noStrike">
              <a:latin typeface="Arial"/>
            </a:endParaRPr>
          </a:p>
        </p:txBody>
      </p:sp>
      <p:grpSp>
        <p:nvGrpSpPr>
          <p:cNvPr id="248" name="Group 7"/>
          <p:cNvGrpSpPr/>
          <p:nvPr/>
        </p:nvGrpSpPr>
        <p:grpSpPr>
          <a:xfrm>
            <a:off x="330120" y="1104480"/>
            <a:ext cx="1640520" cy="1314360"/>
            <a:chOff x="330120" y="1104480"/>
            <a:chExt cx="1640520" cy="1314360"/>
          </a:xfrm>
        </p:grpSpPr>
        <p:pic>
          <p:nvPicPr>
            <p:cNvPr id="249" name="Shape 252" descr=""/>
            <p:cNvPicPr/>
            <p:nvPr/>
          </p:nvPicPr>
          <p:blipFill>
            <a:blip r:embed="rId2"/>
            <a:stretch/>
          </p:blipFill>
          <p:spPr>
            <a:xfrm rot="10800000">
              <a:off x="330120" y="1104480"/>
              <a:ext cx="1640520" cy="1314360"/>
            </a:xfrm>
            <a:prstGeom prst="rect">
              <a:avLst/>
            </a:prstGeom>
            <a:ln>
              <a:noFill/>
            </a:ln>
          </p:spPr>
        </p:pic>
        <p:sp>
          <p:nvSpPr>
            <p:cNvPr id="250" name="CustomShape 8"/>
            <p:cNvSpPr/>
            <p:nvPr/>
          </p:nvSpPr>
          <p:spPr>
            <a:xfrm>
              <a:off x="930600" y="1419480"/>
              <a:ext cx="541080" cy="74196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1800" spc="-1" strike="noStrike">
                  <a:solidFill>
                    <a:srgbClr val="660066"/>
                  </a:solidFill>
                  <a:latin typeface="Helvetica Neue"/>
                  <a:ea typeface="Helvetica Neue"/>
                </a:rPr>
                <a:t>The</a:t>
              </a:r>
              <a:endParaRPr b="0" lang="en-US" sz="1800" spc="-1" strike="noStrike">
                <a:latin typeface="Arial"/>
              </a:endParaRPr>
            </a:p>
            <a:p>
              <a:pPr>
                <a:lnSpc>
                  <a:spcPct val="100000"/>
                </a:lnSpc>
              </a:pPr>
              <a:r>
                <a:rPr b="0" lang="en-US" sz="1800" spc="-1" strike="noStrike">
                  <a:solidFill>
                    <a:srgbClr val="660066"/>
                  </a:solidFill>
                  <a:latin typeface="Helvetica Neue"/>
                  <a:ea typeface="Helvetica Neue"/>
                </a:rPr>
                <a:t>Web</a:t>
              </a:r>
              <a:endParaRPr b="0" lang="en-US" sz="1800" spc="-1" strike="noStrike">
                <a:latin typeface="Arial"/>
              </a:endParaRPr>
            </a:p>
          </p:txBody>
        </p:sp>
      </p:grpSp>
      <p:sp>
        <p:nvSpPr>
          <p:cNvPr id="251" name="CustomShape 9"/>
          <p:cNvSpPr/>
          <p:nvPr/>
        </p:nvSpPr>
        <p:spPr>
          <a:xfrm>
            <a:off x="5142240" y="3050640"/>
            <a:ext cx="1171440" cy="449280"/>
          </a:xfrm>
          <a:prstGeom prst="can">
            <a:avLst>
              <a:gd name="adj" fmla="val 25000"/>
            </a:avLst>
          </a:prstGeom>
          <a:solidFill>
            <a:srgbClr val="ccffcc"/>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force.js</a:t>
            </a:r>
            <a:endParaRPr b="0" lang="en-US" sz="1500" spc="-1" strike="noStrike">
              <a:latin typeface="Arial"/>
            </a:endParaRPr>
          </a:p>
        </p:txBody>
      </p:sp>
      <p:sp>
        <p:nvSpPr>
          <p:cNvPr id="252" name="CustomShape 10"/>
          <p:cNvSpPr/>
          <p:nvPr/>
        </p:nvSpPr>
        <p:spPr>
          <a:xfrm>
            <a:off x="7350840" y="516240"/>
            <a:ext cx="1245240" cy="807120"/>
          </a:xfrm>
          <a:prstGeom prst="can">
            <a:avLst>
              <a:gd name="adj" fmla="val 25000"/>
            </a:avLst>
          </a:prstGeom>
          <a:solidFill>
            <a:srgbClr val="92d050"/>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force.html</a:t>
            </a:r>
            <a:endParaRPr b="0" lang="en-US" sz="1500" spc="-1" strike="noStrike">
              <a:latin typeface="Arial"/>
            </a:endParaRPr>
          </a:p>
          <a:p>
            <a:pPr algn="ctr">
              <a:lnSpc>
                <a:spcPct val="100000"/>
              </a:lnSpc>
            </a:pPr>
            <a:r>
              <a:rPr b="0" lang="en-US" sz="1500" spc="-1" strike="noStrike">
                <a:solidFill>
                  <a:srgbClr val="660066"/>
                </a:solidFill>
                <a:latin typeface="Arial Regular"/>
                <a:ea typeface="Arial Regular"/>
              </a:rPr>
              <a:t>d3.js</a:t>
            </a:r>
            <a:endParaRPr b="0" lang="en-US" sz="1500" spc="-1" strike="noStrike">
              <a:latin typeface="Arial"/>
            </a:endParaRPr>
          </a:p>
        </p:txBody>
      </p:sp>
      <p:sp>
        <p:nvSpPr>
          <p:cNvPr id="253" name="CustomShape 11"/>
          <p:cNvSpPr/>
          <p:nvPr/>
        </p:nvSpPr>
        <p:spPr>
          <a:xfrm>
            <a:off x="4575960" y="1988280"/>
            <a:ext cx="1151640" cy="10623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54" name="CustomShape 12"/>
          <p:cNvSpPr/>
          <p:nvPr/>
        </p:nvSpPr>
        <p:spPr>
          <a:xfrm flipH="1" rot="10800000">
            <a:off x="7064280" y="3275640"/>
            <a:ext cx="750600" cy="64944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55" name="CustomShape 13"/>
          <p:cNvSpPr/>
          <p:nvPr/>
        </p:nvSpPr>
        <p:spPr>
          <a:xfrm>
            <a:off x="7973640" y="1323360"/>
            <a:ext cx="360" cy="59580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56" name="CustomShape 14"/>
          <p:cNvSpPr/>
          <p:nvPr/>
        </p:nvSpPr>
        <p:spPr>
          <a:xfrm>
            <a:off x="5142240" y="4585680"/>
            <a:ext cx="4001400" cy="282240"/>
          </a:xfrm>
          <a:prstGeom prst="rect">
            <a:avLst/>
          </a:prstGeom>
          <a:noFill/>
          <a:ln>
            <a:noFill/>
          </a:ln>
        </p:spPr>
        <p:style>
          <a:lnRef idx="0"/>
          <a:fillRef idx="0"/>
          <a:effectRef idx="0"/>
          <a:fontRef idx="minor"/>
        </p:style>
        <p:txBody>
          <a:bodyPr lIns="51480" rIns="51480" tIns="25560" bIns="25560"/>
          <a:p>
            <a:pPr>
              <a:lnSpc>
                <a:spcPct val="100000"/>
              </a:lnSpc>
            </a:pPr>
            <a:r>
              <a:rPr b="0" lang="en-US" sz="2300" spc="-1" strike="noStrike" baseline="30000">
                <a:solidFill>
                  <a:srgbClr val="ffff00"/>
                </a:solidFill>
                <a:latin typeface="Helvetica Neue"/>
                <a:ea typeface="Helvetica Neue"/>
              </a:rPr>
              <a:t>http://www.py4e.com/code3/pagerank.zip</a:t>
            </a:r>
            <a:endParaRPr b="0" lang="en-US" sz="2300" spc="-1" strike="noStrike">
              <a:latin typeface="Arial"/>
            </a:endParaRPr>
          </a:p>
        </p:txBody>
      </p:sp>
      <p:sp>
        <p:nvSpPr>
          <p:cNvPr id="257" name="CustomShape 15"/>
          <p:cNvSpPr/>
          <p:nvPr/>
        </p:nvSpPr>
        <p:spPr>
          <a:xfrm>
            <a:off x="2844720" y="470880"/>
            <a:ext cx="1132200" cy="334440"/>
          </a:xfrm>
          <a:prstGeom prst="rect">
            <a:avLst/>
          </a:prstGeom>
          <a:solidFill>
            <a:srgbClr val="773f9b"/>
          </a:solidFill>
          <a:ln>
            <a:noFill/>
          </a:ln>
        </p:spPr>
        <p:style>
          <a:lnRef idx="0"/>
          <a:fillRef idx="0"/>
          <a:effectRef idx="0"/>
          <a:fontRef idx="minor"/>
        </p:style>
        <p:txBody>
          <a:bodyPr lIns="28440" rIns="28440" tIns="28440" bIns="28440" anchor="ctr"/>
          <a:p>
            <a:pPr>
              <a:lnSpc>
                <a:spcPct val="100000"/>
              </a:lnSpc>
            </a:pPr>
            <a:r>
              <a:rPr b="0" lang="en-US" sz="1800" spc="-1" strike="noStrike">
                <a:solidFill>
                  <a:srgbClr val="ffffff"/>
                </a:solidFill>
                <a:latin typeface="Helvetica Neue"/>
                <a:ea typeface="Helvetica Neue"/>
              </a:rPr>
              <a:t>spreset.py</a:t>
            </a:r>
            <a:endParaRPr b="0" lang="en-US" sz="1800" spc="-1" strike="noStrike">
              <a:latin typeface="Arial"/>
            </a:endParaRPr>
          </a:p>
        </p:txBody>
      </p:sp>
      <p:sp>
        <p:nvSpPr>
          <p:cNvPr id="258" name="CustomShape 16"/>
          <p:cNvSpPr/>
          <p:nvPr/>
        </p:nvSpPr>
        <p:spPr>
          <a:xfrm>
            <a:off x="5194440" y="464760"/>
            <a:ext cx="1067400" cy="334440"/>
          </a:xfrm>
          <a:prstGeom prst="rect">
            <a:avLst/>
          </a:prstGeom>
          <a:solidFill>
            <a:srgbClr val="773f9b"/>
          </a:solidFill>
          <a:ln>
            <a:noFill/>
          </a:ln>
        </p:spPr>
        <p:style>
          <a:lnRef idx="0"/>
          <a:fillRef idx="0"/>
          <a:effectRef idx="0"/>
          <a:fontRef idx="minor"/>
        </p:style>
        <p:txBody>
          <a:bodyPr lIns="28440" rIns="28440" tIns="28440" bIns="28440" anchor="ctr"/>
          <a:p>
            <a:pPr>
              <a:lnSpc>
                <a:spcPct val="100000"/>
              </a:lnSpc>
            </a:pPr>
            <a:r>
              <a:rPr b="0" lang="en-US" sz="1800" spc="-1" strike="noStrike">
                <a:solidFill>
                  <a:srgbClr val="ffffff"/>
                </a:solidFill>
                <a:latin typeface="Helvetica Neue"/>
                <a:ea typeface="Helvetica Neue"/>
              </a:rPr>
              <a:t>sprank.py</a:t>
            </a:r>
            <a:endParaRPr b="0" lang="en-US" sz="1800" spc="-1" strike="noStrike">
              <a:latin typeface="Arial"/>
            </a:endParaRPr>
          </a:p>
        </p:txBody>
      </p:sp>
      <p:sp>
        <p:nvSpPr>
          <p:cNvPr id="259" name="CustomShape 17"/>
          <p:cNvSpPr/>
          <p:nvPr/>
        </p:nvSpPr>
        <p:spPr>
          <a:xfrm>
            <a:off x="3411000" y="805680"/>
            <a:ext cx="1164600" cy="7329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60" name="CustomShape 18"/>
          <p:cNvSpPr/>
          <p:nvPr/>
        </p:nvSpPr>
        <p:spPr>
          <a:xfrm flipH="1">
            <a:off x="4575600" y="799560"/>
            <a:ext cx="1151640" cy="738720"/>
          </a:xfrm>
          <a:custGeom>
            <a:avLst/>
            <a:gdLst/>
            <a:ahLst/>
            <a:rect l="l" t="t" r="r" b="b"/>
            <a:pathLst>
              <a:path w="21600" h="21600">
                <a:moveTo>
                  <a:pt x="0" y="0"/>
                </a:moveTo>
                <a:lnTo>
                  <a:pt x="21600" y="21600"/>
                </a:lnTo>
              </a:path>
            </a:pathLst>
          </a:custGeom>
          <a:noFill/>
          <a:ln w="38160">
            <a:solidFill>
              <a:srgbClr val="773f9b"/>
            </a:solidFill>
            <a:miter/>
            <a:headEnd len="lg" type="triangle" w="lg"/>
            <a:tailEnd len="lg" type="triangle" w="lg"/>
          </a:ln>
        </p:spPr>
        <p:style>
          <a:lnRef idx="0"/>
          <a:fillRef idx="0"/>
          <a:effectRef idx="0"/>
          <a:fontRef idx="minor"/>
        </p:style>
      </p:sp>
      <p:sp>
        <p:nvSpPr>
          <p:cNvPr id="261" name="CustomShape 19"/>
          <p:cNvSpPr/>
          <p:nvPr/>
        </p:nvSpPr>
        <p:spPr>
          <a:xfrm>
            <a:off x="4543560" y="2184480"/>
            <a:ext cx="1132200" cy="334440"/>
          </a:xfrm>
          <a:prstGeom prst="rect">
            <a:avLst/>
          </a:prstGeom>
          <a:solidFill>
            <a:srgbClr val="773f9b"/>
          </a:solidFill>
          <a:ln>
            <a:noFill/>
          </a:ln>
        </p:spPr>
        <p:style>
          <a:lnRef idx="0"/>
          <a:fillRef idx="0"/>
          <a:effectRef idx="0"/>
          <a:fontRef idx="minor"/>
        </p:style>
        <p:txBody>
          <a:bodyPr lIns="28440" rIns="28440" tIns="28440" bIns="28440" anchor="ctr"/>
          <a:p>
            <a:pPr algn="ctr">
              <a:lnSpc>
                <a:spcPct val="100000"/>
              </a:lnSpc>
            </a:pPr>
            <a:r>
              <a:rPr b="0" lang="en-US" sz="1800" spc="-1" strike="noStrike">
                <a:solidFill>
                  <a:srgbClr val="ffffff"/>
                </a:solidFill>
                <a:latin typeface="Helvetica Neue"/>
                <a:ea typeface="Helvetica Neue"/>
              </a:rPr>
              <a:t>spjson.py</a:t>
            </a:r>
            <a:endParaRPr b="0" lang="en-US" sz="1800" spc="-1" strike="noStrike">
              <a:latin typeface="Arial"/>
            </a:endParaRPr>
          </a:p>
        </p:txBody>
      </p:sp>
      <p:pic>
        <p:nvPicPr>
          <p:cNvPr id="262" name="Shape 270" descr=""/>
          <p:cNvPicPr/>
          <p:nvPr/>
        </p:nvPicPr>
        <p:blipFill>
          <a:blip r:embed="rId3"/>
          <a:stretch/>
        </p:blipFill>
        <p:spPr>
          <a:xfrm>
            <a:off x="7065000" y="1919520"/>
            <a:ext cx="1816920" cy="14122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650160" y="464760"/>
            <a:ext cx="4664520" cy="963720"/>
          </a:xfrm>
          <a:prstGeom prst="rect">
            <a:avLst/>
          </a:prstGeom>
          <a:noFill/>
          <a:ln>
            <a:noFill/>
          </a:ln>
        </p:spPr>
        <p:txBody>
          <a:bodyPr lIns="21600" rIns="21600" tIns="21600" bIns="21600" anchor="ctr"/>
          <a:p>
            <a:pPr algn="ctr">
              <a:lnSpc>
                <a:spcPct val="100000"/>
              </a:lnSpc>
            </a:pPr>
            <a:r>
              <a:rPr b="0" lang="en-US" sz="3200" spc="-1" strike="noStrike">
                <a:solidFill>
                  <a:srgbClr val="ffd966"/>
                </a:solidFill>
                <a:latin typeface="Arial"/>
                <a:ea typeface="Arial"/>
              </a:rPr>
              <a:t>Mailing Lists - Gmane</a:t>
            </a:r>
            <a:endParaRPr b="0" lang="en-US" sz="3200" spc="-1" strike="noStrike">
              <a:solidFill>
                <a:srgbClr val="000000"/>
              </a:solidFill>
              <a:latin typeface="Arial"/>
            </a:endParaRPr>
          </a:p>
        </p:txBody>
      </p:sp>
      <p:sp>
        <p:nvSpPr>
          <p:cNvPr id="264" name="TextShape 2"/>
          <p:cNvSpPr txBox="1"/>
          <p:nvPr/>
        </p:nvSpPr>
        <p:spPr>
          <a:xfrm>
            <a:off x="650160" y="1428840"/>
            <a:ext cx="4521600" cy="2312640"/>
          </a:xfrm>
          <a:prstGeom prst="rect">
            <a:avLst/>
          </a:prstGeom>
          <a:noFill/>
          <a:ln>
            <a:noFill/>
          </a:ln>
        </p:spPr>
        <p:txBody>
          <a:bodyPr lIns="21600" rIns="21600" tIns="21600" bIns="21600" anchor="ctr"/>
          <a:p>
            <a:pPr marL="457200" indent="-355320">
              <a:lnSpc>
                <a:spcPct val="100000"/>
              </a:lnSpc>
              <a:buClr>
                <a:srgbClr val="ffffff"/>
              </a:buClr>
              <a:buFont typeface="Cabin"/>
              <a:buChar char="•"/>
            </a:pPr>
            <a:r>
              <a:rPr b="0" lang="en-US" sz="2000" spc="-1" strike="noStrike">
                <a:solidFill>
                  <a:srgbClr val="ffffff"/>
                </a:solidFill>
                <a:latin typeface="Arial"/>
                <a:ea typeface="Arial"/>
              </a:rPr>
              <a:t>Crawl the archive of a mailing list</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Do some analysis / cleanup</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Visualize the data as word cloud and lines</a:t>
            </a:r>
            <a:endParaRPr b="0" lang="en-US" sz="2000" spc="-1" strike="noStrike">
              <a:solidFill>
                <a:srgbClr val="000000"/>
              </a:solidFill>
              <a:latin typeface="Arial"/>
            </a:endParaRPr>
          </a:p>
        </p:txBody>
      </p:sp>
      <p:sp>
        <p:nvSpPr>
          <p:cNvPr id="265" name="CustomShape 3"/>
          <p:cNvSpPr/>
          <p:nvPr/>
        </p:nvSpPr>
        <p:spPr>
          <a:xfrm>
            <a:off x="4857840" y="4176720"/>
            <a:ext cx="4097520" cy="282240"/>
          </a:xfrm>
          <a:prstGeom prst="rect">
            <a:avLst/>
          </a:prstGeom>
          <a:noFill/>
          <a:ln>
            <a:noFill/>
          </a:ln>
        </p:spPr>
        <p:style>
          <a:lnRef idx="0"/>
          <a:fillRef idx="0"/>
          <a:effectRef idx="0"/>
          <a:fontRef idx="minor"/>
        </p:style>
        <p:txBody>
          <a:bodyPr lIns="51480" rIns="51480" tIns="25560" bIns="25560" anchor="ctr"/>
          <a:p>
            <a:pPr algn="ctr">
              <a:lnSpc>
                <a:spcPct val="100000"/>
              </a:lnSpc>
            </a:pPr>
            <a:r>
              <a:rPr b="0" lang="en-US" sz="2300" spc="-1" strike="noStrike" baseline="30000">
                <a:solidFill>
                  <a:srgbClr val="ffff00"/>
                </a:solidFill>
                <a:latin typeface="Helvetica Neue"/>
                <a:ea typeface="Helvetica Neue"/>
              </a:rPr>
              <a:t>http://www.py4e.com/code3/gmane.zip</a:t>
            </a:r>
            <a:endParaRPr b="0" lang="en-US" sz="2300" spc="-1" strike="noStrike">
              <a:latin typeface="Arial"/>
            </a:endParaRPr>
          </a:p>
        </p:txBody>
      </p:sp>
      <p:pic>
        <p:nvPicPr>
          <p:cNvPr id="266" name="Shape 278" descr=""/>
          <p:cNvPicPr/>
          <p:nvPr/>
        </p:nvPicPr>
        <p:blipFill>
          <a:blip r:embed="rId1"/>
          <a:stretch/>
        </p:blipFill>
        <p:spPr>
          <a:xfrm>
            <a:off x="5700600" y="826200"/>
            <a:ext cx="2725560" cy="29152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4300" spc="-1" strike="noStrike">
                <a:solidFill>
                  <a:srgbClr val="ff0000"/>
                </a:solidFill>
                <a:latin typeface="Arial"/>
                <a:ea typeface="Arial"/>
              </a:rPr>
              <a:t>Warning: </a:t>
            </a:r>
            <a:r>
              <a:rPr b="0" lang="en-US" sz="4300" spc="-1" strike="noStrike">
                <a:solidFill>
                  <a:srgbClr val="ffd966"/>
                </a:solidFill>
                <a:latin typeface="Arial"/>
                <a:ea typeface="Arial"/>
              </a:rPr>
              <a:t>This Dataset is &gt; 1GB </a:t>
            </a:r>
            <a:endParaRPr b="0" lang="en-US" sz="4300" spc="-1" strike="noStrike">
              <a:solidFill>
                <a:srgbClr val="000000"/>
              </a:solidFill>
              <a:latin typeface="Arial"/>
            </a:endParaRPr>
          </a:p>
        </p:txBody>
      </p:sp>
      <p:sp>
        <p:nvSpPr>
          <p:cNvPr id="268" name="TextShape 2"/>
          <p:cNvSpPr txBox="1"/>
          <p:nvPr/>
        </p:nvSpPr>
        <p:spPr>
          <a:xfrm>
            <a:off x="650160" y="1605600"/>
            <a:ext cx="7836480" cy="1325880"/>
          </a:xfrm>
          <a:prstGeom prst="rect">
            <a:avLst/>
          </a:prstGeom>
          <a:noFill/>
          <a:ln>
            <a:noFill/>
          </a:ln>
        </p:spPr>
        <p:txBody>
          <a:bodyPr lIns="21600" rIns="21600" tIns="21600" bIns="21600"/>
          <a:p>
            <a:pPr marL="457200" indent="-355320">
              <a:lnSpc>
                <a:spcPct val="115000"/>
              </a:lnSpc>
              <a:buClr>
                <a:srgbClr val="ffffff"/>
              </a:buClr>
              <a:buFont typeface="Cabin"/>
              <a:buChar char="•"/>
            </a:pPr>
            <a:r>
              <a:rPr b="0" lang="en-US" sz="2000" spc="-1" strike="noStrike">
                <a:solidFill>
                  <a:srgbClr val="ffffff"/>
                </a:solidFill>
                <a:latin typeface="Arial"/>
                <a:ea typeface="Arial"/>
              </a:rPr>
              <a:t>Do not just point this application at </a:t>
            </a:r>
            <a:r>
              <a:rPr b="0" lang="en-US" sz="2000" spc="-1" strike="noStrike">
                <a:solidFill>
                  <a:srgbClr val="ffff00"/>
                </a:solidFill>
                <a:latin typeface="Arial"/>
                <a:ea typeface="Arial"/>
              </a:rPr>
              <a:t>gmane.org</a:t>
            </a:r>
            <a:r>
              <a:rPr b="0" lang="en-US" sz="2000" spc="-1" strike="noStrike">
                <a:solidFill>
                  <a:srgbClr val="ffffff"/>
                </a:solidFill>
                <a:latin typeface="Arial"/>
                <a:ea typeface="Arial"/>
              </a:rPr>
              <a:t> and let it run</a:t>
            </a:r>
            <a:endParaRPr b="0" lang="en-US" sz="2000" spc="-1" strike="noStrike">
              <a:solidFill>
                <a:srgbClr val="000000"/>
              </a:solidFill>
              <a:latin typeface="Arial"/>
            </a:endParaRPr>
          </a:p>
          <a:p>
            <a:pPr marL="457200" indent="-355320">
              <a:lnSpc>
                <a:spcPct val="115000"/>
              </a:lnSpc>
              <a:buClr>
                <a:srgbClr val="ffffff"/>
              </a:buClr>
              <a:buFont typeface="Cabin"/>
              <a:buChar char="•"/>
            </a:pPr>
            <a:r>
              <a:rPr b="0" lang="en-US" sz="2000" spc="-1" strike="noStrike">
                <a:solidFill>
                  <a:srgbClr val="ffffff"/>
                </a:solidFill>
                <a:latin typeface="Arial"/>
                <a:ea typeface="Arial"/>
              </a:rPr>
              <a:t>There is no rate limit – these are cool folks</a:t>
            </a:r>
            <a:endParaRPr b="0" lang="en-US" sz="2000" spc="-1" strike="noStrike">
              <a:solidFill>
                <a:srgbClr val="000000"/>
              </a:solidFill>
              <a:latin typeface="Arial"/>
            </a:endParaRPr>
          </a:p>
        </p:txBody>
      </p:sp>
      <p:sp>
        <p:nvSpPr>
          <p:cNvPr id="269" name="CustomShape 3"/>
          <p:cNvSpPr/>
          <p:nvPr/>
        </p:nvSpPr>
        <p:spPr>
          <a:xfrm>
            <a:off x="650160" y="2931840"/>
            <a:ext cx="7664400" cy="1028160"/>
          </a:xfrm>
          <a:prstGeom prst="rect">
            <a:avLst/>
          </a:prstGeom>
          <a:noFill/>
          <a:ln>
            <a:noFill/>
          </a:ln>
        </p:spPr>
        <p:style>
          <a:lnRef idx="0"/>
          <a:fillRef idx="0"/>
          <a:effectRef idx="0"/>
          <a:fontRef idx="minor"/>
        </p:style>
        <p:txBody>
          <a:bodyPr tIns="91440" bIns="91440"/>
          <a:p>
            <a:pPr algn="ctr">
              <a:lnSpc>
                <a:spcPct val="100000"/>
              </a:lnSpc>
            </a:pPr>
            <a:r>
              <a:rPr b="0" lang="en-US" sz="1800" spc="-1" strike="noStrike">
                <a:solidFill>
                  <a:srgbClr val="ffff00"/>
                </a:solidFill>
                <a:latin typeface="Courier New"/>
                <a:ea typeface="Courier New"/>
              </a:rPr>
              <a:t>Use this for your testing:</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a:solidFill>
                  <a:srgbClr val="ffff00"/>
                </a:solidFill>
                <a:latin typeface="Courier New"/>
                <a:ea typeface="Courier New"/>
              </a:rPr>
              <a:t>http://mbox.dr-chuck.net/sakai.devel/4/5</a:t>
            </a:r>
            <a:endParaRPr b="0" lang="en-US" sz="18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Shape 290" descr=""/>
          <p:cNvPicPr/>
          <p:nvPr/>
        </p:nvPicPr>
        <p:blipFill>
          <a:blip r:embed="rId1"/>
          <a:stretch/>
        </p:blipFill>
        <p:spPr>
          <a:xfrm>
            <a:off x="7430760" y="1432080"/>
            <a:ext cx="1085040" cy="1160640"/>
          </a:xfrm>
          <a:prstGeom prst="rect">
            <a:avLst/>
          </a:prstGeom>
          <a:ln>
            <a:noFill/>
          </a:ln>
        </p:spPr>
      </p:pic>
      <p:sp>
        <p:nvSpPr>
          <p:cNvPr id="271" name="CustomShape 1"/>
          <p:cNvSpPr/>
          <p:nvPr/>
        </p:nvSpPr>
        <p:spPr>
          <a:xfrm>
            <a:off x="3846960" y="639000"/>
            <a:ext cx="1476000" cy="449280"/>
          </a:xfrm>
          <a:prstGeom prst="can">
            <a:avLst>
              <a:gd name="adj" fmla="val 25000"/>
            </a:avLst>
          </a:prstGeom>
          <a:blipFill rotWithShape="0">
            <a:blip r:embed="rId2"/>
            <a:tile/>
          </a:blip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content.sqlite</a:t>
            </a:r>
            <a:endParaRPr b="0" lang="en-US" sz="1500" spc="-1" strike="noStrike">
              <a:latin typeface="Arial"/>
            </a:endParaRPr>
          </a:p>
        </p:txBody>
      </p:sp>
      <p:sp>
        <p:nvSpPr>
          <p:cNvPr id="272" name="CustomShape 2"/>
          <p:cNvSpPr/>
          <p:nvPr/>
        </p:nvSpPr>
        <p:spPr>
          <a:xfrm>
            <a:off x="2228760" y="860040"/>
            <a:ext cx="1617840" cy="324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73" name="CustomShape 3"/>
          <p:cNvSpPr/>
          <p:nvPr/>
        </p:nvSpPr>
        <p:spPr>
          <a:xfrm>
            <a:off x="2199600" y="653760"/>
            <a:ext cx="1081800" cy="334440"/>
          </a:xfrm>
          <a:prstGeom prst="rect">
            <a:avLst/>
          </a:prstGeom>
          <a:solidFill>
            <a:schemeClr val="accent6"/>
          </a:solidFill>
          <a:ln w="12600">
            <a:solidFill>
              <a:schemeClr val="accent6"/>
            </a:solidFill>
            <a:miter/>
          </a:ln>
        </p:spPr>
        <p:style>
          <a:lnRef idx="0"/>
          <a:fillRef idx="0"/>
          <a:effectRef idx="0"/>
          <a:fontRef idx="minor"/>
        </p:style>
        <p:txBody>
          <a:bodyPr lIns="28440" rIns="28440" tIns="28440" bIns="28440" anchor="ctr"/>
          <a:p>
            <a:pPr>
              <a:lnSpc>
                <a:spcPct val="100000"/>
              </a:lnSpc>
            </a:pPr>
            <a:r>
              <a:rPr b="0" lang="en-US" sz="1800" spc="-1" strike="noStrike">
                <a:solidFill>
                  <a:srgbClr val="ffffff"/>
                </a:solidFill>
                <a:latin typeface="Helvetica Neue"/>
                <a:ea typeface="Helvetica Neue"/>
              </a:rPr>
              <a:t>gmane.py</a:t>
            </a:r>
            <a:endParaRPr b="0" lang="en-US" sz="1800" spc="-1" strike="noStrike">
              <a:latin typeface="Arial"/>
            </a:endParaRPr>
          </a:p>
        </p:txBody>
      </p:sp>
      <p:sp>
        <p:nvSpPr>
          <p:cNvPr id="274" name="CustomShape 4"/>
          <p:cNvSpPr/>
          <p:nvPr/>
        </p:nvSpPr>
        <p:spPr>
          <a:xfrm>
            <a:off x="4577040" y="1088640"/>
            <a:ext cx="7920" cy="83052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75" name="CustomShape 5"/>
          <p:cNvSpPr/>
          <p:nvPr/>
        </p:nvSpPr>
        <p:spPr>
          <a:xfrm>
            <a:off x="373320" y="3042720"/>
            <a:ext cx="3491640" cy="145980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1000" spc="-1" strike="noStrike">
                <a:solidFill>
                  <a:srgbClr val="ffffff"/>
                </a:solidFill>
                <a:latin typeface="Helvetica Neue"/>
                <a:ea typeface="Helvetica Neue"/>
              </a:rPr>
              <a:t>How many to dump? 5</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Loaded messages= 51330 subjects= 25033 senders= 1584</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Top 5 Email list participants </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steve.swinsburg@gmail.com 2657 </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azeckoski@unicon.net 1742</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ieb@tfd.co.uk 1591 </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csev@umich.edu 1304</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david.horwitz@uct.ac.za 1184</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a:t>
            </a:r>
            <a:endParaRPr b="0" lang="en-US" sz="1000" spc="-1" strike="noStrike">
              <a:latin typeface="Arial"/>
            </a:endParaRPr>
          </a:p>
        </p:txBody>
      </p:sp>
      <p:pic>
        <p:nvPicPr>
          <p:cNvPr id="276" name="Shape 296" descr=""/>
          <p:cNvPicPr/>
          <p:nvPr/>
        </p:nvPicPr>
        <p:blipFill>
          <a:blip r:embed="rId3"/>
          <a:stretch/>
        </p:blipFill>
        <p:spPr>
          <a:xfrm rot="10800000">
            <a:off x="2146320" y="1167480"/>
            <a:ext cx="2033640" cy="656640"/>
          </a:xfrm>
          <a:prstGeom prst="rect">
            <a:avLst/>
          </a:prstGeom>
          <a:ln>
            <a:noFill/>
          </a:ln>
        </p:spPr>
      </p:pic>
      <p:sp>
        <p:nvSpPr>
          <p:cNvPr id="277" name="CustomShape 6"/>
          <p:cNvSpPr/>
          <p:nvPr/>
        </p:nvSpPr>
        <p:spPr>
          <a:xfrm>
            <a:off x="373320" y="653760"/>
            <a:ext cx="1719720" cy="33444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1400" spc="-1" strike="noStrike">
                <a:solidFill>
                  <a:srgbClr val="660066"/>
                </a:solidFill>
                <a:latin typeface="Helvetica Neue"/>
                <a:ea typeface="Helvetica Neue"/>
              </a:rPr>
              <a:t>mbox.dr-chuck.net</a:t>
            </a:r>
            <a:endParaRPr b="0" lang="en-US" sz="1400" spc="-1" strike="noStrike">
              <a:latin typeface="Arial"/>
            </a:endParaRPr>
          </a:p>
        </p:txBody>
      </p:sp>
      <p:sp>
        <p:nvSpPr>
          <p:cNvPr id="278" name="CustomShape 7"/>
          <p:cNvSpPr/>
          <p:nvPr/>
        </p:nvSpPr>
        <p:spPr>
          <a:xfrm>
            <a:off x="5901480" y="1056240"/>
            <a:ext cx="1171440" cy="449280"/>
          </a:xfrm>
          <a:prstGeom prst="can">
            <a:avLst>
              <a:gd name="adj" fmla="val 25000"/>
            </a:avLst>
          </a:prstGeom>
          <a:solidFill>
            <a:srgbClr val="ccffcc"/>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gword.js</a:t>
            </a:r>
            <a:endParaRPr b="0" lang="en-US" sz="1500" spc="-1" strike="noStrike">
              <a:latin typeface="Arial"/>
            </a:endParaRPr>
          </a:p>
        </p:txBody>
      </p:sp>
      <p:sp>
        <p:nvSpPr>
          <p:cNvPr id="279" name="CustomShape 8"/>
          <p:cNvSpPr/>
          <p:nvPr/>
        </p:nvSpPr>
        <p:spPr>
          <a:xfrm>
            <a:off x="7350840" y="516240"/>
            <a:ext cx="1245240" cy="579960"/>
          </a:xfrm>
          <a:prstGeom prst="can">
            <a:avLst>
              <a:gd name="adj" fmla="val 25000"/>
            </a:avLst>
          </a:prstGeom>
          <a:solidFill>
            <a:srgbClr val="92d050"/>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gword.htm</a:t>
            </a:r>
            <a:endParaRPr b="0" lang="en-US" sz="1500" spc="-1" strike="noStrike">
              <a:latin typeface="Arial"/>
            </a:endParaRPr>
          </a:p>
          <a:p>
            <a:pPr algn="ctr">
              <a:lnSpc>
                <a:spcPct val="100000"/>
              </a:lnSpc>
            </a:pPr>
            <a:r>
              <a:rPr b="0" lang="en-US" sz="1500" spc="-1" strike="noStrike">
                <a:solidFill>
                  <a:srgbClr val="660066"/>
                </a:solidFill>
                <a:latin typeface="Arial Regular"/>
                <a:ea typeface="Arial Regular"/>
              </a:rPr>
              <a:t>d3.js</a:t>
            </a:r>
            <a:endParaRPr b="0" lang="en-US" sz="1500" spc="-1" strike="noStrike">
              <a:latin typeface="Arial"/>
            </a:endParaRPr>
          </a:p>
        </p:txBody>
      </p:sp>
      <p:sp>
        <p:nvSpPr>
          <p:cNvPr id="280" name="CustomShape 9"/>
          <p:cNvSpPr/>
          <p:nvPr/>
        </p:nvSpPr>
        <p:spPr>
          <a:xfrm flipH="1">
            <a:off x="2118600" y="2144520"/>
            <a:ext cx="1719720" cy="89784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81" name="CustomShape 10"/>
          <p:cNvSpPr/>
          <p:nvPr/>
        </p:nvSpPr>
        <p:spPr>
          <a:xfrm flipV="1">
            <a:off x="5256000" y="1506240"/>
            <a:ext cx="1231200" cy="59472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82" name="CustomShape 11"/>
          <p:cNvSpPr/>
          <p:nvPr/>
        </p:nvSpPr>
        <p:spPr>
          <a:xfrm flipH="1">
            <a:off x="7972920" y="1096560"/>
            <a:ext cx="360" cy="3351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83" name="CustomShape 12"/>
          <p:cNvSpPr/>
          <p:nvPr/>
        </p:nvSpPr>
        <p:spPr>
          <a:xfrm>
            <a:off x="2766600" y="4361400"/>
            <a:ext cx="4141800" cy="282240"/>
          </a:xfrm>
          <a:prstGeom prst="rect">
            <a:avLst/>
          </a:prstGeom>
          <a:noFill/>
          <a:ln>
            <a:noFill/>
          </a:ln>
        </p:spPr>
        <p:style>
          <a:lnRef idx="0"/>
          <a:fillRef idx="0"/>
          <a:effectRef idx="0"/>
          <a:fontRef idx="minor"/>
        </p:style>
        <p:txBody>
          <a:bodyPr lIns="51480" rIns="51480" tIns="25560" bIns="25560"/>
          <a:p>
            <a:pPr>
              <a:lnSpc>
                <a:spcPct val="100000"/>
              </a:lnSpc>
            </a:pPr>
            <a:r>
              <a:rPr b="0" lang="en-US" sz="2300" spc="-1" strike="noStrike" baseline="30000">
                <a:solidFill>
                  <a:srgbClr val="ffff00"/>
                </a:solidFill>
                <a:latin typeface="Helvetica Neue"/>
                <a:ea typeface="Helvetica Neue"/>
              </a:rPr>
              <a:t>http://www.py4e.com/code3/gmane.zip</a:t>
            </a:r>
            <a:endParaRPr b="0" lang="en-US" sz="2300" spc="-1" strike="noStrike">
              <a:latin typeface="Arial"/>
            </a:endParaRPr>
          </a:p>
        </p:txBody>
      </p:sp>
      <p:sp>
        <p:nvSpPr>
          <p:cNvPr id="284" name="CustomShape 13"/>
          <p:cNvSpPr/>
          <p:nvPr/>
        </p:nvSpPr>
        <p:spPr>
          <a:xfrm>
            <a:off x="5383800" y="1718280"/>
            <a:ext cx="1103040" cy="334440"/>
          </a:xfrm>
          <a:prstGeom prst="rect">
            <a:avLst/>
          </a:prstGeom>
          <a:solidFill>
            <a:srgbClr val="773f9b"/>
          </a:solidFill>
          <a:ln>
            <a:noFill/>
          </a:ln>
        </p:spPr>
        <p:style>
          <a:lnRef idx="0"/>
          <a:fillRef idx="0"/>
          <a:effectRef idx="0"/>
          <a:fontRef idx="minor"/>
        </p:style>
        <p:txBody>
          <a:bodyPr lIns="28440" rIns="28440" tIns="28440" bIns="28440" anchor="ctr"/>
          <a:p>
            <a:pPr algn="ctr">
              <a:lnSpc>
                <a:spcPct val="100000"/>
              </a:lnSpc>
            </a:pPr>
            <a:r>
              <a:rPr b="0" lang="en-US" sz="1800" spc="-1" strike="noStrike">
                <a:solidFill>
                  <a:srgbClr val="ffffff"/>
                </a:solidFill>
                <a:latin typeface="Helvetica Neue"/>
                <a:ea typeface="Helvetica Neue"/>
              </a:rPr>
              <a:t>gword.py</a:t>
            </a:r>
            <a:endParaRPr b="0" lang="en-US" sz="1800" spc="-1" strike="noStrike">
              <a:latin typeface="Arial"/>
            </a:endParaRPr>
          </a:p>
        </p:txBody>
      </p:sp>
      <p:sp>
        <p:nvSpPr>
          <p:cNvPr id="285" name="CustomShape 14"/>
          <p:cNvSpPr/>
          <p:nvPr/>
        </p:nvSpPr>
        <p:spPr>
          <a:xfrm>
            <a:off x="3942720" y="1202400"/>
            <a:ext cx="1245240" cy="334440"/>
          </a:xfrm>
          <a:prstGeom prst="rect">
            <a:avLst/>
          </a:prstGeom>
          <a:solidFill>
            <a:srgbClr val="773f9b"/>
          </a:solidFill>
          <a:ln>
            <a:noFill/>
          </a:ln>
        </p:spPr>
        <p:style>
          <a:lnRef idx="0"/>
          <a:fillRef idx="0"/>
          <a:effectRef idx="0"/>
          <a:fontRef idx="minor"/>
        </p:style>
        <p:txBody>
          <a:bodyPr lIns="28440" rIns="28440" tIns="28440" bIns="28440" anchor="ctr"/>
          <a:p>
            <a:pPr algn="ctr">
              <a:lnSpc>
                <a:spcPct val="100000"/>
              </a:lnSpc>
            </a:pPr>
            <a:r>
              <a:rPr b="0" lang="en-US" sz="1800" spc="-1" strike="noStrike">
                <a:solidFill>
                  <a:srgbClr val="ffffff"/>
                </a:solidFill>
                <a:latin typeface="Helvetica Neue"/>
                <a:ea typeface="Helvetica Neue"/>
              </a:rPr>
              <a:t>gmodel.py</a:t>
            </a:r>
            <a:endParaRPr b="0" lang="en-US" sz="1800" spc="-1" strike="noStrike">
              <a:latin typeface="Arial"/>
            </a:endParaRPr>
          </a:p>
        </p:txBody>
      </p:sp>
      <p:sp>
        <p:nvSpPr>
          <p:cNvPr id="286" name="CustomShape 15"/>
          <p:cNvSpPr/>
          <p:nvPr/>
        </p:nvSpPr>
        <p:spPr>
          <a:xfrm>
            <a:off x="2623680" y="2273040"/>
            <a:ext cx="1171440" cy="334440"/>
          </a:xfrm>
          <a:prstGeom prst="rect">
            <a:avLst/>
          </a:prstGeom>
          <a:solidFill>
            <a:srgbClr val="773f9b"/>
          </a:solidFill>
          <a:ln>
            <a:noFill/>
          </a:ln>
        </p:spPr>
        <p:style>
          <a:lnRef idx="0"/>
          <a:fillRef idx="0"/>
          <a:effectRef idx="0"/>
          <a:fontRef idx="minor"/>
        </p:style>
        <p:txBody>
          <a:bodyPr lIns="28440" rIns="28440" tIns="28440" bIns="28440" anchor="ctr"/>
          <a:p>
            <a:pPr algn="ctr">
              <a:lnSpc>
                <a:spcPct val="100000"/>
              </a:lnSpc>
            </a:pPr>
            <a:r>
              <a:rPr b="0" lang="en-US" sz="1800" spc="-1" strike="noStrike">
                <a:solidFill>
                  <a:srgbClr val="ffffff"/>
                </a:solidFill>
                <a:latin typeface="Helvetica Neue"/>
                <a:ea typeface="Helvetica Neue"/>
              </a:rPr>
              <a:t>gbasic.py</a:t>
            </a:r>
            <a:endParaRPr b="0" lang="en-US" sz="1800" spc="-1" strike="noStrike">
              <a:latin typeface="Arial"/>
            </a:endParaRPr>
          </a:p>
        </p:txBody>
      </p:sp>
      <p:sp>
        <p:nvSpPr>
          <p:cNvPr id="287" name="CustomShape 16"/>
          <p:cNvSpPr/>
          <p:nvPr/>
        </p:nvSpPr>
        <p:spPr>
          <a:xfrm>
            <a:off x="6487200" y="1506240"/>
            <a:ext cx="943200" cy="5061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pic>
        <p:nvPicPr>
          <p:cNvPr id="288" name="Shape 309" descr=""/>
          <p:cNvPicPr/>
          <p:nvPr/>
        </p:nvPicPr>
        <p:blipFill>
          <a:blip r:embed="rId4"/>
          <a:stretch/>
        </p:blipFill>
        <p:spPr>
          <a:xfrm>
            <a:off x="7073280" y="2795040"/>
            <a:ext cx="1800360" cy="1005120"/>
          </a:xfrm>
          <a:prstGeom prst="rect">
            <a:avLst/>
          </a:prstGeom>
          <a:ln>
            <a:noFill/>
          </a:ln>
        </p:spPr>
      </p:pic>
      <p:sp>
        <p:nvSpPr>
          <p:cNvPr id="289" name="CustomShape 17"/>
          <p:cNvSpPr/>
          <p:nvPr/>
        </p:nvSpPr>
        <p:spPr>
          <a:xfrm>
            <a:off x="5055120" y="3250080"/>
            <a:ext cx="1171440" cy="449280"/>
          </a:xfrm>
          <a:prstGeom prst="can">
            <a:avLst>
              <a:gd name="adj" fmla="val 25000"/>
            </a:avLst>
          </a:prstGeom>
          <a:solidFill>
            <a:srgbClr val="ccffcc"/>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gline.js</a:t>
            </a:r>
            <a:endParaRPr b="0" lang="en-US" sz="1500" spc="-1" strike="noStrike">
              <a:latin typeface="Arial"/>
            </a:endParaRPr>
          </a:p>
        </p:txBody>
      </p:sp>
      <p:sp>
        <p:nvSpPr>
          <p:cNvPr id="290" name="CustomShape 18"/>
          <p:cNvSpPr/>
          <p:nvPr/>
        </p:nvSpPr>
        <p:spPr>
          <a:xfrm>
            <a:off x="7355160" y="4013640"/>
            <a:ext cx="1245240" cy="638640"/>
          </a:xfrm>
          <a:prstGeom prst="can">
            <a:avLst>
              <a:gd name="adj" fmla="val 25000"/>
            </a:avLst>
          </a:prstGeom>
          <a:solidFill>
            <a:srgbClr val="92d050"/>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gline.htm</a:t>
            </a:r>
            <a:endParaRPr b="0" lang="en-US" sz="1500" spc="-1" strike="noStrike">
              <a:latin typeface="Arial"/>
            </a:endParaRPr>
          </a:p>
          <a:p>
            <a:pPr algn="ctr">
              <a:lnSpc>
                <a:spcPct val="100000"/>
              </a:lnSpc>
            </a:pPr>
            <a:r>
              <a:rPr b="0" lang="en-US" sz="1500" spc="-1" strike="noStrike">
                <a:solidFill>
                  <a:srgbClr val="660066"/>
                </a:solidFill>
                <a:latin typeface="Arial Regular"/>
                <a:ea typeface="Arial Regular"/>
              </a:rPr>
              <a:t>d3.js</a:t>
            </a:r>
            <a:endParaRPr b="0" lang="en-US" sz="1500" spc="-1" strike="noStrike">
              <a:latin typeface="Arial"/>
            </a:endParaRPr>
          </a:p>
        </p:txBody>
      </p:sp>
      <p:sp>
        <p:nvSpPr>
          <p:cNvPr id="291" name="CustomShape 19"/>
          <p:cNvSpPr/>
          <p:nvPr/>
        </p:nvSpPr>
        <p:spPr>
          <a:xfrm flipV="1">
            <a:off x="7973640" y="3799800"/>
            <a:ext cx="360" cy="27252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92" name="CustomShape 20"/>
          <p:cNvSpPr/>
          <p:nvPr/>
        </p:nvSpPr>
        <p:spPr>
          <a:xfrm>
            <a:off x="4585320" y="2369160"/>
            <a:ext cx="1055520" cy="88092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93" name="CustomShape 21"/>
          <p:cNvSpPr/>
          <p:nvPr/>
        </p:nvSpPr>
        <p:spPr>
          <a:xfrm>
            <a:off x="4482000" y="2508480"/>
            <a:ext cx="1161000" cy="334440"/>
          </a:xfrm>
          <a:prstGeom prst="rect">
            <a:avLst/>
          </a:prstGeom>
          <a:solidFill>
            <a:srgbClr val="773f9b"/>
          </a:solidFill>
          <a:ln>
            <a:noFill/>
          </a:ln>
        </p:spPr>
        <p:style>
          <a:lnRef idx="0"/>
          <a:fillRef idx="0"/>
          <a:effectRef idx="0"/>
          <a:fontRef idx="minor"/>
        </p:style>
        <p:txBody>
          <a:bodyPr lIns="28440" rIns="28440" tIns="28440" bIns="28440" anchor="ctr"/>
          <a:p>
            <a:pPr algn="ctr">
              <a:lnSpc>
                <a:spcPct val="100000"/>
              </a:lnSpc>
            </a:pPr>
            <a:r>
              <a:rPr b="0" lang="en-US" sz="1800" spc="-1" strike="noStrike">
                <a:solidFill>
                  <a:srgbClr val="ffffff"/>
                </a:solidFill>
                <a:latin typeface="Helvetica Neue"/>
                <a:ea typeface="Helvetica Neue"/>
              </a:rPr>
              <a:t>gline.py</a:t>
            </a:r>
            <a:endParaRPr b="0" lang="en-US" sz="1800" spc="-1" strike="noStrike">
              <a:latin typeface="Arial"/>
            </a:endParaRPr>
          </a:p>
        </p:txBody>
      </p:sp>
      <p:sp>
        <p:nvSpPr>
          <p:cNvPr id="294" name="CustomShape 22"/>
          <p:cNvSpPr/>
          <p:nvPr/>
        </p:nvSpPr>
        <p:spPr>
          <a:xfrm flipH="1" rot="10800000">
            <a:off x="7073280" y="3398040"/>
            <a:ext cx="846000" cy="9972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95" name="CustomShape 23"/>
          <p:cNvSpPr/>
          <p:nvPr/>
        </p:nvSpPr>
        <p:spPr>
          <a:xfrm>
            <a:off x="3846960" y="1919520"/>
            <a:ext cx="1476000" cy="449280"/>
          </a:xfrm>
          <a:prstGeom prst="can">
            <a:avLst>
              <a:gd name="adj" fmla="val 25000"/>
            </a:avLst>
          </a:prstGeom>
          <a:blipFill rotWithShape="0">
            <a:blip r:embed="rId5"/>
            <a:tile/>
          </a:blip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content.sqlite</a:t>
            </a:r>
            <a:endParaRPr b="0" lang="en-US" sz="1500" spc="-1" strike="noStrike">
              <a:latin typeface="Arial"/>
            </a:endParaRPr>
          </a:p>
        </p:txBody>
      </p:sp>
      <p:sp>
        <p:nvSpPr>
          <p:cNvPr id="296" name="CustomShape 24"/>
          <p:cNvSpPr/>
          <p:nvPr/>
        </p:nvSpPr>
        <p:spPr>
          <a:xfrm>
            <a:off x="1967040" y="1388520"/>
            <a:ext cx="1476000" cy="449280"/>
          </a:xfrm>
          <a:prstGeom prst="can">
            <a:avLst>
              <a:gd name="adj" fmla="val 25000"/>
            </a:avLst>
          </a:prstGeom>
          <a:blipFill rotWithShape="0">
            <a:blip r:embed="rId6"/>
            <a:tile/>
          </a:blip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mapping.sqlite</a:t>
            </a:r>
            <a:endParaRPr b="0" lang="en-US" sz="1500" spc="-1" strike="noStrike">
              <a:latin typeface="Arial"/>
            </a:endParaRPr>
          </a:p>
        </p:txBody>
      </p:sp>
      <p:sp>
        <p:nvSpPr>
          <p:cNvPr id="297" name="CustomShape 25"/>
          <p:cNvSpPr/>
          <p:nvPr/>
        </p:nvSpPr>
        <p:spPr>
          <a:xfrm flipV="1">
            <a:off x="3443400" y="1369800"/>
            <a:ext cx="498960" cy="2433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822600" y="599040"/>
            <a:ext cx="7128720" cy="381240"/>
          </a:xfrm>
          <a:prstGeom prst="rect">
            <a:avLst/>
          </a:prstGeom>
          <a:noFill/>
          <a:ln>
            <a:noFill/>
          </a:ln>
        </p:spPr>
        <p:txBody>
          <a:bodyPr lIns="51480" rIns="51480" tIns="51480" bIns="51480" anchor="ctr"/>
          <a:p>
            <a:pPr algn="ctr">
              <a:lnSpc>
                <a:spcPct val="100000"/>
              </a:lnSpc>
            </a:pPr>
            <a:r>
              <a:rPr b="0" lang="en-US" sz="2000" spc="-1" strike="noStrike">
                <a:solidFill>
                  <a:srgbClr val="ffff00"/>
                </a:solidFill>
                <a:latin typeface="Arial"/>
                <a:ea typeface="Arial"/>
              </a:rPr>
              <a:t>Acknowledgements / Contributions</a:t>
            </a:r>
            <a:endParaRPr b="0" lang="en-US" sz="2000" spc="-1" strike="noStrike">
              <a:solidFill>
                <a:srgbClr val="000000"/>
              </a:solidFill>
              <a:latin typeface="Arial"/>
            </a:endParaRPr>
          </a:p>
        </p:txBody>
      </p:sp>
      <p:sp>
        <p:nvSpPr>
          <p:cNvPr id="299" name="CustomShape 2"/>
          <p:cNvSpPr/>
          <p:nvPr/>
        </p:nvSpPr>
        <p:spPr>
          <a:xfrm>
            <a:off x="678600" y="1206000"/>
            <a:ext cx="3823200" cy="3299040"/>
          </a:xfrm>
          <a:prstGeom prst="rect">
            <a:avLst/>
          </a:prstGeom>
          <a:noFill/>
          <a:ln>
            <a:noFill/>
          </a:ln>
        </p:spPr>
        <p:style>
          <a:lnRef idx="0"/>
          <a:fillRef idx="0"/>
          <a:effectRef idx="0"/>
          <a:fontRef idx="minor"/>
        </p:style>
        <p:txBody>
          <a:bodyPr lIns="51480" rIns="51480" tIns="51480" bIns="51480"/>
          <a:p>
            <a:pPr>
              <a:lnSpc>
                <a:spcPct val="100000"/>
              </a:lnSpc>
            </a:pPr>
            <a:r>
              <a:rPr b="0" lang="en-US" sz="1000" spc="-1" strike="noStrike">
                <a:solidFill>
                  <a:srgbClr val="ffffff"/>
                </a:solidFill>
                <a:latin typeface="Helvetica Neue"/>
                <a:ea typeface="Helvetica Neue"/>
              </a:rPr>
              <a:t>These slides are Copyright 2010-  Charles R. Severance (</a:t>
            </a:r>
            <a:r>
              <a:rPr b="0" lang="en-US" sz="1000" spc="-1" strike="noStrike" u="sng">
                <a:solidFill>
                  <a:srgbClr val="009999"/>
                </a:solidFill>
                <a:uFillTx/>
                <a:latin typeface="Helvetica Neue"/>
                <a:ea typeface="Helvetica Neue"/>
                <a:hlinkClick r:id="rId1"/>
              </a:rPr>
              <a:t>www.dr-chuck.com</a:t>
            </a:r>
            <a:r>
              <a:rPr b="0" lang="en-US" sz="1000" spc="-1" strike="noStrike">
                <a:solidFill>
                  <a:srgbClr val="ffffff"/>
                </a:solidFill>
                <a:latin typeface="Helvetica Neue"/>
                <a:ea typeface="Helvetica Neue"/>
              </a:rPr>
              <a:t>) of the University of Michigan School of Information and </a:t>
            </a:r>
            <a:r>
              <a:rPr b="0" lang="en-US" sz="1000" spc="-1" strike="noStrike" u="sng">
                <a:solidFill>
                  <a:srgbClr val="009999"/>
                </a:solidFill>
                <a:uFillTx/>
                <a:latin typeface="Helvetica Neue"/>
                <a:ea typeface="Helvetica Neue"/>
                <a:hlinkClick r:id="rId2"/>
              </a:rPr>
              <a:t>open.umich.edu</a:t>
            </a:r>
            <a:r>
              <a:rPr b="0" lang="en-US" sz="1000" spc="-1" strike="noStrike">
                <a:solidFill>
                  <a:srgbClr val="ffffff"/>
                </a:solidFill>
                <a:latin typeface="Helvetica Neue"/>
                <a:ea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Initial Development: Charles Severance, University of Michigan School of Information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 </a:t>
            </a:r>
            <a:r>
              <a:rPr b="0" lang="en-US" sz="1000" spc="-1" strike="noStrike">
                <a:solidFill>
                  <a:srgbClr val="ffffff"/>
                </a:solidFill>
                <a:latin typeface="Helvetica Neue"/>
                <a:ea typeface="Helvetica Neue"/>
              </a:rPr>
              <a:t>Insert new Contributors here</a:t>
            </a:r>
            <a:endParaRPr b="0" lang="en-US" sz="1000" spc="-1" strike="noStrike">
              <a:latin typeface="Arial"/>
            </a:endParaRPr>
          </a:p>
        </p:txBody>
      </p:sp>
      <p:pic>
        <p:nvPicPr>
          <p:cNvPr id="300" name="Shape 322" descr=""/>
          <p:cNvPicPr/>
          <p:nvPr/>
        </p:nvPicPr>
        <p:blipFill>
          <a:blip r:embed="rId3"/>
          <a:stretch/>
        </p:blipFill>
        <p:spPr>
          <a:xfrm>
            <a:off x="246240" y="504360"/>
            <a:ext cx="576000" cy="576000"/>
          </a:xfrm>
          <a:prstGeom prst="rect">
            <a:avLst/>
          </a:prstGeom>
          <a:ln>
            <a:noFill/>
          </a:ln>
        </p:spPr>
      </p:pic>
      <p:pic>
        <p:nvPicPr>
          <p:cNvPr id="301" name="Shape 323" descr=""/>
          <p:cNvPicPr/>
          <p:nvPr/>
        </p:nvPicPr>
        <p:blipFill>
          <a:blip r:embed="rId4"/>
          <a:stretch/>
        </p:blipFill>
        <p:spPr>
          <a:xfrm>
            <a:off x="7817400" y="604440"/>
            <a:ext cx="1107000" cy="375480"/>
          </a:xfrm>
          <a:prstGeom prst="rect">
            <a:avLst/>
          </a:prstGeom>
          <a:ln>
            <a:noFill/>
          </a:ln>
        </p:spPr>
      </p:pic>
      <p:sp>
        <p:nvSpPr>
          <p:cNvPr id="302" name="CustomShape 3"/>
          <p:cNvSpPr/>
          <p:nvPr/>
        </p:nvSpPr>
        <p:spPr>
          <a:xfrm>
            <a:off x="4896360" y="1279080"/>
            <a:ext cx="3823200" cy="3225600"/>
          </a:xfrm>
          <a:prstGeom prst="rect">
            <a:avLst/>
          </a:prstGeom>
          <a:noFill/>
          <a:ln>
            <a:noFill/>
          </a:ln>
        </p:spPr>
        <p:style>
          <a:lnRef idx="0"/>
          <a:fillRef idx="0"/>
          <a:effectRef idx="0"/>
          <a:fontRef idx="minor"/>
        </p:style>
        <p:txBody>
          <a:bodyPr lIns="51480" rIns="51480" tIns="51480" bIns="51480"/>
          <a:p>
            <a:pPr>
              <a:lnSpc>
                <a:spcPct val="100000"/>
              </a:lnSpc>
            </a:pPr>
            <a:r>
              <a:rPr b="0" lang="en-US" sz="1000" spc="-1" strike="noStrike">
                <a:solidFill>
                  <a:srgbClr val="ffffff"/>
                </a:solidFill>
                <a:latin typeface="Helvetica Neue"/>
                <a:ea typeface="Helvetica Neue"/>
              </a:rPr>
              <a:t>...</a:t>
            </a:r>
            <a:endParaRPr b="0" lang="en-US" sz="1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262400" y="2674080"/>
            <a:ext cx="360" cy="94860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172" name="TextShape 2"/>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Multi-Step Data Analysis</a:t>
            </a:r>
            <a:endParaRPr b="0" lang="en-US" sz="4300" spc="-1" strike="noStrike">
              <a:solidFill>
                <a:srgbClr val="000000"/>
              </a:solidFill>
              <a:latin typeface="Arial"/>
            </a:endParaRPr>
          </a:p>
        </p:txBody>
      </p:sp>
      <p:pic>
        <p:nvPicPr>
          <p:cNvPr id="173" name="Shape 128" descr=""/>
          <p:cNvPicPr/>
          <p:nvPr/>
        </p:nvPicPr>
        <p:blipFill>
          <a:blip r:embed="rId1"/>
          <a:stretch/>
        </p:blipFill>
        <p:spPr>
          <a:xfrm rot="10800000">
            <a:off x="1875600" y="2674080"/>
            <a:ext cx="1613520" cy="1083240"/>
          </a:xfrm>
          <a:prstGeom prst="rect">
            <a:avLst/>
          </a:prstGeom>
          <a:ln>
            <a:noFill/>
          </a:ln>
        </p:spPr>
      </p:pic>
      <p:sp>
        <p:nvSpPr>
          <p:cNvPr id="174" name="CustomShape 3"/>
          <p:cNvSpPr/>
          <p:nvPr/>
        </p:nvSpPr>
        <p:spPr>
          <a:xfrm>
            <a:off x="3540240" y="1733400"/>
            <a:ext cx="1476000" cy="940320"/>
          </a:xfrm>
          <a:prstGeom prst="can">
            <a:avLst>
              <a:gd name="adj" fmla="val 25000"/>
            </a:avLst>
          </a:prstGeom>
          <a:blipFill rotWithShape="0">
            <a:blip r:embed="rId2"/>
            <a:tile/>
          </a:blipFill>
          <a:ln>
            <a:noFill/>
          </a:ln>
        </p:spPr>
        <p:style>
          <a:lnRef idx="0"/>
          <a:fillRef idx="0"/>
          <a:effectRef idx="0"/>
          <a:fontRef idx="minor"/>
        </p:style>
      </p:sp>
      <p:pic>
        <p:nvPicPr>
          <p:cNvPr id="175" name="Shape 130" descr=""/>
          <p:cNvPicPr/>
          <p:nvPr/>
        </p:nvPicPr>
        <p:blipFill>
          <a:blip r:embed="rId3"/>
          <a:stretch/>
        </p:blipFill>
        <p:spPr>
          <a:xfrm>
            <a:off x="7024680" y="1365840"/>
            <a:ext cx="1856880" cy="1334880"/>
          </a:xfrm>
          <a:prstGeom prst="rect">
            <a:avLst/>
          </a:prstGeom>
          <a:ln>
            <a:noFill/>
          </a:ln>
        </p:spPr>
      </p:pic>
      <p:sp>
        <p:nvSpPr>
          <p:cNvPr id="176" name="CustomShape 4"/>
          <p:cNvSpPr/>
          <p:nvPr/>
        </p:nvSpPr>
        <p:spPr>
          <a:xfrm>
            <a:off x="3540240" y="3623040"/>
            <a:ext cx="1476000" cy="940320"/>
          </a:xfrm>
          <a:prstGeom prst="can">
            <a:avLst>
              <a:gd name="adj" fmla="val 25000"/>
            </a:avLst>
          </a:prstGeom>
          <a:blipFill rotWithShape="0">
            <a:blip r:embed="rId4"/>
            <a:tile/>
          </a:blipFill>
          <a:ln>
            <a:noFill/>
          </a:ln>
        </p:spPr>
        <p:style>
          <a:lnRef idx="0"/>
          <a:fillRef idx="0"/>
          <a:effectRef idx="0"/>
          <a:fontRef idx="minor"/>
        </p:style>
      </p:sp>
      <p:sp>
        <p:nvSpPr>
          <p:cNvPr id="177" name="CustomShape 5"/>
          <p:cNvSpPr/>
          <p:nvPr/>
        </p:nvSpPr>
        <p:spPr>
          <a:xfrm>
            <a:off x="1875600" y="2132280"/>
            <a:ext cx="1664280" cy="7092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178" name="CustomShape 6"/>
          <p:cNvSpPr/>
          <p:nvPr/>
        </p:nvSpPr>
        <p:spPr>
          <a:xfrm>
            <a:off x="2197080" y="1976400"/>
            <a:ext cx="851400" cy="369000"/>
          </a:xfrm>
          <a:prstGeom prst="rect">
            <a:avLst/>
          </a:prstGeom>
          <a:solidFill>
            <a:schemeClr val="accent6"/>
          </a:solidFill>
          <a:ln w="12600">
            <a:solidFill>
              <a:schemeClr val="accent6"/>
            </a:solidFill>
            <a:miter/>
          </a:ln>
        </p:spPr>
        <p:style>
          <a:lnRef idx="0"/>
          <a:fillRef idx="0"/>
          <a:effectRef idx="0"/>
          <a:fontRef idx="minor"/>
        </p:style>
        <p:txBody>
          <a:bodyPr lIns="28440" rIns="28440" tIns="28440" bIns="28440" anchor="ctr"/>
          <a:p>
            <a:pPr>
              <a:lnSpc>
                <a:spcPct val="100000"/>
              </a:lnSpc>
            </a:pPr>
            <a:r>
              <a:rPr b="0" lang="en-US" sz="2000" spc="-1" strike="noStrike">
                <a:solidFill>
                  <a:srgbClr val="ffffff"/>
                </a:solidFill>
                <a:latin typeface="Helvetica Neue"/>
                <a:ea typeface="Helvetica Neue"/>
              </a:rPr>
              <a:t>Gather</a:t>
            </a:r>
            <a:endParaRPr b="0" lang="en-US" sz="2000" spc="-1" strike="noStrike">
              <a:latin typeface="Arial"/>
            </a:endParaRPr>
          </a:p>
        </p:txBody>
      </p:sp>
      <p:sp>
        <p:nvSpPr>
          <p:cNvPr id="179" name="CustomShape 7"/>
          <p:cNvSpPr/>
          <p:nvPr/>
        </p:nvSpPr>
        <p:spPr>
          <a:xfrm flipH="1" rot="10800000">
            <a:off x="7023960" y="4093200"/>
            <a:ext cx="2007720" cy="20595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180" name="CustomShape 8"/>
          <p:cNvSpPr/>
          <p:nvPr/>
        </p:nvSpPr>
        <p:spPr>
          <a:xfrm>
            <a:off x="5016600" y="4093200"/>
            <a:ext cx="1856160" cy="3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181" name="CustomShape 9"/>
          <p:cNvSpPr/>
          <p:nvPr/>
        </p:nvSpPr>
        <p:spPr>
          <a:xfrm>
            <a:off x="5454000" y="3907800"/>
            <a:ext cx="981360" cy="369000"/>
          </a:xfrm>
          <a:prstGeom prst="rect">
            <a:avLst/>
          </a:prstGeom>
          <a:solidFill>
            <a:srgbClr val="773f9b"/>
          </a:solidFill>
          <a:ln>
            <a:noFill/>
          </a:ln>
        </p:spPr>
        <p:style>
          <a:lnRef idx="0"/>
          <a:fillRef idx="0"/>
          <a:effectRef idx="0"/>
          <a:fontRef idx="minor"/>
        </p:style>
        <p:txBody>
          <a:bodyPr lIns="28440" rIns="28440" tIns="28440" bIns="28440" anchor="ctr"/>
          <a:p>
            <a:pPr>
              <a:lnSpc>
                <a:spcPct val="100000"/>
              </a:lnSpc>
            </a:pPr>
            <a:r>
              <a:rPr b="0" lang="en-US" sz="2000" spc="-1" strike="noStrike">
                <a:solidFill>
                  <a:srgbClr val="ffffff"/>
                </a:solidFill>
                <a:latin typeface="Helvetica Neue"/>
                <a:ea typeface="Helvetica Neue"/>
              </a:rPr>
              <a:t>Analyze</a:t>
            </a:r>
            <a:endParaRPr b="0" lang="en-US" sz="2000" spc="-1" strike="noStrike">
              <a:latin typeface="Arial"/>
            </a:endParaRPr>
          </a:p>
        </p:txBody>
      </p:sp>
      <p:sp>
        <p:nvSpPr>
          <p:cNvPr id="182" name="CustomShape 10"/>
          <p:cNvSpPr/>
          <p:nvPr/>
        </p:nvSpPr>
        <p:spPr>
          <a:xfrm>
            <a:off x="5572800" y="2674080"/>
            <a:ext cx="1096560" cy="369000"/>
          </a:xfrm>
          <a:prstGeom prst="rect">
            <a:avLst/>
          </a:prstGeom>
          <a:solidFill>
            <a:srgbClr val="773f9b"/>
          </a:solidFill>
          <a:ln>
            <a:noFill/>
          </a:ln>
        </p:spPr>
        <p:style>
          <a:lnRef idx="0"/>
          <a:fillRef idx="0"/>
          <a:effectRef idx="0"/>
          <a:fontRef idx="minor"/>
        </p:style>
        <p:txBody>
          <a:bodyPr lIns="28440" rIns="28440" tIns="28440" bIns="28440" anchor="ctr"/>
          <a:p>
            <a:pPr>
              <a:lnSpc>
                <a:spcPct val="100000"/>
              </a:lnSpc>
            </a:pPr>
            <a:r>
              <a:rPr b="0" lang="en-US" sz="2000" spc="-1" strike="noStrike">
                <a:solidFill>
                  <a:srgbClr val="ffffff"/>
                </a:solidFill>
                <a:latin typeface="Helvetica Neue"/>
                <a:ea typeface="Helvetica Neue"/>
              </a:rPr>
              <a:t>Visualize</a:t>
            </a:r>
            <a:endParaRPr b="0" lang="en-US" sz="2000" spc="-1" strike="noStrike">
              <a:latin typeface="Arial"/>
            </a:endParaRPr>
          </a:p>
        </p:txBody>
      </p:sp>
      <p:sp>
        <p:nvSpPr>
          <p:cNvPr id="183" name="CustomShape 11"/>
          <p:cNvSpPr/>
          <p:nvPr/>
        </p:nvSpPr>
        <p:spPr>
          <a:xfrm>
            <a:off x="3405240" y="2812320"/>
            <a:ext cx="1746000" cy="369000"/>
          </a:xfrm>
          <a:prstGeom prst="rect">
            <a:avLst/>
          </a:prstGeom>
          <a:solidFill>
            <a:srgbClr val="773f9b"/>
          </a:solidFill>
          <a:ln>
            <a:noFill/>
          </a:ln>
        </p:spPr>
        <p:style>
          <a:lnRef idx="0"/>
          <a:fillRef idx="0"/>
          <a:effectRef idx="0"/>
          <a:fontRef idx="minor"/>
        </p:style>
        <p:txBody>
          <a:bodyPr lIns="28440" rIns="28440" tIns="28440" bIns="28440" anchor="ctr"/>
          <a:p>
            <a:pPr>
              <a:lnSpc>
                <a:spcPct val="100000"/>
              </a:lnSpc>
            </a:pPr>
            <a:r>
              <a:rPr b="0" lang="en-US" sz="2000" spc="-1" strike="noStrike">
                <a:solidFill>
                  <a:srgbClr val="ffffff"/>
                </a:solidFill>
                <a:latin typeface="Helvetica Neue"/>
                <a:ea typeface="Helvetica Neue"/>
              </a:rPr>
              <a:t>Clean/Process</a:t>
            </a:r>
            <a:endParaRPr b="0" lang="en-US" sz="2000" spc="-1" strike="noStrike">
              <a:latin typeface="Arial"/>
            </a:endParaRPr>
          </a:p>
        </p:txBody>
      </p:sp>
      <p:sp>
        <p:nvSpPr>
          <p:cNvPr id="184" name="CustomShape 12"/>
          <p:cNvSpPr/>
          <p:nvPr/>
        </p:nvSpPr>
        <p:spPr>
          <a:xfrm>
            <a:off x="7024680" y="3701880"/>
            <a:ext cx="2118960" cy="83628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1000" spc="-1" strike="noStrike">
                <a:solidFill>
                  <a:srgbClr val="ffffff"/>
                </a:solidFill>
                <a:latin typeface="Helvetica Neue"/>
                <a:ea typeface="Helvetica Neue"/>
              </a:rPr>
              <a:t>(5, 1.0, 0.985, 3, u'http://www.dr..')</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(3, 1.0, 2.135, 4, u'http://www.dr..')</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(1, 1.0, 0.659, 2, u'http://www.dr..')</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(1, 1.0, 0.659, 5, u'http://www.dr..')</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a:t>
            </a:r>
            <a:endParaRPr b="0" lang="en-US" sz="1000" spc="-1" strike="noStrike">
              <a:latin typeface="Arial"/>
            </a:endParaRPr>
          </a:p>
        </p:txBody>
      </p:sp>
      <p:sp>
        <p:nvSpPr>
          <p:cNvPr id="185" name="CustomShape 13"/>
          <p:cNvSpPr/>
          <p:nvPr/>
        </p:nvSpPr>
        <p:spPr>
          <a:xfrm>
            <a:off x="697680" y="1810440"/>
            <a:ext cx="788760" cy="61128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1800" spc="-1" strike="noStrike">
                <a:solidFill>
                  <a:srgbClr val="660066"/>
                </a:solidFill>
                <a:latin typeface="Helvetica Neue"/>
                <a:ea typeface="Helvetica Neue"/>
              </a:rPr>
              <a:t>Data </a:t>
            </a:r>
            <a:endParaRPr b="0" lang="en-US" sz="1800" spc="-1" strike="noStrike">
              <a:latin typeface="Arial"/>
            </a:endParaRPr>
          </a:p>
          <a:p>
            <a:pPr>
              <a:lnSpc>
                <a:spcPct val="100000"/>
              </a:lnSpc>
            </a:pPr>
            <a:r>
              <a:rPr b="0" lang="en-US" sz="1800" spc="-1" strike="noStrike">
                <a:solidFill>
                  <a:srgbClr val="660066"/>
                </a:solidFill>
                <a:latin typeface="Helvetica Neue"/>
                <a:ea typeface="Helvetica Neue"/>
              </a:rPr>
              <a:t>Source</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3600" spc="-1" strike="noStrike">
                <a:solidFill>
                  <a:srgbClr val="ffd966"/>
                </a:solidFill>
                <a:latin typeface="Arial"/>
                <a:ea typeface="Arial"/>
              </a:rPr>
              <a:t>Many Data Mining Technologies</a:t>
            </a:r>
            <a:endParaRPr b="0" lang="en-US" sz="3600" spc="-1" strike="noStrike">
              <a:solidFill>
                <a:srgbClr val="000000"/>
              </a:solidFill>
              <a:latin typeface="Arial"/>
            </a:endParaRPr>
          </a:p>
        </p:txBody>
      </p:sp>
      <p:sp>
        <p:nvSpPr>
          <p:cNvPr id="187" name="TextShape 2"/>
          <p:cNvSpPr txBox="1"/>
          <p:nvPr/>
        </p:nvSpPr>
        <p:spPr>
          <a:xfrm>
            <a:off x="650160" y="1723680"/>
            <a:ext cx="7836480" cy="2948040"/>
          </a:xfrm>
          <a:prstGeom prst="rect">
            <a:avLst/>
          </a:prstGeom>
          <a:noFill/>
          <a:ln>
            <a:noFill/>
          </a:ln>
        </p:spPr>
        <p:txBody>
          <a:bodyPr lIns="21600" rIns="21600" tIns="21600" bIns="21600" anchor="ctr"/>
          <a:p>
            <a:pPr marL="457200" indent="-431280">
              <a:lnSpc>
                <a:spcPct val="100000"/>
              </a:lnSpc>
              <a:buClr>
                <a:srgbClr val="ffffff"/>
              </a:buClr>
              <a:buFont typeface="Cabin"/>
              <a:buChar char="•"/>
            </a:pPr>
            <a:r>
              <a:rPr b="0" lang="en-US" sz="3200" spc="-1" strike="noStrike" baseline="30000">
                <a:solidFill>
                  <a:srgbClr val="ffffff"/>
                </a:solidFill>
                <a:latin typeface="Arial"/>
                <a:ea typeface="Arial"/>
              </a:rPr>
              <a:t>https://hadoop.apache.org/</a:t>
            </a:r>
            <a:endParaRPr b="0" lang="en-US" sz="3200" spc="-1" strike="noStrike">
              <a:solidFill>
                <a:srgbClr val="000000"/>
              </a:solidFill>
              <a:latin typeface="Arial"/>
            </a:endParaRPr>
          </a:p>
          <a:p>
            <a:pPr marL="457200" indent="-431280">
              <a:lnSpc>
                <a:spcPct val="100000"/>
              </a:lnSpc>
              <a:spcBef>
                <a:spcPts val="2001"/>
              </a:spcBef>
              <a:buClr>
                <a:srgbClr val="ffffff"/>
              </a:buClr>
              <a:buFont typeface="Cabin"/>
              <a:buChar char="•"/>
            </a:pPr>
            <a:r>
              <a:rPr b="0" lang="en-US" sz="3200" spc="-1" strike="noStrike" baseline="30000">
                <a:solidFill>
                  <a:srgbClr val="ffffff"/>
                </a:solidFill>
                <a:latin typeface="Arial"/>
                <a:ea typeface="Arial"/>
              </a:rPr>
              <a:t>http://spark.apache.org/</a:t>
            </a:r>
            <a:endParaRPr b="0" lang="en-US" sz="3200" spc="-1" strike="noStrike">
              <a:solidFill>
                <a:srgbClr val="000000"/>
              </a:solidFill>
              <a:latin typeface="Arial"/>
            </a:endParaRPr>
          </a:p>
          <a:p>
            <a:pPr marL="457200" indent="-431280">
              <a:lnSpc>
                <a:spcPct val="100000"/>
              </a:lnSpc>
              <a:spcBef>
                <a:spcPts val="2001"/>
              </a:spcBef>
              <a:buClr>
                <a:srgbClr val="ffffff"/>
              </a:buClr>
              <a:buFont typeface="Cabin"/>
              <a:buChar char="•"/>
            </a:pPr>
            <a:r>
              <a:rPr b="0" lang="en-US" sz="3200" spc="-1" strike="noStrike" baseline="30000">
                <a:solidFill>
                  <a:srgbClr val="ffffff"/>
                </a:solidFill>
                <a:latin typeface="Arial"/>
                <a:ea typeface="Arial"/>
              </a:rPr>
              <a:t>https://aws.amazon.com/redshift/</a:t>
            </a:r>
            <a:endParaRPr b="0" lang="en-US" sz="3200" spc="-1" strike="noStrike">
              <a:solidFill>
                <a:srgbClr val="000000"/>
              </a:solidFill>
              <a:latin typeface="Arial"/>
            </a:endParaRPr>
          </a:p>
          <a:p>
            <a:pPr marL="457200" indent="-431280">
              <a:lnSpc>
                <a:spcPct val="100000"/>
              </a:lnSpc>
              <a:spcBef>
                <a:spcPts val="2001"/>
              </a:spcBef>
              <a:buClr>
                <a:srgbClr val="ffffff"/>
              </a:buClr>
              <a:buFont typeface="Cabin"/>
              <a:buChar char="•"/>
            </a:pPr>
            <a:r>
              <a:rPr b="0" lang="en-US" sz="3200" spc="-1" strike="noStrike" baseline="30000">
                <a:solidFill>
                  <a:srgbClr val="ffffff"/>
                </a:solidFill>
                <a:latin typeface="Arial"/>
                <a:ea typeface="Arial"/>
              </a:rPr>
              <a:t>http://community.pentaho.com/</a:t>
            </a:r>
            <a:endParaRPr b="0" lang="en-US" sz="3200" spc="-1" strike="noStrike">
              <a:solidFill>
                <a:srgbClr val="000000"/>
              </a:solidFill>
              <a:latin typeface="Arial"/>
            </a:endParaRPr>
          </a:p>
          <a:p>
            <a:pPr marL="457200" indent="-431280">
              <a:lnSpc>
                <a:spcPct val="100000"/>
              </a:lnSpc>
              <a:spcBef>
                <a:spcPts val="2001"/>
              </a:spcBef>
              <a:buClr>
                <a:srgbClr val="ffffff"/>
              </a:buClr>
              <a:buFont typeface="Cabin"/>
              <a:buChar char="•"/>
            </a:pPr>
            <a:r>
              <a:rPr b="0" lang="en-US" sz="3200" spc="-1" strike="noStrike" baseline="30000">
                <a:solidFill>
                  <a:srgbClr val="ffffff"/>
                </a:solidFill>
                <a:latin typeface="Arial"/>
                <a:ea typeface="Arial"/>
              </a:rPr>
              <a:t>....</a:t>
            </a:r>
            <a:endParaRPr b="0" lang="en-US" sz="32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"Personal Data Mining"</a:t>
            </a:r>
            <a:endParaRPr b="0" lang="en-US" sz="4300" spc="-1" strike="noStrike">
              <a:solidFill>
                <a:srgbClr val="000000"/>
              </a:solidFill>
              <a:latin typeface="Arial"/>
            </a:endParaRPr>
          </a:p>
        </p:txBody>
      </p:sp>
      <p:sp>
        <p:nvSpPr>
          <p:cNvPr id="189" name="TextShape 2"/>
          <p:cNvSpPr txBox="1"/>
          <p:nvPr/>
        </p:nvSpPr>
        <p:spPr>
          <a:xfrm>
            <a:off x="650160" y="1622880"/>
            <a:ext cx="7836480" cy="1189080"/>
          </a:xfrm>
          <a:prstGeom prst="rect">
            <a:avLst/>
          </a:prstGeom>
          <a:noFill/>
          <a:ln>
            <a:noFill/>
          </a:ln>
        </p:spPr>
        <p:txBody>
          <a:bodyPr lIns="21600" rIns="21600" tIns="21600" bIns="21600"/>
          <a:p>
            <a:pPr marL="101520">
              <a:lnSpc>
                <a:spcPct val="100000"/>
              </a:lnSpc>
            </a:pPr>
            <a:r>
              <a:rPr b="0" lang="en-US" sz="2000" spc="-1" strike="noStrike">
                <a:solidFill>
                  <a:srgbClr val="ffffff"/>
                </a:solidFill>
                <a:latin typeface="Arial"/>
                <a:ea typeface="Arial"/>
              </a:rPr>
              <a:t>Our goal is to make you better programmers – not to make you data mining experts</a:t>
            </a:r>
            <a:endParaRPr b="0" lang="en-US" sz="20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GeoData</a:t>
            </a:r>
            <a:endParaRPr b="0" lang="en-US" sz="4300" spc="-1" strike="noStrike">
              <a:solidFill>
                <a:srgbClr val="000000"/>
              </a:solidFill>
              <a:latin typeface="Arial"/>
            </a:endParaRPr>
          </a:p>
        </p:txBody>
      </p:sp>
      <p:sp>
        <p:nvSpPr>
          <p:cNvPr id="191" name="TextShape 2"/>
          <p:cNvSpPr txBox="1"/>
          <p:nvPr/>
        </p:nvSpPr>
        <p:spPr>
          <a:xfrm>
            <a:off x="650160" y="1464480"/>
            <a:ext cx="4218480" cy="3207240"/>
          </a:xfrm>
          <a:prstGeom prst="rect">
            <a:avLst/>
          </a:prstGeom>
          <a:noFill/>
          <a:ln>
            <a:noFill/>
          </a:ln>
        </p:spPr>
        <p:txBody>
          <a:bodyPr lIns="21600" rIns="21600" tIns="21600" bIns="21600" anchor="ctr"/>
          <a:p>
            <a:pPr marL="457200" indent="-355320">
              <a:lnSpc>
                <a:spcPct val="100000"/>
              </a:lnSpc>
              <a:buClr>
                <a:srgbClr val="ffffff"/>
              </a:buClr>
              <a:buFont typeface="Cabin"/>
              <a:buChar char="•"/>
            </a:pPr>
            <a:r>
              <a:rPr b="0" lang="en-US" sz="2000" spc="-1" strike="noStrike">
                <a:solidFill>
                  <a:srgbClr val="ffffff"/>
                </a:solidFill>
                <a:latin typeface="Arial"/>
                <a:ea typeface="Arial"/>
              </a:rPr>
              <a:t>Makes a Google Map from user entered data</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Uses the Google Geodata API</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Caches data in a database to avoid rate limiting and allow restarting</a:t>
            </a:r>
            <a:endParaRPr b="0" lang="en-US" sz="2000" spc="-1" strike="noStrike">
              <a:solidFill>
                <a:srgbClr val="000000"/>
              </a:solidFill>
              <a:latin typeface="Arial"/>
            </a:endParaRPr>
          </a:p>
          <a:p>
            <a:pPr marL="457200" indent="-355320">
              <a:lnSpc>
                <a:spcPct val="100000"/>
              </a:lnSpc>
              <a:spcBef>
                <a:spcPts val="2001"/>
              </a:spcBef>
              <a:buClr>
                <a:srgbClr val="ffffff"/>
              </a:buClr>
              <a:buFont typeface="Cabin"/>
              <a:buChar char="•"/>
            </a:pPr>
            <a:r>
              <a:rPr b="0" lang="en-US" sz="2000" spc="-1" strike="noStrike">
                <a:solidFill>
                  <a:srgbClr val="ffffff"/>
                </a:solidFill>
                <a:latin typeface="Arial"/>
                <a:ea typeface="Arial"/>
              </a:rPr>
              <a:t>Visualized in a browser using the Google Maps API</a:t>
            </a:r>
            <a:endParaRPr b="0" lang="en-US" sz="2000" spc="-1" strike="noStrike">
              <a:solidFill>
                <a:srgbClr val="000000"/>
              </a:solidFill>
              <a:latin typeface="Arial"/>
            </a:endParaRPr>
          </a:p>
        </p:txBody>
      </p:sp>
      <p:pic>
        <p:nvPicPr>
          <p:cNvPr id="192" name="Shape 159" descr=""/>
          <p:cNvPicPr/>
          <p:nvPr/>
        </p:nvPicPr>
        <p:blipFill>
          <a:blip r:embed="rId1"/>
          <a:stretch/>
        </p:blipFill>
        <p:spPr>
          <a:xfrm>
            <a:off x="5132160" y="1706400"/>
            <a:ext cx="3598200" cy="2586960"/>
          </a:xfrm>
          <a:prstGeom prst="rect">
            <a:avLst/>
          </a:prstGeom>
          <a:ln>
            <a:noFill/>
          </a:ln>
        </p:spPr>
      </p:pic>
      <p:sp>
        <p:nvSpPr>
          <p:cNvPr id="193" name="CustomShape 3"/>
          <p:cNvSpPr/>
          <p:nvPr/>
        </p:nvSpPr>
        <p:spPr>
          <a:xfrm>
            <a:off x="5043600" y="4574880"/>
            <a:ext cx="3717000" cy="282240"/>
          </a:xfrm>
          <a:prstGeom prst="rect">
            <a:avLst/>
          </a:prstGeom>
          <a:noFill/>
          <a:ln>
            <a:noFill/>
          </a:ln>
        </p:spPr>
        <p:style>
          <a:lnRef idx="0"/>
          <a:fillRef idx="0"/>
          <a:effectRef idx="0"/>
          <a:fontRef idx="minor"/>
        </p:style>
        <p:txBody>
          <a:bodyPr lIns="51480" rIns="51480" tIns="25560" bIns="25560"/>
          <a:p>
            <a:pPr>
              <a:lnSpc>
                <a:spcPct val="100000"/>
              </a:lnSpc>
            </a:pPr>
            <a:r>
              <a:rPr b="0" lang="en-US" sz="2300" spc="-1" strike="noStrike" baseline="30000">
                <a:solidFill>
                  <a:srgbClr val="ffff00"/>
                </a:solidFill>
                <a:latin typeface="Helvetica Neue"/>
                <a:ea typeface="Helvetica Neue"/>
              </a:rPr>
              <a:t>http://www.py4e.com/code3/geodata.zip</a:t>
            </a:r>
            <a:endParaRPr b="0" lang="en-US" sz="23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540240" y="1896480"/>
            <a:ext cx="1476000" cy="449280"/>
          </a:xfrm>
          <a:prstGeom prst="can">
            <a:avLst>
              <a:gd name="adj" fmla="val 25000"/>
            </a:avLst>
          </a:prstGeom>
          <a:blipFill rotWithShape="0">
            <a:blip r:embed="rId1"/>
            <a:tile/>
          </a:blip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geodata.sqlite</a:t>
            </a:r>
            <a:endParaRPr b="0" lang="en-US" sz="1500" spc="-1" strike="noStrike">
              <a:latin typeface="Arial"/>
            </a:endParaRPr>
          </a:p>
        </p:txBody>
      </p:sp>
      <p:pic>
        <p:nvPicPr>
          <p:cNvPr id="195" name="Shape 166" descr=""/>
          <p:cNvPicPr/>
          <p:nvPr/>
        </p:nvPicPr>
        <p:blipFill>
          <a:blip r:embed="rId2"/>
          <a:stretch/>
        </p:blipFill>
        <p:spPr>
          <a:xfrm>
            <a:off x="7119720" y="1567440"/>
            <a:ext cx="1856880" cy="1334880"/>
          </a:xfrm>
          <a:prstGeom prst="rect">
            <a:avLst/>
          </a:prstGeom>
          <a:ln>
            <a:noFill/>
          </a:ln>
        </p:spPr>
      </p:pic>
      <p:sp>
        <p:nvSpPr>
          <p:cNvPr id="196" name="CustomShape 2"/>
          <p:cNvSpPr/>
          <p:nvPr/>
        </p:nvSpPr>
        <p:spPr>
          <a:xfrm>
            <a:off x="1875600" y="2121480"/>
            <a:ext cx="1664280" cy="3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197" name="CustomShape 3"/>
          <p:cNvSpPr/>
          <p:nvPr/>
        </p:nvSpPr>
        <p:spPr>
          <a:xfrm>
            <a:off x="2030400" y="1911240"/>
            <a:ext cx="1352880" cy="334440"/>
          </a:xfrm>
          <a:prstGeom prst="rect">
            <a:avLst/>
          </a:prstGeom>
          <a:solidFill>
            <a:schemeClr val="accent6"/>
          </a:solidFill>
          <a:ln w="12600">
            <a:solidFill>
              <a:schemeClr val="accent6"/>
            </a:solidFill>
            <a:miter/>
          </a:ln>
        </p:spPr>
        <p:style>
          <a:lnRef idx="0"/>
          <a:fillRef idx="0"/>
          <a:effectRef idx="0"/>
          <a:fontRef idx="minor"/>
        </p:style>
        <p:txBody>
          <a:bodyPr lIns="28440" rIns="28440" tIns="28440" bIns="28440" anchor="ctr"/>
          <a:p>
            <a:pPr>
              <a:lnSpc>
                <a:spcPct val="100000"/>
              </a:lnSpc>
            </a:pPr>
            <a:r>
              <a:rPr b="0" lang="en-US" sz="1800" spc="-1" strike="noStrike">
                <a:solidFill>
                  <a:srgbClr val="ffffff"/>
                </a:solidFill>
                <a:latin typeface="Helvetica Neue"/>
                <a:ea typeface="Helvetica Neue"/>
              </a:rPr>
              <a:t>geoload.py</a:t>
            </a:r>
            <a:endParaRPr b="0" lang="en-US" sz="1800" spc="-1" strike="noStrike">
              <a:latin typeface="Arial"/>
            </a:endParaRPr>
          </a:p>
        </p:txBody>
      </p:sp>
      <p:sp>
        <p:nvSpPr>
          <p:cNvPr id="198" name="CustomShape 4"/>
          <p:cNvSpPr/>
          <p:nvPr/>
        </p:nvSpPr>
        <p:spPr>
          <a:xfrm flipH="1">
            <a:off x="2628360" y="2819520"/>
            <a:ext cx="981720" cy="59760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199" name="CustomShape 5"/>
          <p:cNvSpPr/>
          <p:nvPr/>
        </p:nvSpPr>
        <p:spPr>
          <a:xfrm>
            <a:off x="4278240" y="2346120"/>
            <a:ext cx="360" cy="30600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00" name="CustomShape 6"/>
          <p:cNvSpPr/>
          <p:nvPr/>
        </p:nvSpPr>
        <p:spPr>
          <a:xfrm>
            <a:off x="3469320" y="2652480"/>
            <a:ext cx="1559880" cy="334440"/>
          </a:xfrm>
          <a:prstGeom prst="rect">
            <a:avLst/>
          </a:prstGeom>
          <a:solidFill>
            <a:srgbClr val="773f9b"/>
          </a:solidFill>
          <a:ln>
            <a:noFill/>
          </a:ln>
        </p:spPr>
        <p:style>
          <a:lnRef idx="0"/>
          <a:fillRef idx="0"/>
          <a:effectRef idx="0"/>
          <a:fontRef idx="minor"/>
        </p:style>
        <p:txBody>
          <a:bodyPr lIns="28440" rIns="28440" tIns="28440" bIns="28440" anchor="ctr"/>
          <a:p>
            <a:pPr algn="ctr">
              <a:lnSpc>
                <a:spcPct val="100000"/>
              </a:lnSpc>
            </a:pPr>
            <a:r>
              <a:rPr b="0" lang="en-US" sz="1800" spc="-1" strike="noStrike">
                <a:solidFill>
                  <a:srgbClr val="ffffff"/>
                </a:solidFill>
                <a:latin typeface="Helvetica Neue"/>
                <a:ea typeface="Helvetica Neue"/>
              </a:rPr>
              <a:t>geodump.py</a:t>
            </a:r>
            <a:endParaRPr b="0" lang="en-US" sz="1800" spc="-1" strike="noStrike">
              <a:latin typeface="Arial"/>
            </a:endParaRPr>
          </a:p>
        </p:txBody>
      </p:sp>
      <p:sp>
        <p:nvSpPr>
          <p:cNvPr id="201" name="CustomShape 7"/>
          <p:cNvSpPr/>
          <p:nvPr/>
        </p:nvSpPr>
        <p:spPr>
          <a:xfrm>
            <a:off x="391680" y="3417480"/>
            <a:ext cx="4474080" cy="145980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1000" spc="-1" strike="noStrike">
                <a:solidFill>
                  <a:srgbClr val="ffffff"/>
                </a:solidFill>
                <a:latin typeface="Helvetica Neue"/>
                <a:ea typeface="Helvetica Neue"/>
              </a:rPr>
              <a:t>Northeastern University, ... Boston, MA 02115, USA 42.3396998 -71.08975 </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Bradley University, 1501 ... Peoria, IL 61625, USA 40.6963857 -89.6160811</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Technion, Viazman 87, Kesalsaba, 32000, Israel 32.7775 35.0216667</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Monash University Clayton ... VIC 3800, Australia -37.9152113 145.134682 </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Kokshetau, Kazakhstan 53.2833333 69.3833333</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12 records written to where.js</a:t>
            </a:r>
            <a:endParaRPr b="0" lang="en-US" sz="1000" spc="-1" strike="noStrike">
              <a:latin typeface="Arial"/>
            </a:endParaRPr>
          </a:p>
          <a:p>
            <a:pPr>
              <a:lnSpc>
                <a:spcPct val="100000"/>
              </a:lnSpc>
            </a:pPr>
            <a:r>
              <a:rPr b="0" lang="en-US" sz="1000" spc="-1" strike="noStrike">
                <a:solidFill>
                  <a:srgbClr val="ffffff"/>
                </a:solidFill>
                <a:latin typeface="Helvetica Neue"/>
                <a:ea typeface="Helvetica Neue"/>
              </a:rPr>
              <a:t>Open where.html to view the data in a browser</a:t>
            </a:r>
            <a:endParaRPr b="0" lang="en-US" sz="1000" spc="-1" strike="noStrike">
              <a:latin typeface="Arial"/>
            </a:endParaRPr>
          </a:p>
        </p:txBody>
      </p:sp>
      <p:grpSp>
        <p:nvGrpSpPr>
          <p:cNvPr id="202" name="Group 8"/>
          <p:cNvGrpSpPr/>
          <p:nvPr/>
        </p:nvGrpSpPr>
        <p:grpSpPr>
          <a:xfrm>
            <a:off x="91440" y="1590840"/>
            <a:ext cx="1784160" cy="1083240"/>
            <a:chOff x="91440" y="1590840"/>
            <a:chExt cx="1784160" cy="1083240"/>
          </a:xfrm>
        </p:grpSpPr>
        <p:pic>
          <p:nvPicPr>
            <p:cNvPr id="203" name="Shape 174" descr=""/>
            <p:cNvPicPr/>
            <p:nvPr/>
          </p:nvPicPr>
          <p:blipFill>
            <a:blip r:embed="rId3"/>
            <a:stretch/>
          </p:blipFill>
          <p:spPr>
            <a:xfrm rot="10800000">
              <a:off x="91440" y="1590840"/>
              <a:ext cx="1784160" cy="1083240"/>
            </a:xfrm>
            <a:prstGeom prst="rect">
              <a:avLst/>
            </a:prstGeom>
            <a:ln>
              <a:noFill/>
            </a:ln>
          </p:spPr>
        </p:pic>
        <p:sp>
          <p:nvSpPr>
            <p:cNvPr id="204" name="CustomShape 9"/>
            <p:cNvSpPr/>
            <p:nvPr/>
          </p:nvSpPr>
          <p:spPr>
            <a:xfrm>
              <a:off x="573120" y="1751040"/>
              <a:ext cx="1085400" cy="611280"/>
            </a:xfrm>
            <a:prstGeom prst="rect">
              <a:avLst/>
            </a:prstGeom>
            <a:noFill/>
            <a:ln>
              <a:noFill/>
            </a:ln>
          </p:spPr>
          <p:style>
            <a:lnRef idx="0"/>
            <a:fillRef idx="0"/>
            <a:effectRef idx="0"/>
            <a:fontRef idx="minor"/>
          </p:style>
          <p:txBody>
            <a:bodyPr lIns="28440" rIns="28440" tIns="28440" bIns="28440" anchor="ctr"/>
            <a:p>
              <a:pPr>
                <a:lnSpc>
                  <a:spcPct val="100000"/>
                </a:lnSpc>
              </a:pPr>
              <a:r>
                <a:rPr b="0" lang="en-US" sz="1800" spc="-1" strike="noStrike">
                  <a:solidFill>
                    <a:srgbClr val="660066"/>
                  </a:solidFill>
                  <a:latin typeface="Helvetica Neue"/>
                  <a:ea typeface="Helvetica Neue"/>
                </a:rPr>
                <a:t>Google</a:t>
              </a:r>
              <a:endParaRPr b="0" lang="en-US" sz="1800" spc="-1" strike="noStrike">
                <a:latin typeface="Arial"/>
              </a:endParaRPr>
            </a:p>
            <a:p>
              <a:pPr>
                <a:lnSpc>
                  <a:spcPct val="100000"/>
                </a:lnSpc>
              </a:pPr>
              <a:r>
                <a:rPr b="0" lang="en-US" sz="1800" spc="-1" strike="noStrike">
                  <a:solidFill>
                    <a:srgbClr val="660066"/>
                  </a:solidFill>
                  <a:latin typeface="Helvetica Neue"/>
                  <a:ea typeface="Helvetica Neue"/>
                </a:rPr>
                <a:t>geodata</a:t>
              </a:r>
              <a:endParaRPr b="0" lang="en-US" sz="1800" spc="-1" strike="noStrike">
                <a:latin typeface="Arial"/>
              </a:endParaRPr>
            </a:p>
          </p:txBody>
        </p:sp>
      </p:grpSp>
      <p:sp>
        <p:nvSpPr>
          <p:cNvPr id="205" name="CustomShape 10"/>
          <p:cNvSpPr/>
          <p:nvPr/>
        </p:nvSpPr>
        <p:spPr>
          <a:xfrm>
            <a:off x="1875600" y="787680"/>
            <a:ext cx="1476000" cy="449280"/>
          </a:xfrm>
          <a:prstGeom prst="can">
            <a:avLst>
              <a:gd name="adj" fmla="val 25000"/>
            </a:avLst>
          </a:prstGeom>
          <a:solidFill>
            <a:srgbClr val="92d050"/>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where.data</a:t>
            </a:r>
            <a:endParaRPr b="0" lang="en-US" sz="1500" spc="-1" strike="noStrike">
              <a:latin typeface="Arial"/>
            </a:endParaRPr>
          </a:p>
        </p:txBody>
      </p:sp>
      <p:sp>
        <p:nvSpPr>
          <p:cNvPr id="206" name="CustomShape 11"/>
          <p:cNvSpPr/>
          <p:nvPr/>
        </p:nvSpPr>
        <p:spPr>
          <a:xfrm>
            <a:off x="2613960" y="1237320"/>
            <a:ext cx="15120" cy="67392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07" name="CustomShape 12"/>
          <p:cNvSpPr/>
          <p:nvPr/>
        </p:nvSpPr>
        <p:spPr>
          <a:xfrm>
            <a:off x="5528880" y="2214000"/>
            <a:ext cx="1171440" cy="449280"/>
          </a:xfrm>
          <a:prstGeom prst="can">
            <a:avLst>
              <a:gd name="adj" fmla="val 25000"/>
            </a:avLst>
          </a:prstGeom>
          <a:solidFill>
            <a:srgbClr val="ccffcc"/>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where.js</a:t>
            </a:r>
            <a:endParaRPr b="0" lang="en-US" sz="1500" spc="-1" strike="noStrike">
              <a:latin typeface="Arial"/>
            </a:endParaRPr>
          </a:p>
        </p:txBody>
      </p:sp>
      <p:sp>
        <p:nvSpPr>
          <p:cNvPr id="208" name="CustomShape 13"/>
          <p:cNvSpPr/>
          <p:nvPr/>
        </p:nvSpPr>
        <p:spPr>
          <a:xfrm>
            <a:off x="7425720" y="563040"/>
            <a:ext cx="1245240" cy="449280"/>
          </a:xfrm>
          <a:prstGeom prst="can">
            <a:avLst>
              <a:gd name="adj" fmla="val 25000"/>
            </a:avLst>
          </a:prstGeom>
          <a:solidFill>
            <a:srgbClr val="92d050"/>
          </a:solidFill>
          <a:ln>
            <a:noFill/>
          </a:ln>
        </p:spPr>
        <p:style>
          <a:lnRef idx="0"/>
          <a:fillRef idx="0"/>
          <a:effectRef idx="0"/>
          <a:fontRef idx="minor"/>
        </p:style>
        <p:txBody>
          <a:bodyPr lIns="28440" rIns="28440" tIns="28440" bIns="28440" anchor="ctr"/>
          <a:p>
            <a:pPr algn="ctr">
              <a:lnSpc>
                <a:spcPct val="100000"/>
              </a:lnSpc>
            </a:pPr>
            <a:r>
              <a:rPr b="0" lang="en-US" sz="1500" spc="-1" strike="noStrike">
                <a:solidFill>
                  <a:srgbClr val="660066"/>
                </a:solidFill>
                <a:latin typeface="Arial Regular"/>
                <a:ea typeface="Arial Regular"/>
              </a:rPr>
              <a:t>where.html</a:t>
            </a:r>
            <a:endParaRPr b="0" lang="en-US" sz="1500" spc="-1" strike="noStrike">
              <a:latin typeface="Arial"/>
            </a:endParaRPr>
          </a:p>
        </p:txBody>
      </p:sp>
      <p:sp>
        <p:nvSpPr>
          <p:cNvPr id="209" name="CustomShape 14"/>
          <p:cNvSpPr/>
          <p:nvPr/>
        </p:nvSpPr>
        <p:spPr>
          <a:xfrm flipH="1" rot="10800000">
            <a:off x="5528160" y="2819880"/>
            <a:ext cx="582840" cy="38052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10" name="CustomShape 15"/>
          <p:cNvSpPr/>
          <p:nvPr/>
        </p:nvSpPr>
        <p:spPr>
          <a:xfrm flipH="1" rot="10800000">
            <a:off x="7120080" y="2439000"/>
            <a:ext cx="419040" cy="20340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11" name="CustomShape 16"/>
          <p:cNvSpPr/>
          <p:nvPr/>
        </p:nvSpPr>
        <p:spPr>
          <a:xfrm>
            <a:off x="8048520" y="1012320"/>
            <a:ext cx="360" cy="554760"/>
          </a:xfrm>
          <a:custGeom>
            <a:avLst/>
            <a:gdLst/>
            <a:ahLst/>
            <a:rect l="l" t="t" r="r" b="b"/>
            <a:pathLst>
              <a:path w="21600" h="21600">
                <a:moveTo>
                  <a:pt x="0" y="0"/>
                </a:moveTo>
                <a:lnTo>
                  <a:pt x="21600" y="21600"/>
                </a:lnTo>
              </a:path>
            </a:pathLst>
          </a:custGeom>
          <a:noFill/>
          <a:ln w="38160">
            <a:solidFill>
              <a:srgbClr val="773f9b"/>
            </a:solidFill>
            <a:miter/>
            <a:tailEnd len="lg" type="triangle" w="lg"/>
          </a:ln>
        </p:spPr>
        <p:style>
          <a:lnRef idx="0"/>
          <a:fillRef idx="0"/>
          <a:effectRef idx="0"/>
          <a:fontRef idx="minor"/>
        </p:style>
      </p:sp>
      <p:sp>
        <p:nvSpPr>
          <p:cNvPr id="212" name="CustomShape 17"/>
          <p:cNvSpPr/>
          <p:nvPr/>
        </p:nvSpPr>
        <p:spPr>
          <a:xfrm>
            <a:off x="5132160" y="4574880"/>
            <a:ext cx="3717000" cy="282240"/>
          </a:xfrm>
          <a:prstGeom prst="rect">
            <a:avLst/>
          </a:prstGeom>
          <a:noFill/>
          <a:ln>
            <a:noFill/>
          </a:ln>
        </p:spPr>
        <p:style>
          <a:lnRef idx="0"/>
          <a:fillRef idx="0"/>
          <a:effectRef idx="0"/>
          <a:fontRef idx="minor"/>
        </p:style>
        <p:txBody>
          <a:bodyPr lIns="51480" rIns="51480" tIns="25560" bIns="25560"/>
          <a:p>
            <a:pPr>
              <a:lnSpc>
                <a:spcPct val="100000"/>
              </a:lnSpc>
            </a:pPr>
            <a:r>
              <a:rPr b="0" lang="en-US" sz="2300" spc="-1" strike="noStrike" baseline="30000">
                <a:solidFill>
                  <a:srgbClr val="ffff00"/>
                </a:solidFill>
                <a:latin typeface="Helvetica Neue"/>
                <a:ea typeface="Helvetica Neue"/>
              </a:rPr>
              <a:t>http://www.py4e.com/code3/geodata.zip</a:t>
            </a:r>
            <a:endParaRPr b="0" lang="en-US" sz="23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650160" y="464760"/>
            <a:ext cx="409284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Page Rank</a:t>
            </a:r>
            <a:endParaRPr b="0" lang="en-US" sz="4300" spc="-1" strike="noStrike">
              <a:solidFill>
                <a:srgbClr val="000000"/>
              </a:solidFill>
              <a:latin typeface="Arial"/>
            </a:endParaRPr>
          </a:p>
        </p:txBody>
      </p:sp>
      <p:sp>
        <p:nvSpPr>
          <p:cNvPr id="214" name="TextShape 2"/>
          <p:cNvSpPr txBox="1"/>
          <p:nvPr/>
        </p:nvSpPr>
        <p:spPr>
          <a:xfrm>
            <a:off x="650160" y="1464480"/>
            <a:ext cx="4092840" cy="2970360"/>
          </a:xfrm>
          <a:prstGeom prst="rect">
            <a:avLst/>
          </a:prstGeom>
          <a:noFill/>
          <a:ln>
            <a:noFill/>
          </a:ln>
        </p:spPr>
        <p:txBody>
          <a:bodyPr lIns="21600" rIns="21600" tIns="21600" bIns="21600" anchor="ctr"/>
          <a:p>
            <a:pPr marL="457200" indent="-355320">
              <a:lnSpc>
                <a:spcPct val="115000"/>
              </a:lnSpc>
              <a:buClr>
                <a:srgbClr val="ffffff"/>
              </a:buClr>
              <a:buFont typeface="Cabin"/>
              <a:buChar char="•"/>
            </a:pPr>
            <a:r>
              <a:rPr b="0" lang="en-US" sz="2000" spc="-1" strike="noStrike">
                <a:solidFill>
                  <a:srgbClr val="ffffff"/>
                </a:solidFill>
                <a:latin typeface="Arial"/>
                <a:ea typeface="Arial"/>
              </a:rPr>
              <a:t>Write a simple web page crawler</a:t>
            </a:r>
            <a:endParaRPr b="0" lang="en-US" sz="2000" spc="-1" strike="noStrike">
              <a:solidFill>
                <a:srgbClr val="000000"/>
              </a:solidFill>
              <a:latin typeface="Arial"/>
            </a:endParaRPr>
          </a:p>
          <a:p>
            <a:pPr marL="457200" indent="-355320">
              <a:lnSpc>
                <a:spcPct val="115000"/>
              </a:lnSpc>
              <a:spcBef>
                <a:spcPts val="2001"/>
              </a:spcBef>
              <a:buClr>
                <a:srgbClr val="ffffff"/>
              </a:buClr>
              <a:buFont typeface="Cabin"/>
              <a:buChar char="•"/>
            </a:pPr>
            <a:r>
              <a:rPr b="0" lang="en-US" sz="2000" spc="-1" strike="noStrike">
                <a:solidFill>
                  <a:srgbClr val="ffffff"/>
                </a:solidFill>
                <a:latin typeface="Arial"/>
                <a:ea typeface="Arial"/>
              </a:rPr>
              <a:t>Compute a simple version of Google's Page Rank algorithm</a:t>
            </a:r>
            <a:endParaRPr b="0" lang="en-US" sz="2000" spc="-1" strike="noStrike">
              <a:solidFill>
                <a:srgbClr val="000000"/>
              </a:solidFill>
              <a:latin typeface="Arial"/>
            </a:endParaRPr>
          </a:p>
          <a:p>
            <a:pPr marL="457200" indent="-355320">
              <a:lnSpc>
                <a:spcPct val="115000"/>
              </a:lnSpc>
              <a:spcBef>
                <a:spcPts val="2001"/>
              </a:spcBef>
              <a:buClr>
                <a:srgbClr val="ffffff"/>
              </a:buClr>
              <a:buFont typeface="Cabin"/>
              <a:buChar char="•"/>
            </a:pPr>
            <a:r>
              <a:rPr b="0" lang="en-US" sz="2000" spc="-1" strike="noStrike">
                <a:solidFill>
                  <a:srgbClr val="ffffff"/>
                </a:solidFill>
                <a:latin typeface="Arial"/>
                <a:ea typeface="Arial"/>
              </a:rPr>
              <a:t>Visualize the resulting network</a:t>
            </a:r>
            <a:endParaRPr b="0" lang="en-US" sz="2000" spc="-1" strike="noStrike">
              <a:solidFill>
                <a:srgbClr val="000000"/>
              </a:solidFill>
              <a:latin typeface="Arial"/>
            </a:endParaRPr>
          </a:p>
        </p:txBody>
      </p:sp>
      <p:sp>
        <p:nvSpPr>
          <p:cNvPr id="215" name="CustomShape 3"/>
          <p:cNvSpPr/>
          <p:nvPr/>
        </p:nvSpPr>
        <p:spPr>
          <a:xfrm>
            <a:off x="4986360" y="4575240"/>
            <a:ext cx="4110840" cy="282240"/>
          </a:xfrm>
          <a:prstGeom prst="rect">
            <a:avLst/>
          </a:prstGeom>
          <a:noFill/>
          <a:ln>
            <a:noFill/>
          </a:ln>
        </p:spPr>
        <p:style>
          <a:lnRef idx="0"/>
          <a:fillRef idx="0"/>
          <a:effectRef idx="0"/>
          <a:fontRef idx="minor"/>
        </p:style>
        <p:txBody>
          <a:bodyPr lIns="51480" rIns="51480" tIns="25560" bIns="25560"/>
          <a:p>
            <a:pPr>
              <a:lnSpc>
                <a:spcPct val="100000"/>
              </a:lnSpc>
            </a:pPr>
            <a:r>
              <a:rPr b="0" lang="en-US" sz="2300" spc="-1" strike="noStrike" baseline="30000">
                <a:solidFill>
                  <a:srgbClr val="ffff00"/>
                </a:solidFill>
                <a:latin typeface="Helvetica Neue"/>
                <a:ea typeface="Helvetica Neue"/>
              </a:rPr>
              <a:t>http://www.py4e.com/code3/pagerank.zip</a:t>
            </a:r>
            <a:endParaRPr b="0" lang="en-US" sz="2300" spc="-1" strike="noStrike">
              <a:latin typeface="Arial"/>
            </a:endParaRPr>
          </a:p>
        </p:txBody>
      </p:sp>
      <p:pic>
        <p:nvPicPr>
          <p:cNvPr id="216" name="Shape 191" descr=""/>
          <p:cNvPicPr/>
          <p:nvPr/>
        </p:nvPicPr>
        <p:blipFill>
          <a:blip r:embed="rId1"/>
          <a:stretch/>
        </p:blipFill>
        <p:spPr>
          <a:xfrm>
            <a:off x="5130000" y="1054800"/>
            <a:ext cx="3623760" cy="28173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Search Engine Architecture</a:t>
            </a:r>
            <a:endParaRPr b="0" lang="en-US" sz="4300" spc="-1" strike="noStrike">
              <a:solidFill>
                <a:srgbClr val="000000"/>
              </a:solidFill>
              <a:latin typeface="Arial"/>
            </a:endParaRPr>
          </a:p>
        </p:txBody>
      </p:sp>
      <p:sp>
        <p:nvSpPr>
          <p:cNvPr id="218" name="TextShape 2"/>
          <p:cNvSpPr txBox="1"/>
          <p:nvPr/>
        </p:nvSpPr>
        <p:spPr>
          <a:xfrm>
            <a:off x="650160" y="1464480"/>
            <a:ext cx="7836480" cy="2532240"/>
          </a:xfrm>
          <a:prstGeom prst="rect">
            <a:avLst/>
          </a:prstGeom>
          <a:noFill/>
          <a:ln>
            <a:noFill/>
          </a:ln>
        </p:spPr>
        <p:txBody>
          <a:bodyPr lIns="21600" rIns="21600" tIns="21600" bIns="21600" anchor="ctr"/>
          <a:p>
            <a:pPr marL="457200" indent="-412560">
              <a:lnSpc>
                <a:spcPct val="100000"/>
              </a:lnSpc>
              <a:buClr>
                <a:srgbClr val="fffb00"/>
              </a:buClr>
              <a:buFont typeface="Cabin"/>
              <a:buChar char="•"/>
            </a:pPr>
            <a:r>
              <a:rPr b="0" lang="en-US" sz="2900" spc="-1" strike="noStrike">
                <a:solidFill>
                  <a:srgbClr val="fffb00"/>
                </a:solidFill>
                <a:latin typeface="Arial"/>
                <a:ea typeface="Arial"/>
              </a:rPr>
              <a:t>Web Crawling</a:t>
            </a:r>
            <a:endParaRPr b="0" lang="en-US" sz="2900" spc="-1" strike="noStrike">
              <a:solidFill>
                <a:srgbClr val="000000"/>
              </a:solidFill>
              <a:latin typeface="Arial"/>
            </a:endParaRPr>
          </a:p>
          <a:p>
            <a:pPr marL="457200" indent="-412560">
              <a:lnSpc>
                <a:spcPct val="100000"/>
              </a:lnSpc>
              <a:spcBef>
                <a:spcPts val="2001"/>
              </a:spcBef>
              <a:buClr>
                <a:srgbClr val="ffffff"/>
              </a:buClr>
              <a:buFont typeface="Cabin"/>
              <a:buChar char="•"/>
            </a:pPr>
            <a:r>
              <a:rPr b="0" lang="en-US" sz="2900" spc="-1" strike="noStrike">
                <a:solidFill>
                  <a:srgbClr val="ffffff"/>
                </a:solidFill>
                <a:latin typeface="Arial"/>
                <a:ea typeface="Arial"/>
              </a:rPr>
              <a:t>Index Building</a:t>
            </a:r>
            <a:endParaRPr b="0" lang="en-US" sz="2900" spc="-1" strike="noStrike">
              <a:solidFill>
                <a:srgbClr val="000000"/>
              </a:solidFill>
              <a:latin typeface="Arial"/>
            </a:endParaRPr>
          </a:p>
          <a:p>
            <a:pPr marL="457200" indent="-412560">
              <a:lnSpc>
                <a:spcPct val="100000"/>
              </a:lnSpc>
              <a:spcBef>
                <a:spcPts val="2001"/>
              </a:spcBef>
              <a:buClr>
                <a:srgbClr val="ffffff"/>
              </a:buClr>
              <a:buFont typeface="Cabin"/>
              <a:buChar char="•"/>
            </a:pPr>
            <a:r>
              <a:rPr b="0" lang="en-US" sz="2900" spc="-1" strike="noStrike">
                <a:solidFill>
                  <a:srgbClr val="ffffff"/>
                </a:solidFill>
                <a:latin typeface="Arial"/>
                <a:ea typeface="Arial"/>
              </a:rPr>
              <a:t>Searching</a:t>
            </a:r>
            <a:endParaRPr b="0" lang="en-US" sz="2900" spc="-1" strike="noStrike">
              <a:solidFill>
                <a:srgbClr val="000000"/>
              </a:solidFill>
              <a:latin typeface="Arial"/>
            </a:endParaRPr>
          </a:p>
        </p:txBody>
      </p:sp>
      <p:pic>
        <p:nvPicPr>
          <p:cNvPr id="219" name="Shape 198" descr=""/>
          <p:cNvPicPr/>
          <p:nvPr/>
        </p:nvPicPr>
        <p:blipFill>
          <a:blip r:embed="rId1"/>
          <a:stretch/>
        </p:blipFill>
        <p:spPr>
          <a:xfrm>
            <a:off x="6334200" y="1521360"/>
            <a:ext cx="2095200" cy="2329560"/>
          </a:xfrm>
          <a:prstGeom prst="rect">
            <a:avLst/>
          </a:prstGeom>
          <a:ln>
            <a:noFill/>
          </a:ln>
        </p:spPr>
      </p:pic>
      <p:sp>
        <p:nvSpPr>
          <p:cNvPr id="220" name="CustomShape 3"/>
          <p:cNvSpPr/>
          <p:nvPr/>
        </p:nvSpPr>
        <p:spPr>
          <a:xfrm>
            <a:off x="3886200" y="4086360"/>
            <a:ext cx="5022360" cy="349920"/>
          </a:xfrm>
          <a:prstGeom prst="rect">
            <a:avLst/>
          </a:prstGeom>
          <a:noFill/>
          <a:ln>
            <a:noFill/>
          </a:ln>
        </p:spPr>
        <p:style>
          <a:lnRef idx="0"/>
          <a:fillRef idx="0"/>
          <a:effectRef idx="0"/>
          <a:fontRef idx="minor"/>
        </p:style>
        <p:txBody>
          <a:bodyPr lIns="28440" rIns="28440" tIns="28440" bIns="28440" anchor="ctr"/>
          <a:p>
            <a:pPr algn="ctr">
              <a:lnSpc>
                <a:spcPct val="100000"/>
              </a:lnSpc>
            </a:pPr>
            <a:r>
              <a:rPr b="0" lang="en-US" sz="1800" spc="-1" strike="noStrike">
                <a:solidFill>
                  <a:srgbClr val="fffb00"/>
                </a:solidFill>
                <a:latin typeface="Arial Regular"/>
                <a:ea typeface="Arial Regular"/>
              </a:rPr>
              <a:t>http://infolab.stanford.edu/~backrub/google.html</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133640" y="1807200"/>
            <a:ext cx="6791040" cy="1521360"/>
          </a:xfrm>
          <a:prstGeom prst="rect">
            <a:avLst/>
          </a:prstGeom>
          <a:noFill/>
          <a:ln>
            <a:noFill/>
          </a:ln>
        </p:spPr>
        <p:style>
          <a:lnRef idx="0"/>
          <a:fillRef idx="0"/>
          <a:effectRef idx="0"/>
          <a:fontRef idx="minor"/>
        </p:style>
        <p:txBody>
          <a:bodyPr lIns="28440" rIns="28440" tIns="28440" bIns="28440" anchor="ctr"/>
          <a:p>
            <a:pPr algn="ctr">
              <a:lnSpc>
                <a:spcPct val="115000"/>
              </a:lnSpc>
            </a:pPr>
            <a:r>
              <a:rPr b="0" lang="en-US" sz="2000" spc="-1" strike="noStrike">
                <a:solidFill>
                  <a:srgbClr val="ffffff"/>
                </a:solidFill>
                <a:latin typeface="Arial Regular"/>
                <a:ea typeface="Arial Regular"/>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endParaRPr b="0" lang="en-US" sz="2000" spc="-1" strike="noStrike">
              <a:latin typeface="Arial"/>
            </a:endParaRPr>
          </a:p>
        </p:txBody>
      </p:sp>
      <p:sp>
        <p:nvSpPr>
          <p:cNvPr id="222" name="TextShape 2"/>
          <p:cNvSpPr txBox="1"/>
          <p:nvPr/>
        </p:nvSpPr>
        <p:spPr>
          <a:xfrm>
            <a:off x="650160" y="464760"/>
            <a:ext cx="7836480" cy="963720"/>
          </a:xfrm>
          <a:prstGeom prst="rect">
            <a:avLst/>
          </a:prstGeom>
          <a:noFill/>
          <a:ln>
            <a:noFill/>
          </a:ln>
        </p:spPr>
        <p:txBody>
          <a:bodyPr lIns="21600" rIns="21600" tIns="21600" bIns="21600" anchor="ctr"/>
          <a:p>
            <a:pPr algn="ctr">
              <a:lnSpc>
                <a:spcPct val="100000"/>
              </a:lnSpc>
            </a:pPr>
            <a:r>
              <a:rPr b="0" lang="en-US" sz="4300" spc="-1" strike="noStrike">
                <a:solidFill>
                  <a:srgbClr val="ffd966"/>
                </a:solidFill>
                <a:latin typeface="Arial"/>
                <a:ea typeface="Arial"/>
              </a:rPr>
              <a:t>Web Crawler</a:t>
            </a:r>
            <a:endParaRPr b="0" lang="en-US" sz="4300" spc="-1" strike="noStrike">
              <a:solidFill>
                <a:srgbClr val="000000"/>
              </a:solidFill>
              <a:latin typeface="Arial"/>
            </a:endParaRPr>
          </a:p>
        </p:txBody>
      </p:sp>
      <p:sp>
        <p:nvSpPr>
          <p:cNvPr id="223" name="CustomShape 3"/>
          <p:cNvSpPr/>
          <p:nvPr/>
        </p:nvSpPr>
        <p:spPr>
          <a:xfrm>
            <a:off x="1611000" y="4241160"/>
            <a:ext cx="5666400" cy="349920"/>
          </a:xfrm>
          <a:prstGeom prst="rect">
            <a:avLst/>
          </a:prstGeom>
          <a:noFill/>
          <a:ln>
            <a:noFill/>
          </a:ln>
        </p:spPr>
        <p:style>
          <a:lnRef idx="0"/>
          <a:fillRef idx="0"/>
          <a:effectRef idx="0"/>
          <a:fontRef idx="minor"/>
        </p:style>
        <p:txBody>
          <a:bodyPr lIns="28440" rIns="28440" tIns="28440" bIns="28440" anchor="ctr"/>
          <a:p>
            <a:pPr algn="ctr">
              <a:lnSpc>
                <a:spcPct val="100000"/>
              </a:lnSpc>
            </a:pPr>
            <a:r>
              <a:rPr b="0" lang="en-US" sz="2000" spc="-1" strike="noStrike">
                <a:solidFill>
                  <a:srgbClr val="ffff00"/>
                </a:solidFill>
                <a:latin typeface="Arial Regular"/>
                <a:ea typeface="Arial Regular"/>
              </a:rPr>
              <a:t>http://en.wikipedia.org/wiki/Web_crawler</a:t>
            </a:r>
            <a:endParaRPr b="0" lang="en-US" sz="20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TotalTime>
  <Application>LibreOffice/6.0.7.3$Linux_X86_64 LibreOffice_project/00m0$Build-3</Application>
  <Words>909</Words>
  <Paragraphs>153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2019-06-11T21:21:41Z</dcterms:modified>
  <cp:revision>24</cp:revision>
  <dc:subject/>
  <dc:title>Retrieving and Visualizing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19</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