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Bree Serif" panose="020B0604020202020204" charset="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Oswald" panose="00000500000000000000" pitchFamily="2" charset="0"/>
      <p:regular r:id="rId40"/>
      <p:bold r:id="rId41"/>
    </p:embeddedFont>
    <p:embeddedFont>
      <p:font typeface="Raleway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Source Sans Pro" panose="020B0503030403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pache_camel/apache_camel_endpoints.ht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generator-loopbac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cc16323228a622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Creative Commons Attribution license : Slidehood.com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4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7" name="Google Shape;87;g3cc16323228a622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cc16323228a622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cc16323228a622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cc16323228a622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cc16323228a622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cc16323228a622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cc16323228a622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cc16323228a622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Creative Commons Attribution license. Please mention Slidehood.com and other resources used in a slide footer.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72" name="Google Shape;172;g3cc16323228a622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cc16323228a622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cc16323228a622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cc16323228a622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cc16323228a622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cc16323228a622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cc16323228a622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cc16323228a622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cc16323228a622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cc16323228a622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cc16323228a622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cc16323228a622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cc16323228a622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c16323228a622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c16323228a622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c16323228a622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3cc16323228a622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c16323228a622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cc16323228a622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cc16323228a622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3cc16323228a622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cc16323228a62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3cc16323228a62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cc16323228a622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cc16323228a622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cc16323228a622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3cc16323228a622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cc16323228a62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https://www.tutorialspoint.com/apache_camel/apache_camel_endpoints.htm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2" name="Google Shape;272;g3cc16323228a62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2d812b6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e2d812b6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cc16323228a622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3cc16323228a622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cc16323228a622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Creative Commons Attribution license. Please mention Slidehood.com and other resources used in a slide footer.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9" name="Google Shape;99;g3cc16323228a622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cc16323228a622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https://www.npmjs.com/package/generator-loopback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4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cc16323228a622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c16323228a622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cc16323228a622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cc16323228a622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cc16323228a622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cc16323228a62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cc16323228a62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c16323228a622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cc16323228a622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c16323228a622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cc16323228a622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817904" y="1608632"/>
            <a:ext cx="5983600" cy="154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6271" y="-6350"/>
            <a:ext cx="12206129" cy="6864351"/>
            <a:chOff x="-6271" y="-6350"/>
            <a:chExt cx="12206129" cy="6864351"/>
          </a:xfrm>
        </p:grpSpPr>
        <p:sp>
          <p:nvSpPr>
            <p:cNvPr id="14" name="Google Shape;14;p2"/>
            <p:cNvSpPr/>
            <p:nvPr/>
          </p:nvSpPr>
          <p:spPr>
            <a:xfrm>
              <a:off x="1588" y="3175"/>
              <a:ext cx="12190413" cy="685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018" y="3175"/>
              <a:ext cx="1572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88" y="-6350"/>
              <a:ext cx="17289" cy="17463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6271" y="114300"/>
              <a:ext cx="2802412" cy="2079625"/>
            </a:xfrm>
            <a:custGeom>
              <a:avLst/>
              <a:gdLst/>
              <a:ahLst/>
              <a:cxnLst/>
              <a:rect l="l" t="t" r="r" b="b"/>
              <a:pathLst>
                <a:path w="1772" h="1310" extrusionOk="0">
                  <a:moveTo>
                    <a:pt x="0" y="0"/>
                  </a:moveTo>
                  <a:lnTo>
                    <a:pt x="0" y="1310"/>
                  </a:lnTo>
                  <a:lnTo>
                    <a:pt x="1772" y="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74462" y="4667250"/>
              <a:ext cx="2725396" cy="2027238"/>
            </a:xfrm>
            <a:custGeom>
              <a:avLst/>
              <a:gdLst/>
              <a:ahLst/>
              <a:cxnLst/>
              <a:rect l="l" t="t" r="r" b="b"/>
              <a:pathLst>
                <a:path w="1734" h="1277" extrusionOk="0">
                  <a:moveTo>
                    <a:pt x="0" y="321"/>
                  </a:moveTo>
                  <a:lnTo>
                    <a:pt x="1734" y="1277"/>
                  </a:lnTo>
                  <a:lnTo>
                    <a:pt x="1734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270" y="1814514"/>
              <a:ext cx="8936911" cy="4930783"/>
            </a:xfrm>
            <a:custGeom>
              <a:avLst/>
              <a:gdLst/>
              <a:ahLst/>
              <a:cxnLst/>
              <a:rect l="l" t="t" r="r" b="b"/>
              <a:pathLst>
                <a:path w="8936911" h="4930783" extrusionOk="0">
                  <a:moveTo>
                    <a:pt x="2988244" y="0"/>
                  </a:moveTo>
                  <a:lnTo>
                    <a:pt x="8936911" y="3276600"/>
                  </a:lnTo>
                  <a:lnTo>
                    <a:pt x="0" y="4930783"/>
                  </a:lnTo>
                  <a:lnTo>
                    <a:pt x="0" y="554085"/>
                  </a:lnTo>
                  <a:close/>
                </a:path>
              </a:pathLst>
            </a:custGeom>
            <a:solidFill>
              <a:srgbClr val="F7A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6271" y="2419788"/>
              <a:ext cx="8936912" cy="4316961"/>
            </a:xfrm>
            <a:custGeom>
              <a:avLst/>
              <a:gdLst/>
              <a:ahLst/>
              <a:cxnLst/>
              <a:rect l="l" t="t" r="r" b="b"/>
              <a:pathLst>
                <a:path w="8936912" h="4316961" extrusionOk="0">
                  <a:moveTo>
                    <a:pt x="0" y="0"/>
                  </a:moveTo>
                  <a:lnTo>
                    <a:pt x="8936912" y="2671325"/>
                  </a:lnTo>
                  <a:lnTo>
                    <a:pt x="0" y="431696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0470" y="3175"/>
              <a:ext cx="11475270" cy="1612900"/>
            </a:xfrm>
            <a:custGeom>
              <a:avLst/>
              <a:gdLst/>
              <a:ahLst/>
              <a:cxnLst/>
              <a:rect l="l" t="t" r="r" b="b"/>
              <a:pathLst>
                <a:path w="7301" h="1016" extrusionOk="0">
                  <a:moveTo>
                    <a:pt x="1839" y="1016"/>
                  </a:moveTo>
                  <a:lnTo>
                    <a:pt x="7301" y="0"/>
                  </a:lnTo>
                  <a:lnTo>
                    <a:pt x="0" y="0"/>
                  </a:lnTo>
                  <a:lnTo>
                    <a:pt x="1839" y="1016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8690" y="5227638"/>
              <a:ext cx="11579005" cy="1630363"/>
            </a:xfrm>
            <a:custGeom>
              <a:avLst/>
              <a:gdLst/>
              <a:ahLst/>
              <a:cxnLst/>
              <a:rect l="l" t="t" r="r" b="b"/>
              <a:pathLst>
                <a:path w="7367" h="1027" extrusionOk="0">
                  <a:moveTo>
                    <a:pt x="7367" y="1027"/>
                  </a:moveTo>
                  <a:lnTo>
                    <a:pt x="5517" y="0"/>
                  </a:lnTo>
                  <a:lnTo>
                    <a:pt x="0" y="1027"/>
                  </a:lnTo>
                  <a:lnTo>
                    <a:pt x="7367" y="1027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800803" y="1084589"/>
            <a:ext cx="5130799" cy="154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800903" y="2556989"/>
            <a:ext cx="5130799" cy="104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 rot="-5400000">
            <a:off x="-256797" y="2600789"/>
            <a:ext cx="1314399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-5400000" flipH="1">
            <a:off x="9754537" y="3736365"/>
            <a:ext cx="1370399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-15875" y="6872288"/>
            <a:ext cx="1588" cy="158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-15875" y="3945337"/>
            <a:ext cx="3676106" cy="2799909"/>
          </a:xfrm>
          <a:custGeom>
            <a:avLst/>
            <a:gdLst/>
            <a:ahLst/>
            <a:cxnLst/>
            <a:rect l="l" t="t" r="r" b="b"/>
            <a:pathLst>
              <a:path w="2300" h="890" extrusionOk="0">
                <a:moveTo>
                  <a:pt x="2300" y="527"/>
                </a:moveTo>
                <a:lnTo>
                  <a:pt x="0" y="0"/>
                </a:lnTo>
                <a:lnTo>
                  <a:pt x="0" y="890"/>
                </a:lnTo>
                <a:lnTo>
                  <a:pt x="2300" y="527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-107631" y="6836094"/>
            <a:ext cx="45719" cy="4571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542503" y="0"/>
            <a:ext cx="7649497" cy="6880227"/>
          </a:xfrm>
          <a:custGeom>
            <a:avLst/>
            <a:gdLst/>
            <a:ahLst/>
            <a:cxnLst/>
            <a:rect l="l" t="t" r="r" b="b"/>
            <a:pathLst>
              <a:path w="4786" h="2187" extrusionOk="0">
                <a:moveTo>
                  <a:pt x="0" y="1786"/>
                </a:moveTo>
                <a:lnTo>
                  <a:pt x="1754" y="2187"/>
                </a:lnTo>
                <a:lnTo>
                  <a:pt x="4786" y="2187"/>
                </a:lnTo>
                <a:lnTo>
                  <a:pt x="4786" y="0"/>
                </a:lnTo>
                <a:lnTo>
                  <a:pt x="0" y="1786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511828" y="5772846"/>
            <a:ext cx="6008036" cy="1107380"/>
          </a:xfrm>
          <a:custGeom>
            <a:avLst/>
            <a:gdLst/>
            <a:ahLst/>
            <a:cxnLst/>
            <a:rect l="l" t="t" r="r" b="b"/>
            <a:pathLst>
              <a:path w="3759" h="352" extrusionOk="0">
                <a:moveTo>
                  <a:pt x="2224" y="0"/>
                </a:moveTo>
                <a:lnTo>
                  <a:pt x="0" y="352"/>
                </a:lnTo>
                <a:lnTo>
                  <a:pt x="3759" y="352"/>
                </a:lnTo>
                <a:lnTo>
                  <a:pt x="2224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967567" y="2882401"/>
            <a:ext cx="6256800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i="1"/>
            </a:lvl1pPr>
            <a:lvl2pPr marL="914400" lvl="1" indent="-3810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 i="1"/>
            </a:lvl2pPr>
            <a:lvl3pPr marL="1371600" lvl="2" indent="-355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i="1"/>
            </a:lvl3pPr>
            <a:lvl4pPr marL="1828800" lvl="3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4pPr>
            <a:lvl5pPr marL="2286000" lvl="4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5pPr>
            <a:lvl6pPr marL="2743200" lvl="5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6pPr>
            <a:lvl7pPr marL="3200400" lvl="6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7pPr>
            <a:lvl8pPr marL="3657600" lvl="7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8pPr>
            <a:lvl9pPr marL="4114800" lvl="8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864349" y="-864351"/>
            <a:ext cx="1238870" cy="2967569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Google Shape;37;p5"/>
          <p:cNvSpPr/>
          <p:nvPr/>
        </p:nvSpPr>
        <p:spPr>
          <a:xfrm rot="10800000" flipH="1">
            <a:off x="388373" y="-17116"/>
            <a:ext cx="5466737" cy="663678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38;p5"/>
          <p:cNvSpPr/>
          <p:nvPr/>
        </p:nvSpPr>
        <p:spPr>
          <a:xfrm rot="-5400000">
            <a:off x="10096125" y="4747378"/>
            <a:ext cx="1238867" cy="298238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Google Shape;39;p5"/>
          <p:cNvSpPr/>
          <p:nvPr/>
        </p:nvSpPr>
        <p:spPr>
          <a:xfrm flipH="1">
            <a:off x="6322139" y="6194322"/>
            <a:ext cx="5466737" cy="663678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1" y="5029200"/>
            <a:ext cx="6095968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" name="Google Shape;41;p5"/>
          <p:cNvSpPr/>
          <p:nvPr/>
        </p:nvSpPr>
        <p:spPr>
          <a:xfrm rot="10800000">
            <a:off x="5855110" y="-17116"/>
            <a:ext cx="6336890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19009" y="863172"/>
            <a:ext cx="7161662" cy="84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19009" y="1865994"/>
            <a:ext cx="7161662" cy="3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6886629" y="6445045"/>
            <a:ext cx="4395887" cy="433593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2135" y="0"/>
                </a:moveTo>
                <a:lnTo>
                  <a:pt x="10000" y="10000"/>
                </a:lnTo>
                <a:lnTo>
                  <a:pt x="0" y="10000"/>
                </a:lnTo>
                <a:lnTo>
                  <a:pt x="213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7924397" y="0"/>
            <a:ext cx="4275540" cy="6812757"/>
          </a:xfrm>
          <a:custGeom>
            <a:avLst/>
            <a:gdLst/>
            <a:ahLst/>
            <a:cxnLst/>
            <a:rect l="l" t="t" r="r" b="b"/>
            <a:pathLst>
              <a:path w="10211" h="10000" extrusionOk="0">
                <a:moveTo>
                  <a:pt x="10211" y="10000"/>
                </a:moveTo>
                <a:lnTo>
                  <a:pt x="0" y="9323"/>
                </a:lnTo>
                <a:lnTo>
                  <a:pt x="10211" y="0"/>
                </a:lnTo>
                <a:lnTo>
                  <a:pt x="10211" y="10000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0" y="5706817"/>
            <a:ext cx="7489825" cy="1171821"/>
          </a:xfrm>
          <a:custGeom>
            <a:avLst/>
            <a:gdLst/>
            <a:ahLst/>
            <a:cxnLst/>
            <a:rect l="l" t="t" r="r" b="b"/>
            <a:pathLst>
              <a:path w="4712" h="552" extrusionOk="0">
                <a:moveTo>
                  <a:pt x="4712" y="356"/>
                </a:moveTo>
                <a:lnTo>
                  <a:pt x="4169" y="552"/>
                </a:lnTo>
                <a:lnTo>
                  <a:pt x="0" y="552"/>
                </a:lnTo>
                <a:lnTo>
                  <a:pt x="0" y="0"/>
                </a:lnTo>
                <a:lnTo>
                  <a:pt x="4712" y="356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>
  <p:cSld name="Title + 2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020529" y="258489"/>
            <a:ext cx="8214852" cy="70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649587" y="2437506"/>
            <a:ext cx="3834581" cy="32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2pPr>
            <a:lvl3pPr marL="1371600" lvl="2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marL="2286000" lvl="4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marL="2743200" lvl="5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 rot="-5400000">
            <a:off x="10096125" y="4747378"/>
            <a:ext cx="1238867" cy="298238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" name="Google Shape;52;p7"/>
          <p:cNvSpPr/>
          <p:nvPr/>
        </p:nvSpPr>
        <p:spPr>
          <a:xfrm flipH="1">
            <a:off x="6322139" y="6194322"/>
            <a:ext cx="5466737" cy="663678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-1" y="5029200"/>
            <a:ext cx="6095968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7030518" y="2437506"/>
            <a:ext cx="3834581" cy="32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2pPr>
            <a:lvl3pPr marL="1371600" lvl="2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marL="2286000" lvl="4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marL="2743200" lvl="5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2862333" y="1257633"/>
            <a:ext cx="1236570" cy="1135626"/>
          </a:xfrm>
          <a:prstGeom prst="ellips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164432" y="1251934"/>
            <a:ext cx="1236570" cy="1135626"/>
          </a:xfrm>
          <a:prstGeom prst="ellips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7" name="Google Shape;57;p7"/>
          <p:cNvCxnSpPr/>
          <p:nvPr/>
        </p:nvCxnSpPr>
        <p:spPr>
          <a:xfrm>
            <a:off x="6131667" y="1725562"/>
            <a:ext cx="0" cy="4955457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-5400000">
            <a:off x="10096125" y="4747378"/>
            <a:ext cx="1238867" cy="298238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8"/>
          <p:cNvSpPr/>
          <p:nvPr/>
        </p:nvSpPr>
        <p:spPr>
          <a:xfrm flipH="1">
            <a:off x="6322139" y="6194322"/>
            <a:ext cx="5466737" cy="663678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-1" y="5029200"/>
            <a:ext cx="6095968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448232" y="324465"/>
            <a:ext cx="7329949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1268361" y="2566400"/>
            <a:ext cx="2920182" cy="339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115723" y="1238865"/>
            <a:ext cx="1236570" cy="1135626"/>
          </a:xfrm>
          <a:prstGeom prst="ellips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5477715" y="1238865"/>
            <a:ext cx="1236570" cy="1135626"/>
          </a:xfrm>
          <a:prstGeom prst="ellips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8839707" y="1238865"/>
            <a:ext cx="1236570" cy="113562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635909" y="2566400"/>
            <a:ext cx="2920182" cy="339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8003457" y="2566400"/>
            <a:ext cx="2920182" cy="339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4408129" y="1238865"/>
            <a:ext cx="0" cy="4955457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70;p8"/>
          <p:cNvCxnSpPr/>
          <p:nvPr/>
        </p:nvCxnSpPr>
        <p:spPr>
          <a:xfrm>
            <a:off x="7786329" y="1238865"/>
            <a:ext cx="0" cy="4955457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418735" y="501445"/>
            <a:ext cx="7344697" cy="67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-9832" y="0"/>
            <a:ext cx="12201833" cy="6872514"/>
            <a:chOff x="-9832" y="0"/>
            <a:chExt cx="12201833" cy="6872514"/>
          </a:xfrm>
        </p:grpSpPr>
        <p:sp>
          <p:nvSpPr>
            <p:cNvPr id="74" name="Google Shape;74;p9"/>
            <p:cNvSpPr/>
            <p:nvPr/>
          </p:nvSpPr>
          <p:spPr>
            <a:xfrm rot="5400000">
              <a:off x="3531653" y="-3541485"/>
              <a:ext cx="2554514" cy="963748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" y="4804230"/>
              <a:ext cx="2554514" cy="2068284"/>
            </a:xfrm>
            <a:prstGeom prst="rtTriangle">
              <a:avLst/>
            </a:pr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10800000">
              <a:off x="9637486" y="0"/>
              <a:ext cx="2554514" cy="2068284"/>
            </a:xfrm>
            <a:prstGeom prst="rtTriangle">
              <a:avLst/>
            </a:pr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 rot="-5400000">
              <a:off x="6096001" y="776514"/>
              <a:ext cx="2554514" cy="963748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-9832" y="0"/>
            <a:ext cx="12201833" cy="6872514"/>
            <a:chOff x="-9832" y="0"/>
            <a:chExt cx="12201833" cy="6872514"/>
          </a:xfrm>
        </p:grpSpPr>
        <p:sp>
          <p:nvSpPr>
            <p:cNvPr id="80" name="Google Shape;80;p10"/>
            <p:cNvSpPr/>
            <p:nvPr/>
          </p:nvSpPr>
          <p:spPr>
            <a:xfrm rot="5400000">
              <a:off x="3531653" y="-3541485"/>
              <a:ext cx="2554514" cy="9637485"/>
            </a:xfrm>
            <a:prstGeom prst="rtTriangle">
              <a:avLst/>
            </a:prstGeom>
            <a:solidFill>
              <a:srgbClr val="F7931E">
                <a:alpha val="2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" y="4804230"/>
              <a:ext cx="2554514" cy="2068284"/>
            </a:xfrm>
            <a:prstGeom prst="rtTriangle">
              <a:avLst/>
            </a:pr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rot="10800000">
              <a:off x="9637486" y="0"/>
              <a:ext cx="2554514" cy="2068284"/>
            </a:xfrm>
            <a:prstGeom prst="rtTriangle">
              <a:avLst/>
            </a:pr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 rot="-5400000">
              <a:off x="6096001" y="776514"/>
              <a:ext cx="2554514" cy="9637485"/>
            </a:xfrm>
            <a:prstGeom prst="rtTriangle">
              <a:avLst/>
            </a:prstGeom>
            <a:solidFill>
              <a:srgbClr val="29ABE2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2459827" y="5889817"/>
            <a:ext cx="8335991" cy="6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tutorials.com/using-openapi-generator-to-scaffold-apis-and-api-client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openapi-generator.tech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generate-microservices-quickly-with-yeoman-bc8b8453ea8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toptal.com/nodejs/let-loopback-do-it-a-walkthrough-of-the-node-api-framework-you-ve-been-dreaming-of" TargetMode="External"/><Relationship Id="rId5" Type="http://schemas.openxmlformats.org/officeDocument/2006/relationships/hyperlink" Target="https://www.youtube.com/watch?v=UuVK4qX_J64" TargetMode="External"/><Relationship Id="rId4" Type="http://schemas.openxmlformats.org/officeDocument/2006/relationships/hyperlink" Target="https://programmaticponderings.com/2016/06/22/scaffold-a-restful-api-with-yeoman-node-restify-and-mongodb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ongloop/loopback-next/tree/master/do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Hj0u80tGz2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co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raphql.org/learn/thinking-in-graphs/" TargetMode="External"/><Relationship Id="rId4" Type="http://schemas.openxmlformats.org/officeDocument/2006/relationships/hyperlink" Target="https://www.howtographql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best-practice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share.io/stackups/graphql-vs-graphql-js-vs-npm-jsonpat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code/" TargetMode="External"/><Relationship Id="rId7" Type="http://schemas.openxmlformats.org/officeDocument/2006/relationships/hyperlink" Target="https://blog.logrocket.com/5-graphql-clients-for-javascript-and-node-j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tutorialspoint.com/graphql/graphql_example.htm" TargetMode="External"/><Relationship Id="rId5" Type="http://schemas.openxmlformats.org/officeDocument/2006/relationships/hyperlink" Target="https://blog.logrocket.com/build-graphql-app-node-js-typescript-graphql-request/" TargetMode="External"/><Relationship Id="rId4" Type="http://schemas.openxmlformats.org/officeDocument/2006/relationships/hyperlink" Target="https://www.apollographql.com/blog/community/backend/8-free-to-use-graphql-apis-for-your-projects-and-demo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watch?v=ed8SzALpx1Q" TargetMode="External"/><Relationship Id="rId5" Type="http://schemas.openxmlformats.org/officeDocument/2006/relationships/hyperlink" Target="https://graphql.org/code/" TargetMode="External"/><Relationship Id="rId4" Type="http://schemas.openxmlformats.org/officeDocument/2006/relationships/hyperlink" Target="https://www.howtographql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ilayer.com/what-is-scaffolding-in-an-api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opslevel.com/blog/cookiecutter-vs-yeoman-choosing-the-right-scaffolder-for-your-service" TargetMode="External"/><Relationship Id="rId5" Type="http://schemas.openxmlformats.org/officeDocument/2006/relationships/hyperlink" Target="https://stackoverflow.com/questions/235018/what-is-scaffolding-is-it-a-term-for-a-particular-platform" TargetMode="External"/><Relationship Id="rId4" Type="http://schemas.openxmlformats.org/officeDocument/2006/relationships/hyperlink" Target="https://en.wikipedia.org/wiki/Scaffold_(programming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dcanvas.com/loopback-pros-and-c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quora.com/What-is-your-review-of-LoopBack-Node-js-framewor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opback.io/what-our-users-sa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tackshare.io/stackups/loopback-vs-yeoman" TargetMode="External"/><Relationship Id="rId4" Type="http://schemas.openxmlformats.org/officeDocument/2006/relationships/hyperlink" Target="https://loopback.io/doc/en/lb4/Examp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ctrTitle"/>
          </p:nvPr>
        </p:nvSpPr>
        <p:spPr>
          <a:xfrm>
            <a:off x="6148475" y="1017451"/>
            <a:ext cx="62376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600" b="1">
                <a:solidFill>
                  <a:srgbClr val="BFBFBF"/>
                </a:solidFill>
              </a:rPr>
              <a:t>PRÉPARATION</a:t>
            </a:r>
            <a:endParaRPr sz="5600" b="1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2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GÉNÉRATEURS</a:t>
            </a:r>
            <a:endParaRPr sz="5200"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2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&amp; QUERY</a:t>
            </a:r>
            <a:endParaRPr sz="5200"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31701" y="4190825"/>
            <a:ext cx="5523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Savoir-Lire &amp; </a:t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Preuves de concept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8276550" y="5646950"/>
            <a:ext cx="1477200" cy="1076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5%</a:t>
            </a:r>
            <a:endParaRPr sz="3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GÉNÉRATEURS</a:t>
            </a:r>
            <a:endParaRPr b="1"/>
          </a:p>
        </p:txBody>
      </p:sp>
      <p:sp>
        <p:nvSpPr>
          <p:cNvPr id="155" name="Google Shape;155;p20"/>
          <p:cNvSpPr txBox="1"/>
          <p:nvPr/>
        </p:nvSpPr>
        <p:spPr>
          <a:xfrm>
            <a:off x="715224" y="1105350"/>
            <a:ext cx="11289900" cy="53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3 ) LE NIVEAU APPLICATIONS 🎀🎀🎀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d'ÉTUDES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CAS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la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et le site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officiel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https://dotnetcoretutorials.com/using-openapi-generator-to-scaffold-apis-and-api-clients/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Pourquoi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OpenAI propose-t-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elle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un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générateur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lien avec son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api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</a:p>
          <a:p>
            <a:r>
              <a:rPr lang="fr-CA" sz="1600" dirty="0" err="1"/>
              <a:t>OpenAI</a:t>
            </a:r>
            <a:r>
              <a:rPr lang="fr-CA" sz="1600" dirty="0"/>
              <a:t> propose ça pour aider les devs à partir vite avec du code déjà prêt.</a:t>
            </a:r>
            <a:endParaRPr lang="fr-CA"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Quelle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l'url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du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vrai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site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générateur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4"/>
              </a:rPr>
              <a:t>https://openapi-generator.tech/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Quelle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la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liste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langages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dans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lesquels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on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peut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générer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/>
              <a:t> </a:t>
            </a:r>
            <a:r>
              <a:rPr lang="fr-CA" sz="2000" dirty="0" err="1"/>
              <a:t>c#</a:t>
            </a:r>
            <a:r>
              <a:rPr lang="fr-CA" sz="2000" dirty="0"/>
              <a:t> java javascript python </a:t>
            </a:r>
            <a:r>
              <a:rPr lang="fr-CA" sz="2000" dirty="0" err="1"/>
              <a:t>typescript</a:t>
            </a:r>
            <a:r>
              <a:rPr lang="fr-CA" sz="2000" dirty="0"/>
              <a:t> go </a:t>
            </a:r>
            <a:r>
              <a:rPr lang="fr-CA" sz="2000" dirty="0" err="1"/>
              <a:t>php</a:t>
            </a:r>
            <a:r>
              <a:rPr lang="fr-CA" sz="2000" dirty="0"/>
              <a:t> </a:t>
            </a:r>
            <a:r>
              <a:rPr lang="fr-CA" sz="2000" dirty="0" err="1"/>
              <a:t>kotlin</a:t>
            </a:r>
            <a:r>
              <a:rPr lang="fr-CA" sz="2000" dirty="0"/>
              <a:t> </a:t>
            </a:r>
            <a:r>
              <a:rPr lang="fr-CA" sz="2000" dirty="0" err="1"/>
              <a:t>ruby</a:t>
            </a:r>
            <a:r>
              <a:rPr lang="fr-CA" sz="2000" dirty="0"/>
              <a:t> </a:t>
            </a:r>
            <a:r>
              <a:rPr lang="fr-CA" sz="2000" dirty="0" err="1"/>
              <a:t>swift</a:t>
            </a:r>
            <a:r>
              <a:rPr lang="fr-CA" sz="2000" dirty="0"/>
              <a:t> scala </a:t>
            </a:r>
            <a:r>
              <a:rPr lang="fr-CA" sz="2000" dirty="0" err="1"/>
              <a:t>dart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0583325" y="293500"/>
            <a:ext cx="1379400" cy="5283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individuel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GÉNÉRATEURS</a:t>
            </a:r>
            <a:endParaRPr b="1"/>
          </a:p>
        </p:txBody>
      </p:sp>
      <p:sp>
        <p:nvSpPr>
          <p:cNvPr id="162" name="Google Shape;162;p21"/>
          <p:cNvSpPr txBox="1"/>
          <p:nvPr/>
        </p:nvSpPr>
        <p:spPr>
          <a:xfrm>
            <a:off x="792425" y="1428350"/>
            <a:ext cx="11399700" cy="50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4 ) LE NIVEAU PROGRAMMEUR 👨‍💻👩‍💻👩‍💻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Voici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ressources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qui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peuvent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vous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aider à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répondre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aux questions de la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diapo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https://medium.com/swlh/generate-microservices-quickly-with-yeoman-bc8b8453ea80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https://programmaticponderings.com/2016/06/22/scaffold-a-restful-api-with-yeoman-node-restify-and-mongodb/</a:t>
            </a:r>
            <a:r>
              <a:rPr lang="en-US" sz="15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2300" b="1" dirty="0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Generate REST APIs with Loopback 4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https://www.youtube.com/watch?v=UuVK4qX_J64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https://www.toptal.com/nodejs/let-loopback-do-it-a-walkthrough-of-the-node-api-framework-you-ve-been-dreaming-of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import {Application,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RestServer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}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'@loopback/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rest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';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const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app = new Application();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app.controller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(class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async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greet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   return 'Hello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LoopBack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';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});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app.start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GÉNÉRATEURS</a:t>
            </a:r>
            <a:endParaRPr b="1"/>
          </a:p>
        </p:txBody>
      </p:sp>
      <p:sp>
        <p:nvSpPr>
          <p:cNvPr id="168" name="Google Shape;168;p22"/>
          <p:cNvSpPr txBox="1"/>
          <p:nvPr/>
        </p:nvSpPr>
        <p:spPr>
          <a:xfrm>
            <a:off x="792425" y="1428350"/>
            <a:ext cx="11182200" cy="505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4 ) LE NIVEAU PROGRAMMEUR 👨‍💻👩‍💻👩‍💻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POUR LA TECHNOLOGIE </a:t>
            </a:r>
            <a:r>
              <a:rPr lang="en-US" sz="1600" b="1" dirty="0" err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LoopBack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600" b="1" dirty="0" err="1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remplacer</a:t>
            </a:r>
            <a:r>
              <a:rPr lang="en-US" sz="1600" b="1" dirty="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 X)</a:t>
            </a:r>
            <a:endParaRPr sz="1600" b="1" dirty="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Quelle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l'url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télécharger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librairies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développement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https://www.npmjs.com/package/@loopback/core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Quelle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la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licence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cette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  Quel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organisme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l'auteur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MIT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Quels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langages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avec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lesquels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peut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l'utiliser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 dirty="0"/>
              <a:t>JavaScript et </a:t>
            </a:r>
            <a:r>
              <a:rPr lang="fr-CA" sz="2400" dirty="0" err="1"/>
              <a:t>TypeScript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Donnez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un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échantillon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code pour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(dans la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diapo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précédente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Diapo avant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Donnez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au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moins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5 sources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tutoriels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débutants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pour tester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000" dirty="0"/>
              <a:t>https://loopback.io/doc/en/lb4/Getting-started.html</a:t>
            </a:r>
            <a:br>
              <a:rPr lang="fr-CA" sz="1000" dirty="0"/>
            </a:br>
            <a:r>
              <a:rPr lang="fr-CA" sz="1000" dirty="0">
                <a:hlinkClick r:id="rId3"/>
              </a:rPr>
              <a:t>https://github.com/strongloop/loopback-next/tree/master/docs</a:t>
            </a:r>
            <a:br>
              <a:rPr lang="fr-CA" sz="1000" dirty="0"/>
            </a:br>
            <a:r>
              <a:rPr lang="fr-CA" sz="1000" dirty="0">
                <a:hlinkClick r:id="rId4"/>
              </a:rPr>
              <a:t>https://www.youtube.com/watch?v=Hj0u80tGz2o</a:t>
            </a:r>
            <a:br>
              <a:rPr lang="fr-CA" sz="1000" dirty="0"/>
            </a:br>
            <a:r>
              <a:rPr lang="fr-CA" sz="1000" dirty="0"/>
              <a:t>https://dev.to/loopback/quick-start-with-loopback-4-4j9g</a:t>
            </a:r>
            <a:br>
              <a:rPr lang="fr-CA" sz="1000" dirty="0"/>
            </a:br>
            <a:r>
              <a:rPr lang="fr-CA" sz="1000" dirty="0"/>
              <a:t>https://loopback.io/doc/en/lb4/Tutorials.html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Allez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à la section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preuve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concept,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vous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êtes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prêts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10583325" y="293500"/>
            <a:ext cx="1379400" cy="5283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individuel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ctrTitle"/>
          </p:nvPr>
        </p:nvSpPr>
        <p:spPr>
          <a:xfrm>
            <a:off x="5767475" y="1322251"/>
            <a:ext cx="62376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600" b="1">
                <a:solidFill>
                  <a:srgbClr val="BFBFBF"/>
                </a:solidFill>
              </a:rPr>
              <a:t>PRÉPARATION</a:t>
            </a:r>
            <a:endParaRPr sz="5600" b="1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QUERY TOOL</a:t>
            </a:r>
            <a:endParaRPr sz="55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31701" y="4190825"/>
            <a:ext cx="5523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Savoir-Lire &amp; </a:t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Preuves de concept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269400" y="821350"/>
            <a:ext cx="5375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TECHNOLOGIES explorées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4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4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4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297828" y="1774926"/>
            <a:ext cx="57189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Coté </a:t>
            </a:r>
            <a:r>
              <a:rPr lang="en-US" sz="3100" b="1" dirty="0" err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serveur</a:t>
            </a:r>
            <a:endParaRPr sz="3100"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 dirty="0" err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GraphQL</a:t>
            </a:r>
            <a:endParaRPr sz="3100"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1750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1400"/>
              <a:buFont typeface="Raleway"/>
              <a:buChar char="○"/>
            </a:pPr>
            <a:r>
              <a:rPr lang="en-US" b="1" dirty="0" err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en-US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-request</a:t>
            </a:r>
            <a:endParaRPr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1750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1400"/>
              <a:buFont typeface="Raleway"/>
              <a:buChar char="○"/>
            </a:pPr>
            <a:r>
              <a:rPr lang="en-US" b="1" dirty="0" err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graphql-php</a:t>
            </a:r>
            <a:endParaRPr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Coté client</a:t>
            </a:r>
            <a:endParaRPr sz="3100"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XPath</a:t>
            </a:r>
            <a:endParaRPr sz="3100"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 dirty="0" err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JsonPath</a:t>
            </a:r>
            <a:endParaRPr sz="3100"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Doit être complété </a:t>
            </a:r>
            <a:r>
              <a:rPr lang="en-US" b="1">
                <a:solidFill>
                  <a:schemeClr val="dk1"/>
                </a:solidFill>
                <a:highlight>
                  <a:srgbClr val="33CCFF"/>
                </a:highlight>
              </a:rPr>
              <a:t>AVANT</a:t>
            </a:r>
            <a:r>
              <a:rPr lang="en-US">
                <a:solidFill>
                  <a:schemeClr val="dk1"/>
                </a:solidFill>
              </a:rPr>
              <a:t> la journée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DEV CAMP à la fin de la session.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ctrTitle"/>
          </p:nvPr>
        </p:nvSpPr>
        <p:spPr>
          <a:xfrm>
            <a:off x="1004456" y="1169232"/>
            <a:ext cx="3897900" cy="16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1.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SAVOIR</a:t>
            </a: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LIRE</a:t>
            </a:r>
            <a:endParaRPr sz="3600"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"/>
          </p:nvPr>
        </p:nvSpPr>
        <p:spPr>
          <a:xfrm>
            <a:off x="809585" y="2869069"/>
            <a:ext cx="4287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Recherche sur les </a:t>
            </a:r>
            <a:br>
              <a:rPr lang="en-US" sz="2000"/>
            </a:br>
            <a:r>
              <a:rPr lang="en-US" sz="2000"/>
              <a:t>Query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Doit être complété </a:t>
            </a:r>
            <a:r>
              <a:rPr lang="en-US" b="1">
                <a:solidFill>
                  <a:schemeClr val="dk1"/>
                </a:solidFill>
                <a:highlight>
                  <a:srgbClr val="33CCFF"/>
                </a:highlight>
              </a:rPr>
              <a:t>AVANT</a:t>
            </a:r>
            <a:r>
              <a:rPr lang="en-US">
                <a:solidFill>
                  <a:schemeClr val="dk1"/>
                </a:solidFill>
              </a:rPr>
              <a:t> la journée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DEV CAMP à la fin de la session.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844426" y="2083633"/>
            <a:ext cx="29481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</a:rPr>
              <a:t>SAVOIR-LIRE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844424" y="3059775"/>
            <a:ext cx="7080000" cy="24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Effectuer une recherche sur les query.  Dupliquer ce document.  Répondre aux questions posées directement dans le document.  </a:t>
            </a:r>
            <a:endParaRPr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3792482" y="1156957"/>
            <a:ext cx="1601201" cy="1601201"/>
            <a:chOff x="1922075" y="1629000"/>
            <a:chExt cx="437200" cy="437200"/>
          </a:xfrm>
        </p:grpSpPr>
        <p:sp>
          <p:nvSpPr>
            <p:cNvPr id="202" name="Google Shape;202;p2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QUERY</a:t>
            </a:r>
            <a:endParaRPr b="1"/>
          </a:p>
        </p:txBody>
      </p:sp>
      <p:sp>
        <p:nvSpPr>
          <p:cNvPr id="209" name="Google Shape;209;p27"/>
          <p:cNvSpPr txBox="1"/>
          <p:nvPr/>
        </p:nvSpPr>
        <p:spPr>
          <a:xfrm>
            <a:off x="792425" y="979600"/>
            <a:ext cx="11182200" cy="5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1 ) EXPLORATION INITIATIQUE 🛸🛸🛸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https://graphql.org/code/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https://www.howtographql.com/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https://graphql.org/learn/thinking-in-graphs/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Citer un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texte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qui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qu'est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dans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mots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C’est comme une base de données orienté objet où tu demande juste ce que tu veut, les connections semblent automatiquement fait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quoi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cette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approche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diffère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services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réalisés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jusqu'à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maintenant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classe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Dans la classe il fallait préfère les dao pour recevoir des données et les appeler en établissant une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connection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où ici la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connection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semble se faire tout seul et les données sont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recu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quand je les demande directement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QUERY</a:t>
            </a:r>
            <a:endParaRPr b="1"/>
          </a:p>
        </p:txBody>
      </p:sp>
      <p:sp>
        <p:nvSpPr>
          <p:cNvPr id="215" name="Google Shape;215;p28"/>
          <p:cNvSpPr txBox="1"/>
          <p:nvPr/>
        </p:nvSpPr>
        <p:spPr>
          <a:xfrm>
            <a:off x="792425" y="1048425"/>
            <a:ext cx="11182200" cy="431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1 ) EXPLORATION INITIATIQUE 🛸🛸🛸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 sur la TERMINOLOGIE 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dans </a:t>
            </a:r>
            <a:r>
              <a:rPr lang="en-US" sz="16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mots </a:t>
            </a:r>
            <a:r>
              <a:rPr lang="en-US" sz="16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français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https://graphql.org/learn/best-practices/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Tentez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clarifier les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éléments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-"/>
            </a:pP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Nommez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2 BONNES PRATIQUES de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rédaction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des query : 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faire des requêtes précises avec seulement les champs nécessaires</a:t>
            </a:r>
            <a:b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donner des noms clairs aux opérations et variables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-"/>
            </a:pP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Expliquez-en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dans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mots.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donner un nom clair aide à comprendre la requête quand on regarde les journaux ou les erreurs</a:t>
            </a:r>
            <a:endParaRPr b="1" dirty="0"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QUERY</a:t>
            </a:r>
            <a:endParaRPr b="1"/>
          </a:p>
        </p:txBody>
      </p:sp>
      <p:sp>
        <p:nvSpPr>
          <p:cNvPr id="221" name="Google Shape;221;p29"/>
          <p:cNvSpPr txBox="1"/>
          <p:nvPr/>
        </p:nvSpPr>
        <p:spPr>
          <a:xfrm>
            <a:off x="792425" y="1428350"/>
            <a:ext cx="11182200" cy="637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2 ) ANALYSE des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qualités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et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défauts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👍💜👎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 sur les AVANTAGES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À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partir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expérience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et de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déduction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et des explications reçues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cours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-"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Quels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avantages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services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hyperparamétrables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utilisables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avec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) versus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ceux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plus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orientés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métiers - </a:t>
            </a:r>
            <a:r>
              <a:rPr lang="en-US" sz="1600" b="1" dirty="0" err="1"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</a:rPr>
              <a:t>figés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 -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réalisés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classe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 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C’est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plus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rapide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et facile à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intégrer</a:t>
            </a:r>
            <a:endParaRPr lang="en-US"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     plus facile à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comprendre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-"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Quels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maintenant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désavantages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 dirty="0">
                <a:latin typeface="Raleway" pitchFamily="2" charset="0"/>
                <a:cs typeface="Calibri" panose="020F0502020204030204" pitchFamily="34" charset="0"/>
              </a:rPr>
              <a:t>ça donne accès à beaucoup de choses d’un coup</a:t>
            </a:r>
            <a:br>
              <a:rPr lang="fr-CA" b="1" dirty="0">
                <a:latin typeface="Raleway" pitchFamily="2" charset="0"/>
                <a:cs typeface="Calibri" panose="020F0502020204030204" pitchFamily="34" charset="0"/>
              </a:rPr>
            </a:br>
            <a:r>
              <a:rPr lang="fr-CA" b="1" dirty="0">
                <a:latin typeface="Raleway" pitchFamily="2" charset="0"/>
                <a:cs typeface="Calibri" panose="020F0502020204030204" pitchFamily="34" charset="0"/>
              </a:rPr>
              <a:t>ça peut être trop ouvert si mal contrôlé</a:t>
            </a:r>
            <a:br>
              <a:rPr lang="fr-CA" b="1" dirty="0">
                <a:latin typeface="Raleway" pitchFamily="2" charset="0"/>
                <a:cs typeface="Calibri" panose="020F0502020204030204" pitchFamily="34" charset="0"/>
              </a:rPr>
            </a:br>
            <a:r>
              <a:rPr lang="fr-CA" b="1" dirty="0">
                <a:latin typeface="Raleway" pitchFamily="2" charset="0"/>
                <a:cs typeface="Calibri" panose="020F0502020204030204" pitchFamily="34" charset="0"/>
              </a:rPr>
              <a:t>plus dur à limiter ce qu’un utilisateur peut voir</a:t>
            </a:r>
            <a:endParaRPr b="1" dirty="0">
              <a:latin typeface="Raleway" pitchFamily="2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-"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Est-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qu'il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y a des dangers sur la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sécurité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données ?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dans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mots avec un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exemple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Si on ajoute pas de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regle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l’utilisateurs peut demander des données qui ne serait pas les sienne en changeant son id dans la requête avec des logiciels comme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burp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suite ou d’autre chose, peut être même direct sur le navigateur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2221125" y="1889600"/>
            <a:ext cx="7079400" cy="26193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 i="0">
                <a:latin typeface="Oswald"/>
                <a:ea typeface="Oswald"/>
                <a:cs typeface="Oswald"/>
                <a:sym typeface="Oswald"/>
              </a:rPr>
              <a:t>Vous avez droit à deux JOKERS :</a:t>
            </a:r>
            <a:br>
              <a:rPr lang="en-US" sz="2100" i="0">
                <a:latin typeface="Oswald"/>
                <a:ea typeface="Oswald"/>
                <a:cs typeface="Oswald"/>
                <a:sym typeface="Oswald"/>
              </a:rPr>
            </a:br>
            <a:r>
              <a:rPr lang="en-US" sz="4000" i="0">
                <a:latin typeface="Oswald"/>
                <a:ea typeface="Oswald"/>
                <a:cs typeface="Oswald"/>
                <a:sym typeface="Oswald"/>
              </a:rPr>
              <a:t>🃏🃏</a:t>
            </a:r>
            <a:endParaRPr sz="4000" i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100" i="0">
                <a:latin typeface="Oswald"/>
                <a:ea typeface="Oswald"/>
                <a:cs typeface="Oswald"/>
                <a:sym typeface="Oswald"/>
              </a:rPr>
              <a:t>Vous pouvez placer un JOKER à une sous-question dont vous ne savez pas la réponse sans perdre de points.</a:t>
            </a:r>
            <a:endParaRPr sz="3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QUERY</a:t>
            </a:r>
            <a:endParaRPr b="1"/>
          </a:p>
        </p:txBody>
      </p:sp>
      <p:sp>
        <p:nvSpPr>
          <p:cNvPr id="227" name="Google Shape;227;p30"/>
          <p:cNvSpPr txBox="1"/>
          <p:nvPr/>
        </p:nvSpPr>
        <p:spPr>
          <a:xfrm>
            <a:off x="792425" y="1086900"/>
            <a:ext cx="11399700" cy="51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3 ) LE NIVEAU APPLICATIONS 🎀🎀🎀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d'ÉTUDES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CAS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https://stackshare.io/stackups/graphql-vs-graphql-js-vs-npm-jsonpath</a:t>
            </a:r>
            <a:r>
              <a:rPr lang="en-US" sz="1600" b="1" dirty="0"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highlight>
                <a:srgbClr val="00FF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Listez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utilisations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réelles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pertinentes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Listez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utilisations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réelles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pertinentes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dans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l'industrie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Raleway" pitchFamily="2" charset="0"/>
              </a:rPr>
              <a:t>faire une api pour une app mobile qui va chercher juste les données qu’elle a besoin</a:t>
            </a:r>
            <a:br>
              <a:rPr lang="fr-CA" dirty="0">
                <a:latin typeface="Raleway" pitchFamily="2" charset="0"/>
              </a:rPr>
            </a:br>
            <a:r>
              <a:rPr lang="fr-CA" dirty="0">
                <a:latin typeface="Raleway" pitchFamily="2" charset="0"/>
              </a:rPr>
              <a:t>créer une interface qui va chercher des données de plusieurs sources en une seule requête</a:t>
            </a:r>
            <a:endParaRPr b="1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Décivez-en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détail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dans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mots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 dirty="0">
                <a:latin typeface="Raleway" pitchFamily="2" charset="0"/>
              </a:rPr>
              <a:t>dans un site de magasin en ligne, </a:t>
            </a:r>
            <a:r>
              <a:rPr lang="fr-CA" b="1" dirty="0" err="1">
                <a:latin typeface="Raleway" pitchFamily="2" charset="0"/>
              </a:rPr>
              <a:t>GraphQL</a:t>
            </a:r>
            <a:r>
              <a:rPr lang="fr-CA" b="1" dirty="0">
                <a:latin typeface="Raleway" pitchFamily="2" charset="0"/>
              </a:rPr>
              <a:t> permet de demander juste le nom, le prix et la photo d’un produit pour afficher la liste sans recevoir toute la description ou les avis si on n’en a pas besoin</a:t>
            </a:r>
            <a:endParaRPr b="1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QUERY </a:t>
            </a:r>
            <a:endParaRPr b="1"/>
          </a:p>
        </p:txBody>
      </p:sp>
      <p:sp>
        <p:nvSpPr>
          <p:cNvPr id="233" name="Google Shape;233;p31"/>
          <p:cNvSpPr txBox="1"/>
          <p:nvPr/>
        </p:nvSpPr>
        <p:spPr>
          <a:xfrm>
            <a:off x="792425" y="1058025"/>
            <a:ext cx="11182200" cy="54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4 ) LE NIVEAU PROGRAMMEUR 👨‍💻👩‍💻👩‍💻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POUR LA TECHNOLOGIE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remplacer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X,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fiche par participant)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À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partir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url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: 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https://graphql.org/code/</a:t>
            </a:r>
            <a:r>
              <a:rPr lang="en-US" sz="1800" dirty="0">
                <a:latin typeface="Oswald"/>
                <a:ea typeface="Oswald"/>
                <a:cs typeface="Oswald"/>
                <a:sym typeface="Oswald"/>
              </a:rPr>
              <a:t> </a:t>
            </a:r>
            <a:endParaRPr sz="18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https://www.apollographql.com/blog/community/backend/8-free-to-use-graphql-apis-for-your-projects-and-demos/</a:t>
            </a:r>
            <a:r>
              <a:rPr lang="en-US" sz="1800" dirty="0">
                <a:latin typeface="Oswald"/>
                <a:ea typeface="Oswald"/>
                <a:cs typeface="Oswald"/>
                <a:sym typeface="Oswald"/>
              </a:rPr>
              <a:t> </a:t>
            </a:r>
            <a:endParaRPr sz="18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https://blog.logrocket.com/build-graphql-app-node-js-typescript-graphql-request/</a:t>
            </a:r>
            <a:r>
              <a:rPr lang="en-US" sz="1800" dirty="0">
                <a:latin typeface="Oswald"/>
                <a:ea typeface="Oswald"/>
                <a:cs typeface="Oswald"/>
                <a:sym typeface="Oswald"/>
              </a:rPr>
              <a:t> </a:t>
            </a:r>
            <a:endParaRPr sz="18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https://www.tutorialspoint.com/graphql/graphql_example.htm</a:t>
            </a:r>
            <a:r>
              <a:rPr lang="en-US" sz="1800" dirty="0">
                <a:latin typeface="Oswald"/>
                <a:ea typeface="Oswald"/>
                <a:cs typeface="Oswald"/>
                <a:sym typeface="Oswald"/>
              </a:rPr>
              <a:t> </a:t>
            </a:r>
            <a:endParaRPr sz="18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ighlight>
                  <a:srgbClr val="00FF00"/>
                </a:highlight>
                <a:latin typeface="Oswald"/>
                <a:ea typeface="Oswald"/>
                <a:cs typeface="Oswald"/>
                <a:sym typeface="Oswald"/>
                <a:hlinkClick r:id="rId7"/>
              </a:rPr>
              <a:t>https://blog.logrocket.com/5-graphql-clients-for-javascript-and-node-js/</a:t>
            </a:r>
            <a:r>
              <a:rPr lang="en-US" sz="1800" dirty="0">
                <a:highlight>
                  <a:srgbClr val="00FF00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1800" dirty="0">
              <a:highlight>
                <a:srgbClr val="00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Donnez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un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échantillon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code pertinent : 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Faire une demande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import { 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GraphQLClient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gql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} 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'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graphql-request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const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query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= 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gql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`{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hero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name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} }`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const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client = new 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GraphQLClient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('&lt;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graphql-endpoint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&gt;’)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const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data = 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await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client.request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fr-CA" sz="1800" dirty="0" err="1">
                <a:latin typeface="Raleway"/>
                <a:ea typeface="Raleway"/>
                <a:cs typeface="Raleway"/>
                <a:sym typeface="Raleway"/>
              </a:rPr>
              <a:t>query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10583325" y="293500"/>
            <a:ext cx="1379400" cy="5283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individuel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/>
        </p:nvSpPr>
        <p:spPr>
          <a:xfrm>
            <a:off x="269401" y="821356"/>
            <a:ext cx="65151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BONNE RECHERCHE !</a:t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const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{ 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buildSchema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} = 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('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');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fr-CA" sz="13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const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schema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= 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buildSchema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(`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type 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Query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{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hello: String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}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`);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fr-CA" sz="13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const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root = {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hello: () =&gt; 'Hello world!'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};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fr-CA" sz="13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schema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'{ hello }', root).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then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((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response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 =&gt; {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console.log(</a:t>
            </a:r>
            <a:r>
              <a:rPr lang="fr-CA" sz="13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response</a:t>
            </a: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-CA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});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33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3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3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297826" y="1470125"/>
            <a:ext cx="43287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QUESTIONS dans DISCORD 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ou par mio</a:t>
            </a:r>
            <a:endParaRPr sz="18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QUERY</a:t>
            </a:r>
            <a:endParaRPr b="1"/>
          </a:p>
        </p:txBody>
      </p:sp>
      <p:sp>
        <p:nvSpPr>
          <p:cNvPr id="240" name="Google Shape;240;p32"/>
          <p:cNvSpPr txBox="1"/>
          <p:nvPr/>
        </p:nvSpPr>
        <p:spPr>
          <a:xfrm>
            <a:off x="792425" y="1428350"/>
            <a:ext cx="11182200" cy="502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4 ) LE NIVEAU PROGRAMMEUR 👨‍💻👩‍💻👩‍💻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POUR LA TECHNOLOGIE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600" b="1" dirty="0" err="1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remplacer</a:t>
            </a:r>
            <a:r>
              <a:rPr lang="en-US" sz="1600" b="1" dirty="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 X)</a:t>
            </a:r>
            <a:endParaRPr sz="1600" b="1" dirty="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Quelle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est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l'url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pour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télécharger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les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librairies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de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développement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?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dirty="0">
                <a:latin typeface="Raleway" pitchFamily="2" charset="0"/>
              </a:rPr>
              <a:t>https://www.npmjs.com/package/graphql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Quelle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est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la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licence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de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cette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technologie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?  Quel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organisme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ou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cie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est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l'auteur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?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dirty="0">
                <a:latin typeface="Raleway" pitchFamily="2" charset="0"/>
              </a:rPr>
              <a:t>MIT c créé pas </a:t>
            </a:r>
            <a:r>
              <a:rPr lang="fr-CA" sz="1600" dirty="0" err="1">
                <a:latin typeface="Raleway" pitchFamily="2" charset="0"/>
              </a:rPr>
              <a:t>meta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Quels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sont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les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langages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avec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lesquels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ont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peut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l'utiliser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?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dirty="0">
                <a:latin typeface="Raleway" pitchFamily="2" charset="0"/>
              </a:rPr>
              <a:t>javascript </a:t>
            </a:r>
            <a:r>
              <a:rPr lang="fr-CA" sz="1600" dirty="0" err="1">
                <a:latin typeface="Raleway" pitchFamily="2" charset="0"/>
              </a:rPr>
              <a:t>typescript</a:t>
            </a:r>
            <a:r>
              <a:rPr lang="fr-CA" sz="1600" dirty="0">
                <a:latin typeface="Raleway" pitchFamily="2" charset="0"/>
              </a:rPr>
              <a:t> python java </a:t>
            </a:r>
            <a:r>
              <a:rPr lang="fr-CA" sz="1600" dirty="0" err="1">
                <a:latin typeface="Raleway" pitchFamily="2" charset="0"/>
              </a:rPr>
              <a:t>ruby</a:t>
            </a:r>
            <a:r>
              <a:rPr lang="fr-CA" sz="1600" dirty="0">
                <a:latin typeface="Raleway" pitchFamily="2" charset="0"/>
              </a:rPr>
              <a:t> go </a:t>
            </a:r>
            <a:r>
              <a:rPr lang="fr-CA" sz="1600" dirty="0" err="1">
                <a:latin typeface="Raleway" pitchFamily="2" charset="0"/>
              </a:rPr>
              <a:t>php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Donnez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un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échantillon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de code pour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votre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technologie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(dans la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diapo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précédente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)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dirty="0">
                <a:latin typeface="Raleway" pitchFamily="2" charset="0"/>
                <a:ea typeface="Raleway"/>
                <a:cs typeface="Raleway"/>
                <a:sym typeface="Raleway"/>
              </a:rPr>
              <a:t>Je l’ai mis dans la prochaine d’avant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Donnez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au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moins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5 sources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ou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tutoriels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débutants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pour tester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votre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technologie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.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dirty="0">
                <a:latin typeface="Raleway" pitchFamily="2" charset="0"/>
                <a:hlinkClick r:id="rId3"/>
              </a:rPr>
              <a:t>https://graphql.org/learn/</a:t>
            </a:r>
            <a:br>
              <a:rPr lang="fr-CA" sz="1600" dirty="0">
                <a:latin typeface="Raleway" pitchFamily="2" charset="0"/>
              </a:rPr>
            </a:br>
            <a:r>
              <a:rPr lang="fr-CA" sz="1600" dirty="0">
                <a:latin typeface="Raleway" pitchFamily="2" charset="0"/>
                <a:hlinkClick r:id="rId4"/>
              </a:rPr>
              <a:t>https://www.howtographql.com/</a:t>
            </a:r>
            <a:br>
              <a:rPr lang="fr-CA" sz="1600" dirty="0">
                <a:latin typeface="Raleway" pitchFamily="2" charset="0"/>
              </a:rPr>
            </a:br>
            <a:r>
              <a:rPr lang="fr-CA" sz="1600" dirty="0">
                <a:latin typeface="Raleway" pitchFamily="2" charset="0"/>
                <a:hlinkClick r:id="rId5"/>
              </a:rPr>
              <a:t>https://graphql.org/code/</a:t>
            </a:r>
            <a:br>
              <a:rPr lang="fr-CA" sz="1600" dirty="0">
                <a:latin typeface="Raleway" pitchFamily="2" charset="0"/>
              </a:rPr>
            </a:br>
            <a:r>
              <a:rPr lang="fr-CA" sz="1600" dirty="0">
                <a:latin typeface="Raleway" pitchFamily="2" charset="0"/>
              </a:rPr>
              <a:t>https://www.apollographql.com/docs/</a:t>
            </a:r>
            <a:br>
              <a:rPr lang="fr-CA" sz="1600" dirty="0">
                <a:latin typeface="Raleway" pitchFamily="2" charset="0"/>
              </a:rPr>
            </a:br>
            <a:r>
              <a:rPr lang="fr-CA" sz="1600" dirty="0">
                <a:latin typeface="Raleway" pitchFamily="2" charset="0"/>
                <a:hlinkClick r:id="rId6"/>
              </a:rPr>
              <a:t>https://www.youtube.com/watch?v=ed8SzALpx1Q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Allez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à la section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preuve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de concept,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vous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êtes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 </a:t>
            </a:r>
            <a:r>
              <a:rPr lang="en-US" sz="1600" dirty="0" err="1">
                <a:latin typeface="Raleway" pitchFamily="2" charset="0"/>
                <a:ea typeface="Raleway"/>
                <a:cs typeface="Raleway"/>
                <a:sym typeface="Raleway"/>
              </a:rPr>
              <a:t>prêts</a:t>
            </a:r>
            <a:r>
              <a:rPr lang="en-US" sz="1600" dirty="0">
                <a:latin typeface="Raleway" pitchFamily="2" charset="0"/>
                <a:ea typeface="Raleway"/>
                <a:cs typeface="Raleway"/>
                <a:sym typeface="Raleway"/>
              </a:rPr>
              <a:t>.</a:t>
            </a:r>
            <a:endParaRPr sz="1600" dirty="0">
              <a:latin typeface="Raleway" pitchFamily="2" charset="0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10583325" y="293500"/>
            <a:ext cx="1379400" cy="5283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individuel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body" idx="1"/>
          </p:nvPr>
        </p:nvSpPr>
        <p:spPr>
          <a:xfrm>
            <a:off x="2967567" y="2882401"/>
            <a:ext cx="62568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Une preuve de concept, c'est l'exemple le plus petit que l'on peut faire d'une technologie pour prouver qu'elle fonctionne dans notre environnement.</a:t>
            </a:r>
            <a:endParaRPr sz="2380"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l="33841" t="61330" r="34586" b="22230"/>
          <a:stretch/>
        </p:blipFill>
        <p:spPr>
          <a:xfrm>
            <a:off x="10553075" y="194872"/>
            <a:ext cx="1484027" cy="104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 rotWithShape="1">
          <a:blip r:embed="rId4">
            <a:alphaModFix/>
          </a:blip>
          <a:srcRect l="35434" t="21878" r="35544" b="60507"/>
          <a:stretch/>
        </p:blipFill>
        <p:spPr>
          <a:xfrm>
            <a:off x="0" y="5733738"/>
            <a:ext cx="1364105" cy="11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>
            <a:spLocks noGrp="1"/>
          </p:cNvSpPr>
          <p:nvPr>
            <p:ph type="ctrTitle" idx="4294967295"/>
          </p:nvPr>
        </p:nvSpPr>
        <p:spPr>
          <a:xfrm>
            <a:off x="2724925" y="764625"/>
            <a:ext cx="62376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600" b="1">
                <a:solidFill>
                  <a:srgbClr val="BFBFBF"/>
                </a:solidFill>
              </a:rPr>
              <a:t>PREUVE de concept</a:t>
            </a:r>
            <a:endParaRPr sz="55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1721825" y="4333950"/>
            <a:ext cx="2142600" cy="1672800"/>
          </a:xfrm>
          <a:prstGeom prst="wedgeEllipseCallout">
            <a:avLst>
              <a:gd name="adj1" fmla="val 59884"/>
              <a:gd name="adj2" fmla="val -633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Cela valide que notre environnement est bien installé</a:t>
            </a:r>
            <a:endParaRPr b="1"/>
          </a:p>
        </p:txBody>
      </p:sp>
      <p:sp>
        <p:nvSpPr>
          <p:cNvPr id="262" name="Google Shape;262;p34"/>
          <p:cNvSpPr/>
          <p:nvPr/>
        </p:nvSpPr>
        <p:spPr>
          <a:xfrm>
            <a:off x="7978925" y="4437450"/>
            <a:ext cx="2142600" cy="1672800"/>
          </a:xfrm>
          <a:prstGeom prst="wedgeEllipseCallout">
            <a:avLst>
              <a:gd name="adj1" fmla="val -48894"/>
              <a:gd name="adj2" fmla="val -6846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Cela permet de comparer des technologies et choisir.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/>
        </p:nvSpPr>
        <p:spPr>
          <a:xfrm>
            <a:off x="715225" y="284825"/>
            <a:ext cx="100191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PREUVE DE CONCEPT - GÉNÉRATEUR</a:t>
            </a:r>
            <a:endParaRPr b="1"/>
          </a:p>
        </p:txBody>
      </p:sp>
      <p:sp>
        <p:nvSpPr>
          <p:cNvPr id="268" name="Google Shape;268;p35"/>
          <p:cNvSpPr txBox="1"/>
          <p:nvPr/>
        </p:nvSpPr>
        <p:spPr>
          <a:xfrm>
            <a:off x="792425" y="1428350"/>
            <a:ext cx="11182200" cy="46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CHAQUE participant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réalise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seule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POC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obligatoire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900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Le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programmeur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produit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api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génération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essaie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choisir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un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générateur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différent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ses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camarades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 </a:t>
            </a:r>
            <a:endParaRPr sz="1900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La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preuve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 concept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d'avoir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API avec 5 end-points et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base de données au choix (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fichier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json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).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★"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fichiers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dans un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répertoire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★"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 base de données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★"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 service de données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ligne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URL 1 : 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/geocache/</a:t>
            </a:r>
            <a:r>
              <a:rPr lang="en-US" sz="1800" b="1" dirty="0" err="1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liste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/  (GET)                                                                                                                                      </a:t>
            </a:r>
            <a:endParaRPr sz="1800" b="1" dirty="0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URL 2 : 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/geocache/</a:t>
            </a:r>
            <a:r>
              <a:rPr lang="en-US" sz="1800" b="1" dirty="0" err="1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ajouter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/   (POST) </a:t>
            </a:r>
            <a:endParaRPr sz="1800" b="1" dirty="0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URL 3 :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/geocache/3/ (GET)</a:t>
            </a:r>
            <a:endParaRPr sz="1800" b="1" dirty="0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URL 4 :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/geocache/</a:t>
            </a:r>
            <a:r>
              <a:rPr lang="en-US" sz="1800" b="1" dirty="0" err="1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editer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/3  (PUT)</a:t>
            </a:r>
            <a:endParaRPr sz="1800" b="1" dirty="0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URL 4 :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/geocache/effacer/3  (DELETE)</a:t>
            </a:r>
            <a:endParaRPr sz="1800" b="1" dirty="0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5316400" y="2953000"/>
            <a:ext cx="6505800" cy="123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Assurez-vous d'inclure ces éléments dans votre </a:t>
            </a:r>
            <a:r>
              <a:rPr lang="en-US" sz="1800" b="1">
                <a:latin typeface="Raleway"/>
                <a:ea typeface="Raleway"/>
                <a:cs typeface="Raleway"/>
                <a:sym typeface="Raleway"/>
              </a:rPr>
              <a:t>readme</a:t>
            </a:r>
            <a:r>
              <a:rPr lang="en-US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18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★"/>
            </a:pPr>
            <a:r>
              <a:rPr lang="en-US" sz="1800" b="1">
                <a:latin typeface="Raleway"/>
                <a:ea typeface="Raleway"/>
                <a:cs typeface="Raleway"/>
                <a:sym typeface="Raleway"/>
              </a:rPr>
              <a:t>les vrais requêtes obtenues suite à la génération</a:t>
            </a:r>
            <a:endParaRPr sz="18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★"/>
            </a:pPr>
            <a:r>
              <a:rPr lang="en-US" sz="1800" b="1">
                <a:latin typeface="Raleway"/>
                <a:ea typeface="Raleway"/>
                <a:cs typeface="Raleway"/>
                <a:sym typeface="Raleway"/>
              </a:rPr>
              <a:t>est-ce qu'on aurait pu faire POST au lieu de DELETE ?</a:t>
            </a:r>
            <a:endParaRPr sz="18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PREUVE DE CONCEPT - QUERY</a:t>
            </a:r>
            <a:endParaRPr b="1"/>
          </a:p>
        </p:txBody>
      </p:sp>
      <p:sp>
        <p:nvSpPr>
          <p:cNvPr id="275" name="Google Shape;275;p36"/>
          <p:cNvSpPr txBox="1"/>
          <p:nvPr/>
        </p:nvSpPr>
        <p:spPr>
          <a:xfrm>
            <a:off x="792425" y="1428350"/>
            <a:ext cx="11182200" cy="70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Vous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réalisez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un service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générique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que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l'on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peut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interroger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à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notre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guise avec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GraphQL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sz="1900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La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preuve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 concept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réaliser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interrogation des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géocache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qui se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contrôle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coté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client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L'objectif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 diversifier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nos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techniques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d'interrogation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possibles pour le jour du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DevCamp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. 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★"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Les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fichiers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dans un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répertoire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★"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Une base de données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★"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Un service de données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★"/>
            </a:pPr>
            <a:endParaRPr lang="en-US"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★"/>
            </a:pPr>
            <a:r>
              <a:rPr lang="en-US" sz="2500" b="1" dirty="0">
                <a:latin typeface="Raleway"/>
                <a:ea typeface="Raleway"/>
                <a:cs typeface="Raleway"/>
                <a:sym typeface="Raleway"/>
              </a:rPr>
              <a:t>Ma </a:t>
            </a:r>
            <a:r>
              <a:rPr lang="en-US" sz="2500" b="1" dirty="0" err="1">
                <a:latin typeface="Raleway"/>
                <a:ea typeface="Raleway"/>
                <a:cs typeface="Raleway"/>
                <a:sym typeface="Raleway"/>
              </a:rPr>
              <a:t>poc</a:t>
            </a:r>
            <a:r>
              <a:rPr lang="en-US" sz="25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500" b="1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2500" b="1" dirty="0">
                <a:latin typeface="Raleway"/>
                <a:ea typeface="Raleway"/>
                <a:cs typeface="Raleway"/>
                <a:sym typeface="Raleway"/>
              </a:rPr>
              <a:t> dans le meme git que ActiveMQ </a:t>
            </a:r>
            <a:r>
              <a:rPr lang="en-US" sz="2500" b="1" dirty="0" err="1">
                <a:latin typeface="Raleway"/>
                <a:ea typeface="Raleway"/>
                <a:cs typeface="Raleway"/>
                <a:sym typeface="Raleway"/>
              </a:rPr>
              <a:t>si</a:t>
            </a:r>
            <a:r>
              <a:rPr lang="en-US" sz="25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500" b="1" dirty="0" err="1">
                <a:latin typeface="Raleway"/>
                <a:ea typeface="Raleway"/>
                <a:cs typeface="Raleway"/>
                <a:sym typeface="Raleway"/>
              </a:rPr>
              <a:t>tu</a:t>
            </a:r>
            <a:r>
              <a:rPr lang="en-US" sz="25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500" b="1">
                <a:latin typeface="Raleway"/>
                <a:ea typeface="Raleway"/>
                <a:cs typeface="Raleway"/>
                <a:sym typeface="Raleway"/>
              </a:rPr>
              <a:t>veut</a:t>
            </a:r>
            <a:endParaRPr sz="25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REQUÊTE </a:t>
            </a:r>
            <a:r>
              <a:rPr lang="en-US" sz="1800" b="1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avancée</a:t>
            </a:r>
            <a:r>
              <a:rPr lang="en-US" sz="18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1 : </a:t>
            </a:r>
            <a:r>
              <a:rPr lang="en-US" sz="1800" b="1" dirty="0"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. </a:t>
            </a:r>
            <a:r>
              <a:rPr lang="fr-CA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fr-CA" sz="12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getData</a:t>
            </a:r>
            <a:r>
              <a:rPr lang="fr-CA" sz="12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CA" sz="12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{ 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}) </a:t>
            </a:r>
            <a:r>
              <a:rPr lang="fr-CA" sz="12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>
                <a:solidFill>
                  <a:srgbClr val="4FC1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>
                <a:solidFill>
                  <a:srgbClr val="4FC1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fr-CA" sz="12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 err="1">
                <a:solidFill>
                  <a:srgbClr val="4FC1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CA" sz="12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endParaRPr lang="fr-CA" sz="1200" b="0" dirty="0">
              <a:solidFill>
                <a:srgbClr val="CCCCC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</a:t>
            </a:r>
            <a:r>
              <a:rPr lang="fr-CA" sz="12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entries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(([</a:t>
            </a:r>
            <a:r>
              <a:rPr lang="fr-CA" sz="12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CA" sz="12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]) </a:t>
            </a:r>
            <a:r>
              <a:rPr lang="fr-CA" sz="12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CA" sz="12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fr-CA" sz="12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]) </a:t>
            </a:r>
            <a:r>
              <a:rPr lang="fr-CA" sz="12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===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CA" sz="12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}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fr-CA" sz="12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},</a:t>
            </a:r>
          </a:p>
          <a:p>
            <a:pPr>
              <a:lnSpc>
                <a:spcPts val="1425"/>
              </a:lnSpc>
            </a:pPr>
            <a:r>
              <a:rPr lang="fr-CA" sz="12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                                                    .                                                                                                                                      </a:t>
            </a:r>
            <a:endParaRPr sz="1800" b="1" dirty="0"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REQUÊTE </a:t>
            </a:r>
            <a:r>
              <a:rPr lang="en-US" sz="1800" b="1" dirty="0" err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avancée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2 : 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.                                                                                                                               .                                                                                                                                      </a:t>
            </a:r>
            <a:endParaRPr sz="1800" b="1" dirty="0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REQUÊTE </a:t>
            </a:r>
            <a:r>
              <a:rPr lang="en-US" sz="1800" b="1" dirty="0" err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avancée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3 : 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.                                                                                                                               .                                                                                                                                      </a:t>
            </a:r>
            <a:endParaRPr sz="1800" b="1" dirty="0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5316400" y="2800600"/>
            <a:ext cx="6505800" cy="123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Assurez-vous d'inclure : 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★"/>
            </a:pPr>
            <a:r>
              <a:rPr lang="en-US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 REGEX dans une des requête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★"/>
            </a:pPr>
            <a:r>
              <a:rPr lang="en-US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 XPATH ou JSONPATH côté client (point bonus)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269400" y="821350"/>
            <a:ext cx="5375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LES GeoCACHES ont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37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37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37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297825" y="1774925"/>
            <a:ext cx="53754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Un nom</a:t>
            </a:r>
            <a:endParaRPr sz="3100" b="1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●"/>
            </a:pPr>
            <a:r>
              <a:rPr lang="en-US" sz="3100" b="1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Un propriétaire</a:t>
            </a:r>
            <a:endParaRPr sz="3100" b="1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●"/>
            </a:pPr>
            <a:r>
              <a:rPr lang="en-US" sz="3100" b="1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Une latitude</a:t>
            </a:r>
            <a:endParaRPr sz="3100" b="1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●"/>
            </a:pPr>
            <a:r>
              <a:rPr lang="en-US" sz="3100" b="1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Une longitude</a:t>
            </a:r>
            <a:endParaRPr sz="3100" b="1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D'autres caractéristiques seront précisées le jour du DevCamp.</a:t>
            </a:r>
            <a:endParaRPr sz="3100" b="1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Il faut s'entendre avec les autres programmeurs de l'entreprise sur le </a:t>
            </a:r>
            <a:r>
              <a:rPr lang="en-US" b="1">
                <a:solidFill>
                  <a:schemeClr val="dk1"/>
                </a:solidFill>
                <a:highlight>
                  <a:srgbClr val="33CCFF"/>
                </a:highlight>
              </a:rPr>
              <a:t>FORMAT</a:t>
            </a:r>
            <a:r>
              <a:rPr lang="en-US">
                <a:solidFill>
                  <a:schemeClr val="dk1"/>
                </a:solidFill>
              </a:rPr>
              <a:t> de la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base de données.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/>
        </p:nvSpPr>
        <p:spPr>
          <a:xfrm>
            <a:off x="269401" y="821356"/>
            <a:ext cx="65151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BONNE RECHERCHE !</a:t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5" name="Google Shape;295;p38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38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38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297820" y="1470123"/>
            <a:ext cx="37995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QUESTIONS dans DISCORD ou par mio</a:t>
            </a:r>
            <a:endParaRPr sz="18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5767475" y="1322251"/>
            <a:ext cx="62376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600" b="1">
                <a:solidFill>
                  <a:srgbClr val="BFBFBF"/>
                </a:solidFill>
              </a:rPr>
              <a:t>PRÉPARATION</a:t>
            </a:r>
            <a:endParaRPr sz="5600" b="1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LES</a:t>
            </a:r>
            <a:endParaRPr sz="55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GÉNÉRATEURS</a:t>
            </a:r>
            <a:endParaRPr sz="55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1701" y="4190825"/>
            <a:ext cx="5523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Savoir-Lire &amp; </a:t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Preuves de concept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269400" y="821350"/>
            <a:ext cx="5375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TECHNOLOGIES explorées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4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4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4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297824" y="1774925"/>
            <a:ext cx="71757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 dirty="0" err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LoopBack</a:t>
            </a: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 (loopback.js </a:t>
            </a:r>
            <a:r>
              <a:rPr lang="en-US" sz="3100" b="1" dirty="0" err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100" b="1" dirty="0" err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php</a:t>
            </a: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3100"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Yeoman (Node.JS)</a:t>
            </a:r>
            <a:endParaRPr sz="3100"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Retool</a:t>
            </a:r>
            <a:endParaRPr sz="3100" b="1" dirty="0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100"/>
              <a:buFont typeface="Raleway"/>
              <a:buChar char="●"/>
            </a:pPr>
            <a:r>
              <a:rPr lang="en-US" sz="3100" b="1" dirty="0" err="1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CookieCutter</a:t>
            </a:r>
            <a:endParaRPr sz="3100" b="1" dirty="0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100"/>
              <a:buFont typeface="Raleway"/>
              <a:buChar char="●"/>
            </a:pPr>
            <a:r>
              <a:rPr lang="en-US" sz="3100" b="1" dirty="0" err="1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Autre</a:t>
            </a:r>
            <a:endParaRPr sz="3100" b="1" dirty="0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Doit être complété </a:t>
            </a:r>
            <a:r>
              <a:rPr lang="en-US" b="1">
                <a:solidFill>
                  <a:schemeClr val="dk1"/>
                </a:solidFill>
                <a:highlight>
                  <a:srgbClr val="33CCFF"/>
                </a:highlight>
              </a:rPr>
              <a:t>AVANT</a:t>
            </a:r>
            <a:r>
              <a:rPr lang="en-US">
                <a:solidFill>
                  <a:schemeClr val="dk1"/>
                </a:solidFill>
              </a:rPr>
              <a:t> la journée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DEV CAMP à la fin de la session.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/>
          </p:nvPr>
        </p:nvSpPr>
        <p:spPr>
          <a:xfrm>
            <a:off x="1004456" y="1169232"/>
            <a:ext cx="3897900" cy="16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1.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SAVOIR</a:t>
            </a: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LIRE</a:t>
            </a:r>
            <a:endParaRPr sz="3600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809585" y="2869069"/>
            <a:ext cx="4287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Recherche sur les </a:t>
            </a:r>
            <a:br>
              <a:rPr lang="en-US" sz="2000"/>
            </a:br>
            <a:r>
              <a:rPr lang="en-US" sz="2000"/>
              <a:t>Générateurs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Doit être complété </a:t>
            </a:r>
            <a:r>
              <a:rPr lang="en-US" b="1">
                <a:solidFill>
                  <a:schemeClr val="dk1"/>
                </a:solidFill>
                <a:highlight>
                  <a:srgbClr val="33CCFF"/>
                </a:highlight>
              </a:rPr>
              <a:t>AVANT</a:t>
            </a:r>
            <a:r>
              <a:rPr lang="en-US">
                <a:solidFill>
                  <a:schemeClr val="dk1"/>
                </a:solidFill>
              </a:rPr>
              <a:t> la journée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DEV CAMP à la fin de la session.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844426" y="2083633"/>
            <a:ext cx="29481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</a:rPr>
              <a:t>SAVOIR-LIRE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844424" y="3059775"/>
            <a:ext cx="7080000" cy="24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Effectuer une recherche sur les générateurs.  Dupliquer le document.  Répondre aux questions posées directement dans le document.  </a:t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3792482" y="1156957"/>
            <a:ext cx="1601201" cy="1601201"/>
            <a:chOff x="1922075" y="1629000"/>
            <a:chExt cx="437200" cy="437200"/>
          </a:xfrm>
        </p:grpSpPr>
        <p:sp>
          <p:nvSpPr>
            <p:cNvPr id="129" name="Google Shape;129;p1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GÉNÉRATEURS</a:t>
            </a:r>
            <a:endParaRPr b="1"/>
          </a:p>
        </p:txBody>
      </p:sp>
      <p:sp>
        <p:nvSpPr>
          <p:cNvPr id="136" name="Google Shape;136;p17"/>
          <p:cNvSpPr txBox="1"/>
          <p:nvPr/>
        </p:nvSpPr>
        <p:spPr>
          <a:xfrm>
            <a:off x="792425" y="1428350"/>
            <a:ext cx="11182200" cy="50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1 ) EXPLORATION INITIATIQUE 🛸🛸🛸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toute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autre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source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https://blog.apilayer.com/what-is-scaffolding-in-an-api/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&amp; </a:t>
            </a: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https://en.wikipedia.org/wiki/Scaffold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https://stackoverflow.com/questions/235018/what-is-scaffolding-is-it-a-term-for-a-particular-platform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  <a:hlinkClick r:id="rId6"/>
              </a:rPr>
              <a:t>https://www.opslevel.com/blog/cookiecutter-vs-yeoman-choosing-the-right-scaffolder-for-your-service</a:t>
            </a:r>
            <a:r>
              <a:rPr lang="en-US" sz="1600" b="1" dirty="0"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dans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mots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qu'est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la technique de 'scaffolding generation'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un outil qui crée la base du projet automatiquement pour sauver du temps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quoi la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génération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diffère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-t-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elle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d'un framework ?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le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framework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tu l’utilises tout le long, le scaffolding tu l’utilises juste pour partir ton projet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Est-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que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vous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pourrez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réutiliser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générateur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après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avoir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généré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 code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fois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</a:rPr>
              <a:t>(et </a:t>
            </a:r>
            <a:r>
              <a:rPr lang="en-US" sz="1600" b="1" dirty="0" err="1"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</a:rPr>
              <a:t>modifié</a:t>
            </a:r>
            <a:r>
              <a:rPr lang="en-US" sz="1600" b="1" dirty="0"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</a:rPr>
              <a:t> le code)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oui, mais faut faire attention parce que ça peut écraser ce que t’as déjà changé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GÉNÉRATEURS</a:t>
            </a:r>
            <a:endParaRPr b="1"/>
          </a:p>
        </p:txBody>
      </p:sp>
      <p:sp>
        <p:nvSpPr>
          <p:cNvPr id="142" name="Google Shape;142;p18"/>
          <p:cNvSpPr txBox="1"/>
          <p:nvPr/>
        </p:nvSpPr>
        <p:spPr>
          <a:xfrm>
            <a:off x="1136457" y="1077000"/>
            <a:ext cx="11182200" cy="630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2 ) ANALYSE des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qualités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et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défauts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👍💜👎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toute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autre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source :</a:t>
            </a:r>
            <a:b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https://www.voidcanvas.com/loopback-pros-and-cons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https://www.quora.com/What-is-your-review-of-LoopBack-Node-js-framework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Quelles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bénéfices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d'un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générateur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code de service de données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  <a:t>Gagne du temps en générant le code de base</a:t>
            </a:r>
            <a:b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  <a:t>Assure une structure claire et standard</a:t>
            </a:r>
            <a:b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  <a:t>Réduit les risques d’erreurs humaines</a:t>
            </a:r>
            <a:b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  <a:t>Crée les routes d’API reliées à la base de données automatiquement</a:t>
            </a:r>
            <a:b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  <a:t>Permet de faire évoluer le projet plus facilement</a:t>
            </a:r>
            <a:b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2000" dirty="0">
                <a:latin typeface="Calibri" panose="020F0502020204030204" pitchFamily="34" charset="0"/>
                <a:cs typeface="Calibri" panose="020F0502020204030204" pitchFamily="34" charset="0"/>
              </a:rPr>
              <a:t>Rend le développement accessible même pour les moins experts</a:t>
            </a:r>
            <a:endParaRPr sz="1600" b="1" dirty="0"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GÉNÉRATEURS</a:t>
            </a:r>
            <a:endParaRPr b="1"/>
          </a:p>
        </p:txBody>
      </p:sp>
      <p:sp>
        <p:nvSpPr>
          <p:cNvPr id="148" name="Google Shape;148;p19"/>
          <p:cNvSpPr txBox="1"/>
          <p:nvPr/>
        </p:nvSpPr>
        <p:spPr>
          <a:xfrm>
            <a:off x="715224" y="979613"/>
            <a:ext cx="11289900" cy="674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3 ) LE NIVEAU APPLICATIONS 🎀🎀🎀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d'ÉTUDES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CAS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https://loopback.io/what-our-users-say.html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https://loopback.io/doc/en/lb4/Examples.html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hlink"/>
                </a:solidFill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  <a:hlinkClick r:id="rId5"/>
              </a:rPr>
              <a:t>https://stackshare.io/stackups/loopback-vs-yeoman</a:t>
            </a:r>
            <a:r>
              <a:rPr lang="en-US" b="1" dirty="0">
                <a:highlight>
                  <a:srgbClr val="00FF00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highlight>
                <a:srgbClr val="00FF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dans </a:t>
            </a:r>
            <a:r>
              <a:rPr lang="en-US" sz="1600" b="1" dirty="0" err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quelles</a:t>
            </a:r>
            <a:r>
              <a:rPr lang="en-US" sz="16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 applications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générateurs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d'échafaudage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pourraient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être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utilisées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et à quelle étape du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développement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logiciel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>
                <a:latin typeface="Releway"/>
              </a:rPr>
              <a:t>utile au début du projet</a:t>
            </a:r>
            <a:br>
              <a:rPr lang="fr-CA" sz="2000" dirty="0">
                <a:latin typeface="Releway"/>
              </a:rPr>
            </a:br>
            <a:r>
              <a:rPr lang="fr-CA" sz="2000" dirty="0">
                <a:latin typeface="Releway"/>
              </a:rPr>
              <a:t>génère les modèles de données</a:t>
            </a:r>
            <a:br>
              <a:rPr lang="fr-CA" sz="2000" dirty="0">
                <a:latin typeface="Releway"/>
              </a:rPr>
            </a:br>
            <a:r>
              <a:rPr lang="fr-CA" sz="2000" dirty="0">
                <a:latin typeface="Releway"/>
              </a:rPr>
              <a:t>crée les routes d’API</a:t>
            </a:r>
            <a:br>
              <a:rPr lang="fr-CA" sz="2000" dirty="0">
                <a:latin typeface="Releway"/>
              </a:rPr>
            </a:br>
            <a:r>
              <a:rPr lang="fr-CA" sz="2000" dirty="0">
                <a:latin typeface="Releway"/>
              </a:rPr>
              <a:t>connecte à la base de données</a:t>
            </a:r>
            <a:br>
              <a:rPr lang="fr-CA" sz="2000" dirty="0">
                <a:latin typeface="Releway"/>
              </a:rPr>
            </a:br>
            <a:r>
              <a:rPr lang="fr-CA" sz="2000" dirty="0">
                <a:latin typeface="Releway"/>
              </a:rPr>
              <a:t>permet de tester rapidement une première version</a:t>
            </a:r>
            <a:endParaRPr sz="1600" b="1" dirty="0">
              <a:latin typeface="Re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Inventez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logiciel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 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Soyez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précis et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détaillé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 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Un logiciel de réservation pour un rdv ou même une mini app avec des données sur une base de données public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0583325" y="293500"/>
            <a:ext cx="1379400" cy="5283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individuel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2475</Words>
  <Application>Microsoft Office PowerPoint</Application>
  <PresentationFormat>Widescreen</PresentationFormat>
  <Paragraphs>349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Bree Serif</vt:lpstr>
      <vt:lpstr>Consolas</vt:lpstr>
      <vt:lpstr>Calibri</vt:lpstr>
      <vt:lpstr>Roboto</vt:lpstr>
      <vt:lpstr>Source Sans Pro</vt:lpstr>
      <vt:lpstr>Oswald</vt:lpstr>
      <vt:lpstr>Arial</vt:lpstr>
      <vt:lpstr>Lato</vt:lpstr>
      <vt:lpstr>Releway</vt:lpstr>
      <vt:lpstr>Raleway</vt:lpstr>
      <vt:lpstr>Office Theme</vt:lpstr>
      <vt:lpstr>PRÉPARATION  GÉNÉRATEURS &amp; QUERY</vt:lpstr>
      <vt:lpstr>PowerPoint Presentation</vt:lpstr>
      <vt:lpstr>PRÉPARATION  LES GÉNÉRATEURS</vt:lpstr>
      <vt:lpstr>PowerPoint Presentation</vt:lpstr>
      <vt:lpstr>1. SAVOIR LIRE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PRÉPARATION  QUERY TOOL</vt:lpstr>
      <vt:lpstr>PowerPoint Presentation</vt:lpstr>
      <vt:lpstr>1. SAVOIR LIRE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PREUVE de concept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Léopold Boulianne</cp:lastModifiedBy>
  <cp:revision>36</cp:revision>
  <dcterms:modified xsi:type="dcterms:W3CDTF">2025-05-15T18:34:21Z</dcterms:modified>
</cp:coreProperties>
</file>