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8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5" r:id="rId25"/>
    <p:sldId id="277" r:id="rId26"/>
    <p:sldId id="278" r:id="rId27"/>
    <p:sldId id="279" r:id="rId28"/>
    <p:sldId id="280" r:id="rId29"/>
    <p:sldId id="281" r:id="rId30"/>
    <p:sldId id="282" r:id="rId31"/>
    <p:sldId id="286" r:id="rId32"/>
    <p:sldId id="287" r:id="rId33"/>
    <p:sldId id="283" r:id="rId34"/>
  </p:sldIdLst>
  <p:sldSz cx="12192000" cy="6858000"/>
  <p:notesSz cx="6858000" cy="9144000"/>
  <p:embeddedFontLst>
    <p:embeddedFont>
      <p:font typeface="Bree Serif" panose="020B0604020202020204" charset="0"/>
      <p:regular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  <p:embeddedFont>
      <p:font typeface="Lato" panose="020F0502020204030203" pitchFamily="34" charset="0"/>
      <p:regular r:id="rId41"/>
      <p:bold r:id="rId42"/>
      <p:italic r:id="rId43"/>
      <p:boldItalic r:id="rId44"/>
    </p:embeddedFont>
    <p:embeddedFont>
      <p:font typeface="Montserrat" panose="00000500000000000000" pitchFamily="2" charset="0"/>
      <p:regular r:id="rId45"/>
      <p:bold r:id="rId46"/>
      <p:italic r:id="rId47"/>
      <p:boldItalic r:id="rId48"/>
    </p:embeddedFont>
    <p:embeddedFont>
      <p:font typeface="Oswald" panose="00000500000000000000" pitchFamily="2" charset="0"/>
      <p:regular r:id="rId49"/>
      <p:bold r:id="rId50"/>
    </p:embeddedFont>
    <p:embeddedFont>
      <p:font typeface="Raleway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7AD03A-4C75-4840-A818-9F080B385FE0}">
  <a:tblStyle styleId="{777AD03A-4C75-4840-A818-9F080B385FE0}" styleName="Table_0">
    <a:wholeTbl>
      <a:tcTxStyle b="off" i="off">
        <a:font>
          <a:latin typeface="Raleway"/>
          <a:ea typeface="Raleway"/>
          <a:cs typeface="Raleway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4E6"/>
          </a:solidFill>
        </a:fill>
      </a:tcStyle>
    </a:wholeTbl>
    <a:band1H>
      <a:tcTxStyle/>
      <a:tcStyle>
        <a:tcBdr/>
        <a:fill>
          <a:solidFill>
            <a:srgbClr val="FFE8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8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Raleway"/>
          <a:ea typeface="Raleway"/>
          <a:cs typeface="Raleway"/>
        </a:font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 i="off">
        <a:font>
          <a:latin typeface="Raleway"/>
          <a:ea typeface="Raleway"/>
          <a:cs typeface="Raleway"/>
        </a:font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 i="off">
        <a:font>
          <a:latin typeface="Raleway"/>
          <a:ea typeface="Raleway"/>
          <a:cs typeface="Raleway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Raleway"/>
          <a:ea typeface="Raleway"/>
          <a:cs typeface="Raleway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1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8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52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pache_camel/apache_camel_endpoints.htm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cbe883655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template is free to use under Creative Commons Attribution license. Please mention Slidehood.com and other resources used in a slide footer.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67" name="Google Shape;167;g23cbe883655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3cbe883655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3cbe883655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3cbe883655_5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3cbe883655_5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cbe88365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3cbe88365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template is free to use under Creative Commons Attribution license. Please mention Slidehood.com and other resources used in a slide footer.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252" name="Google Shape;2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36cf54a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FONT</a:t>
            </a:r>
            <a:r>
              <a:rPr lang="en-US" sz="18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RALEWAY &amp; CALIBRI</a:t>
            </a:r>
            <a:endParaRPr sz="180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d36cf54a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6cf54ae5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d36cf54ae5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39b04ae00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d39b04ae00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cbe883655_5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cbe883655_5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d36cf54ae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d36cf54ae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36cf54ae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d36cf54ae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3cbe883655_5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g23cbe883655_5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FONT</a:t>
            </a:r>
            <a:r>
              <a:rPr lang="en-US" sz="18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RALEWAY &amp; CALIBRI</a:t>
            </a:r>
            <a:endParaRPr sz="180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3cbe883655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g23cbe883655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https://www.tutorialspoint.com/apache_camel/apache_camel_endpoints.htm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57" name="Google Shape;3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3cbe883655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FONT</a:t>
            </a:r>
            <a:r>
              <a:rPr lang="en-US" sz="18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RALEWAY &amp; CALIBRI</a:t>
            </a:r>
            <a:endParaRPr sz="180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g23cbe883655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cbe883655_5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template is free to use under Creative Commons Attribution license. Please mention Slidehood.com and other resources used in a slide footer.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  <p:sp>
        <p:nvSpPr>
          <p:cNvPr id="180" name="Google Shape;180;g23cbe883655_5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cbe883655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FONT</a:t>
            </a:r>
            <a:r>
              <a:rPr lang="en-US" sz="18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-US" sz="14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RALEWAY &amp; CALIBRI</a:t>
            </a:r>
            <a:endParaRPr sz="180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3cbe883655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cbe88365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3cbe88365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cbe88365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3cbe88365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cbe88365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23cbe88365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cbe883655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3cbe883655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3cbe883655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3cbe883655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817904" y="1608632"/>
            <a:ext cx="5983600" cy="154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6271" y="-6350"/>
            <a:ext cx="12206129" cy="6864351"/>
            <a:chOff x="-6271" y="-6350"/>
            <a:chExt cx="12206129" cy="6864351"/>
          </a:xfrm>
        </p:grpSpPr>
        <p:sp>
          <p:nvSpPr>
            <p:cNvPr id="14" name="Google Shape;14;p2"/>
            <p:cNvSpPr/>
            <p:nvPr/>
          </p:nvSpPr>
          <p:spPr>
            <a:xfrm>
              <a:off x="1588" y="3175"/>
              <a:ext cx="12190413" cy="68548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1018" y="3175"/>
              <a:ext cx="1572" cy="15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88" y="-6350"/>
              <a:ext cx="17289" cy="17463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6271" y="114300"/>
              <a:ext cx="2802412" cy="2079625"/>
            </a:xfrm>
            <a:custGeom>
              <a:avLst/>
              <a:gdLst/>
              <a:ahLst/>
              <a:cxnLst/>
              <a:rect l="l" t="t" r="r" b="b"/>
              <a:pathLst>
                <a:path w="1772" h="1310" extrusionOk="0">
                  <a:moveTo>
                    <a:pt x="0" y="0"/>
                  </a:moveTo>
                  <a:lnTo>
                    <a:pt x="0" y="1310"/>
                  </a:lnTo>
                  <a:lnTo>
                    <a:pt x="1772" y="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74462" y="4667250"/>
              <a:ext cx="2725396" cy="2027238"/>
            </a:xfrm>
            <a:custGeom>
              <a:avLst/>
              <a:gdLst/>
              <a:ahLst/>
              <a:cxnLst/>
              <a:rect l="l" t="t" r="r" b="b"/>
              <a:pathLst>
                <a:path w="1734" h="1277" extrusionOk="0">
                  <a:moveTo>
                    <a:pt x="0" y="321"/>
                  </a:moveTo>
                  <a:lnTo>
                    <a:pt x="1734" y="1277"/>
                  </a:lnTo>
                  <a:lnTo>
                    <a:pt x="1734" y="0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6270" y="1814514"/>
              <a:ext cx="8936911" cy="4930783"/>
            </a:xfrm>
            <a:custGeom>
              <a:avLst/>
              <a:gdLst/>
              <a:ahLst/>
              <a:cxnLst/>
              <a:rect l="l" t="t" r="r" b="b"/>
              <a:pathLst>
                <a:path w="8936911" h="4930783" extrusionOk="0">
                  <a:moveTo>
                    <a:pt x="2988244" y="0"/>
                  </a:moveTo>
                  <a:lnTo>
                    <a:pt x="8936911" y="3276600"/>
                  </a:lnTo>
                  <a:lnTo>
                    <a:pt x="0" y="4930783"/>
                  </a:lnTo>
                  <a:lnTo>
                    <a:pt x="0" y="554085"/>
                  </a:lnTo>
                  <a:close/>
                </a:path>
              </a:pathLst>
            </a:custGeom>
            <a:solidFill>
              <a:srgbClr val="F7A7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6271" y="2419788"/>
              <a:ext cx="8936912" cy="4316961"/>
            </a:xfrm>
            <a:custGeom>
              <a:avLst/>
              <a:gdLst/>
              <a:ahLst/>
              <a:cxnLst/>
              <a:rect l="l" t="t" r="r" b="b"/>
              <a:pathLst>
                <a:path w="8936912" h="4316961" extrusionOk="0">
                  <a:moveTo>
                    <a:pt x="0" y="0"/>
                  </a:moveTo>
                  <a:lnTo>
                    <a:pt x="8936912" y="2671325"/>
                  </a:lnTo>
                  <a:lnTo>
                    <a:pt x="0" y="4316961"/>
                  </a:ln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30470" y="3175"/>
              <a:ext cx="11475270" cy="1612900"/>
            </a:xfrm>
            <a:custGeom>
              <a:avLst/>
              <a:gdLst/>
              <a:ahLst/>
              <a:cxnLst/>
              <a:rect l="l" t="t" r="r" b="b"/>
              <a:pathLst>
                <a:path w="7301" h="1016" extrusionOk="0">
                  <a:moveTo>
                    <a:pt x="1839" y="1016"/>
                  </a:moveTo>
                  <a:lnTo>
                    <a:pt x="7301" y="0"/>
                  </a:lnTo>
                  <a:lnTo>
                    <a:pt x="0" y="0"/>
                  </a:lnTo>
                  <a:lnTo>
                    <a:pt x="1839" y="1016"/>
                  </a:lnTo>
                  <a:close/>
                </a:path>
              </a:pathLst>
            </a:custGeom>
            <a:solidFill>
              <a:srgbClr val="29AB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18690" y="5227638"/>
              <a:ext cx="11579005" cy="1630363"/>
            </a:xfrm>
            <a:custGeom>
              <a:avLst/>
              <a:gdLst/>
              <a:ahLst/>
              <a:cxnLst/>
              <a:rect l="l" t="t" r="r" b="b"/>
              <a:pathLst>
                <a:path w="7367" h="1027" extrusionOk="0">
                  <a:moveTo>
                    <a:pt x="7367" y="1027"/>
                  </a:moveTo>
                  <a:lnTo>
                    <a:pt x="5517" y="0"/>
                  </a:lnTo>
                  <a:lnTo>
                    <a:pt x="0" y="1027"/>
                  </a:lnTo>
                  <a:lnTo>
                    <a:pt x="7367" y="1027"/>
                  </a:lnTo>
                  <a:close/>
                </a:path>
              </a:pathLst>
            </a:custGeom>
            <a:solidFill>
              <a:srgbClr val="29AB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ctrTitle"/>
          </p:nvPr>
        </p:nvSpPr>
        <p:spPr>
          <a:xfrm>
            <a:off x="5817904" y="1608632"/>
            <a:ext cx="59835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9pPr>
          </a:lstStyle>
          <a:p>
            <a:endParaRPr/>
          </a:p>
        </p:txBody>
      </p:sp>
      <p:grpSp>
        <p:nvGrpSpPr>
          <p:cNvPr id="93" name="Google Shape;93;p12"/>
          <p:cNvGrpSpPr/>
          <p:nvPr/>
        </p:nvGrpSpPr>
        <p:grpSpPr>
          <a:xfrm>
            <a:off x="-6271" y="-6350"/>
            <a:ext cx="12206130" cy="6864350"/>
            <a:chOff x="-6271" y="-6350"/>
            <a:chExt cx="12206130" cy="6864350"/>
          </a:xfrm>
        </p:grpSpPr>
        <p:sp>
          <p:nvSpPr>
            <p:cNvPr id="94" name="Google Shape;94;p12"/>
            <p:cNvSpPr/>
            <p:nvPr/>
          </p:nvSpPr>
          <p:spPr>
            <a:xfrm>
              <a:off x="1588" y="3175"/>
              <a:ext cx="12190500" cy="685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>
              <a:off x="11018" y="3175"/>
              <a:ext cx="1500" cy="1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>
              <a:off x="1588" y="-6350"/>
              <a:ext cx="17289" cy="17463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1" y="1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-6271" y="114300"/>
              <a:ext cx="2802414" cy="2079625"/>
            </a:xfrm>
            <a:custGeom>
              <a:avLst/>
              <a:gdLst/>
              <a:ahLst/>
              <a:cxnLst/>
              <a:rect l="l" t="t" r="r" b="b"/>
              <a:pathLst>
                <a:path w="1772" h="1310" extrusionOk="0">
                  <a:moveTo>
                    <a:pt x="0" y="0"/>
                  </a:moveTo>
                  <a:lnTo>
                    <a:pt x="0" y="1310"/>
                  </a:lnTo>
                  <a:lnTo>
                    <a:pt x="1772" y="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9474462" y="4667250"/>
              <a:ext cx="2725397" cy="2027238"/>
            </a:xfrm>
            <a:custGeom>
              <a:avLst/>
              <a:gdLst/>
              <a:ahLst/>
              <a:cxnLst/>
              <a:rect l="l" t="t" r="r" b="b"/>
              <a:pathLst>
                <a:path w="1734" h="1277" extrusionOk="0">
                  <a:moveTo>
                    <a:pt x="0" y="321"/>
                  </a:moveTo>
                  <a:lnTo>
                    <a:pt x="1734" y="1277"/>
                  </a:lnTo>
                  <a:lnTo>
                    <a:pt x="1734" y="0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-6270" y="1814514"/>
              <a:ext cx="8936911" cy="4930783"/>
            </a:xfrm>
            <a:custGeom>
              <a:avLst/>
              <a:gdLst/>
              <a:ahLst/>
              <a:cxnLst/>
              <a:rect l="l" t="t" r="r" b="b"/>
              <a:pathLst>
                <a:path w="8936911" h="4930783" extrusionOk="0">
                  <a:moveTo>
                    <a:pt x="2988244" y="0"/>
                  </a:moveTo>
                  <a:lnTo>
                    <a:pt x="8936911" y="3276600"/>
                  </a:lnTo>
                  <a:lnTo>
                    <a:pt x="0" y="4930783"/>
                  </a:lnTo>
                  <a:lnTo>
                    <a:pt x="0" y="554085"/>
                  </a:lnTo>
                  <a:close/>
                </a:path>
              </a:pathLst>
            </a:custGeom>
            <a:solidFill>
              <a:srgbClr val="F7A7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-6271" y="2419788"/>
              <a:ext cx="8936912" cy="4316961"/>
            </a:xfrm>
            <a:custGeom>
              <a:avLst/>
              <a:gdLst/>
              <a:ahLst/>
              <a:cxnLst/>
              <a:rect l="l" t="t" r="r" b="b"/>
              <a:pathLst>
                <a:path w="8936912" h="4316961" extrusionOk="0">
                  <a:moveTo>
                    <a:pt x="0" y="0"/>
                  </a:moveTo>
                  <a:lnTo>
                    <a:pt x="8936912" y="2671325"/>
                  </a:lnTo>
                  <a:lnTo>
                    <a:pt x="0" y="4316961"/>
                  </a:lnTo>
                  <a:close/>
                </a:path>
              </a:pathLst>
            </a:cu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130470" y="3175"/>
              <a:ext cx="11475274" cy="1612900"/>
            </a:xfrm>
            <a:custGeom>
              <a:avLst/>
              <a:gdLst/>
              <a:ahLst/>
              <a:cxnLst/>
              <a:rect l="l" t="t" r="r" b="b"/>
              <a:pathLst>
                <a:path w="7301" h="1016" extrusionOk="0">
                  <a:moveTo>
                    <a:pt x="1839" y="1016"/>
                  </a:moveTo>
                  <a:lnTo>
                    <a:pt x="7301" y="0"/>
                  </a:lnTo>
                  <a:lnTo>
                    <a:pt x="0" y="0"/>
                  </a:lnTo>
                  <a:lnTo>
                    <a:pt x="1839" y="1016"/>
                  </a:lnTo>
                  <a:close/>
                </a:path>
              </a:pathLst>
            </a:custGeom>
            <a:solidFill>
              <a:srgbClr val="29AB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>
              <a:off x="518690" y="5227638"/>
              <a:ext cx="11579009" cy="1630363"/>
            </a:xfrm>
            <a:custGeom>
              <a:avLst/>
              <a:gdLst/>
              <a:ahLst/>
              <a:cxnLst/>
              <a:rect l="l" t="t" r="r" b="b"/>
              <a:pathLst>
                <a:path w="7367" h="1027" extrusionOk="0">
                  <a:moveTo>
                    <a:pt x="7367" y="1027"/>
                  </a:moveTo>
                  <a:lnTo>
                    <a:pt x="5517" y="0"/>
                  </a:lnTo>
                  <a:lnTo>
                    <a:pt x="0" y="1027"/>
                  </a:lnTo>
                  <a:lnTo>
                    <a:pt x="7367" y="1027"/>
                  </a:lnTo>
                  <a:close/>
                </a:path>
              </a:pathLst>
            </a:custGeom>
            <a:solidFill>
              <a:srgbClr val="29ABE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 big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ctrTitle"/>
          </p:nvPr>
        </p:nvSpPr>
        <p:spPr>
          <a:xfrm>
            <a:off x="800803" y="1084589"/>
            <a:ext cx="51309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1"/>
          </p:nvPr>
        </p:nvSpPr>
        <p:spPr>
          <a:xfrm>
            <a:off x="800903" y="2556989"/>
            <a:ext cx="51309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/>
          <p:nvPr/>
        </p:nvSpPr>
        <p:spPr>
          <a:xfrm rot="-5400000">
            <a:off x="-256797" y="2600889"/>
            <a:ext cx="1314300" cy="8007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120"/>
            </a:srgbClr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 rot="-5400000" flipH="1">
            <a:off x="9754587" y="3736316"/>
            <a:ext cx="1370400" cy="8349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120"/>
            </a:srgbClr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-15875" y="6872288"/>
            <a:ext cx="1500" cy="15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-15875" y="3945337"/>
            <a:ext cx="3676107" cy="2799909"/>
          </a:xfrm>
          <a:custGeom>
            <a:avLst/>
            <a:gdLst/>
            <a:ahLst/>
            <a:cxnLst/>
            <a:rect l="l" t="t" r="r" b="b"/>
            <a:pathLst>
              <a:path w="2300" h="890" extrusionOk="0">
                <a:moveTo>
                  <a:pt x="2300" y="527"/>
                </a:moveTo>
                <a:lnTo>
                  <a:pt x="0" y="0"/>
                </a:lnTo>
                <a:lnTo>
                  <a:pt x="0" y="890"/>
                </a:lnTo>
                <a:lnTo>
                  <a:pt x="2300" y="527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-107631" y="6836094"/>
            <a:ext cx="45600" cy="45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4542503" y="0"/>
            <a:ext cx="7649500" cy="6880225"/>
          </a:xfrm>
          <a:custGeom>
            <a:avLst/>
            <a:gdLst/>
            <a:ahLst/>
            <a:cxnLst/>
            <a:rect l="l" t="t" r="r" b="b"/>
            <a:pathLst>
              <a:path w="4786" h="2187" extrusionOk="0">
                <a:moveTo>
                  <a:pt x="0" y="1786"/>
                </a:moveTo>
                <a:lnTo>
                  <a:pt x="1754" y="2187"/>
                </a:lnTo>
                <a:lnTo>
                  <a:pt x="4786" y="2187"/>
                </a:lnTo>
                <a:lnTo>
                  <a:pt x="4786" y="0"/>
                </a:lnTo>
                <a:lnTo>
                  <a:pt x="0" y="1786"/>
                </a:lnTo>
                <a:close/>
              </a:path>
            </a:pathLst>
          </a:cu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3" name="Google Shape;113;p14"/>
          <p:cNvSpPr/>
          <p:nvPr/>
        </p:nvSpPr>
        <p:spPr>
          <a:xfrm>
            <a:off x="511828" y="5772846"/>
            <a:ext cx="6008038" cy="1107380"/>
          </a:xfrm>
          <a:custGeom>
            <a:avLst/>
            <a:gdLst/>
            <a:ahLst/>
            <a:cxnLst/>
            <a:rect l="l" t="t" r="r" b="b"/>
            <a:pathLst>
              <a:path w="3759" h="352" extrusionOk="0">
                <a:moveTo>
                  <a:pt x="2224" y="0"/>
                </a:moveTo>
                <a:lnTo>
                  <a:pt x="0" y="352"/>
                </a:lnTo>
                <a:lnTo>
                  <a:pt x="3759" y="352"/>
                </a:lnTo>
                <a:lnTo>
                  <a:pt x="2224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body" idx="1"/>
          </p:nvPr>
        </p:nvSpPr>
        <p:spPr>
          <a:xfrm>
            <a:off x="2967567" y="2882401"/>
            <a:ext cx="6256800" cy="10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i="1"/>
            </a:lvl1pPr>
            <a:lvl2pPr marL="914400" lvl="1" indent="-381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1" i="1"/>
            </a:lvl2pPr>
            <a:lvl3pPr marL="1371600" lvl="2" indent="-355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 i="1"/>
            </a:lvl3pPr>
            <a:lvl4pPr marL="1828800" lvl="3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4pPr>
            <a:lvl5pPr marL="2286000" lvl="4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5pPr>
            <a:lvl6pPr marL="2743200" lvl="5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6pPr>
            <a:lvl7pPr marL="3200400" lvl="6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7pPr>
            <a:lvl8pPr marL="3657600" lvl="7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8pPr>
            <a:lvl9pPr marL="4114800" lvl="8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9pPr>
          </a:lstStyle>
          <a:p>
            <a:endParaRPr/>
          </a:p>
        </p:txBody>
      </p:sp>
      <p:sp>
        <p:nvSpPr>
          <p:cNvPr id="116" name="Google Shape;116;p15"/>
          <p:cNvSpPr/>
          <p:nvPr/>
        </p:nvSpPr>
        <p:spPr>
          <a:xfrm rot="5400000">
            <a:off x="864269" y="-864301"/>
            <a:ext cx="1239000" cy="2967600"/>
          </a:xfrm>
          <a:prstGeom prst="triangle">
            <a:avLst>
              <a:gd name="adj" fmla="val 58762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7" name="Google Shape;117;p15"/>
          <p:cNvSpPr/>
          <p:nvPr/>
        </p:nvSpPr>
        <p:spPr>
          <a:xfrm rot="10800000" flipH="1">
            <a:off x="388373" y="-17038"/>
            <a:ext cx="5466600" cy="663600"/>
          </a:xfrm>
          <a:prstGeom prst="triangle">
            <a:avLst>
              <a:gd name="adj" fmla="val 50000"/>
            </a:avLst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8" name="Google Shape;118;p15"/>
          <p:cNvSpPr/>
          <p:nvPr/>
        </p:nvSpPr>
        <p:spPr>
          <a:xfrm rot="-5400000">
            <a:off x="10096019" y="4747352"/>
            <a:ext cx="1239000" cy="2982300"/>
          </a:xfrm>
          <a:prstGeom prst="triangle">
            <a:avLst>
              <a:gd name="adj" fmla="val 58762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9" name="Google Shape;119;p15"/>
          <p:cNvSpPr/>
          <p:nvPr/>
        </p:nvSpPr>
        <p:spPr>
          <a:xfrm flipH="1">
            <a:off x="6322276" y="6194322"/>
            <a:ext cx="5466600" cy="663600"/>
          </a:xfrm>
          <a:prstGeom prst="triangle">
            <a:avLst>
              <a:gd name="adj" fmla="val 50000"/>
            </a:avLst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-1" y="5029200"/>
            <a:ext cx="6096000" cy="18288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1" name="Google Shape;121;p15"/>
          <p:cNvSpPr/>
          <p:nvPr/>
        </p:nvSpPr>
        <p:spPr>
          <a:xfrm rot="10800000">
            <a:off x="5855100" y="-17116"/>
            <a:ext cx="6336900" cy="18288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419009" y="863172"/>
            <a:ext cx="7161600" cy="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1"/>
          </p:nvPr>
        </p:nvSpPr>
        <p:spPr>
          <a:xfrm>
            <a:off x="419009" y="1865994"/>
            <a:ext cx="7161600" cy="3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6886629" y="6445045"/>
            <a:ext cx="4395875" cy="433600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2135" y="0"/>
                </a:moveTo>
                <a:lnTo>
                  <a:pt x="10000" y="10000"/>
                </a:lnTo>
                <a:lnTo>
                  <a:pt x="0" y="10000"/>
                </a:lnTo>
                <a:lnTo>
                  <a:pt x="213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7924397" y="0"/>
            <a:ext cx="4275550" cy="6812750"/>
          </a:xfrm>
          <a:custGeom>
            <a:avLst/>
            <a:gdLst/>
            <a:ahLst/>
            <a:cxnLst/>
            <a:rect l="l" t="t" r="r" b="b"/>
            <a:pathLst>
              <a:path w="10211" h="10000" extrusionOk="0">
                <a:moveTo>
                  <a:pt x="10211" y="10000"/>
                </a:moveTo>
                <a:lnTo>
                  <a:pt x="0" y="9323"/>
                </a:lnTo>
                <a:lnTo>
                  <a:pt x="10211" y="0"/>
                </a:lnTo>
                <a:lnTo>
                  <a:pt x="10211" y="10000"/>
                </a:lnTo>
                <a:close/>
              </a:path>
            </a:pathLst>
          </a:cu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0" y="5706817"/>
            <a:ext cx="7489830" cy="1171821"/>
          </a:xfrm>
          <a:custGeom>
            <a:avLst/>
            <a:gdLst/>
            <a:ahLst/>
            <a:cxnLst/>
            <a:rect l="l" t="t" r="r" b="b"/>
            <a:pathLst>
              <a:path w="4712" h="552" extrusionOk="0">
                <a:moveTo>
                  <a:pt x="4712" y="356"/>
                </a:moveTo>
                <a:lnTo>
                  <a:pt x="4169" y="552"/>
                </a:lnTo>
                <a:lnTo>
                  <a:pt x="0" y="552"/>
                </a:lnTo>
                <a:lnTo>
                  <a:pt x="0" y="0"/>
                </a:lnTo>
                <a:lnTo>
                  <a:pt x="4712" y="356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>
  <p:cSld name="Title + 2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2020529" y="258489"/>
            <a:ext cx="82149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1649587" y="2437506"/>
            <a:ext cx="3834600" cy="3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6404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2pPr>
            <a:lvl3pPr marL="1371600" lvl="2" indent="-36404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6404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4pPr>
            <a:lvl5pPr marL="2286000" lvl="4" indent="-36404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5pPr>
            <a:lvl6pPr marL="2743200" lvl="5" indent="-36404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131" name="Google Shape;131;p17"/>
          <p:cNvSpPr/>
          <p:nvPr/>
        </p:nvSpPr>
        <p:spPr>
          <a:xfrm rot="-5400000">
            <a:off x="10096019" y="4747352"/>
            <a:ext cx="1239000" cy="2982300"/>
          </a:xfrm>
          <a:prstGeom prst="triangle">
            <a:avLst>
              <a:gd name="adj" fmla="val 58762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17"/>
          <p:cNvSpPr/>
          <p:nvPr/>
        </p:nvSpPr>
        <p:spPr>
          <a:xfrm flipH="1">
            <a:off x="6322276" y="6194322"/>
            <a:ext cx="5466600" cy="663600"/>
          </a:xfrm>
          <a:prstGeom prst="triangle">
            <a:avLst>
              <a:gd name="adj" fmla="val 50000"/>
            </a:avLst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-1" y="5029200"/>
            <a:ext cx="6096000" cy="18288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2"/>
          </p:nvPr>
        </p:nvSpPr>
        <p:spPr>
          <a:xfrm>
            <a:off x="7030518" y="2437506"/>
            <a:ext cx="3834600" cy="3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6404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2pPr>
            <a:lvl3pPr marL="1371600" lvl="2" indent="-36404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6404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4pPr>
            <a:lvl5pPr marL="2286000" lvl="4" indent="-36404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5pPr>
            <a:lvl6pPr marL="2743200" lvl="5" indent="-36404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2862333" y="1257633"/>
            <a:ext cx="1236600" cy="1135500"/>
          </a:xfrm>
          <a:prstGeom prst="ellips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8164432" y="1251934"/>
            <a:ext cx="1236600" cy="1135500"/>
          </a:xfrm>
          <a:prstGeom prst="ellipse">
            <a:avLst/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>
            <a:off x="6131667" y="1725562"/>
            <a:ext cx="0" cy="49554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 rot="-5400000">
            <a:off x="10096019" y="4747352"/>
            <a:ext cx="1239000" cy="2982300"/>
          </a:xfrm>
          <a:prstGeom prst="triangle">
            <a:avLst>
              <a:gd name="adj" fmla="val 58762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18"/>
          <p:cNvSpPr/>
          <p:nvPr/>
        </p:nvSpPr>
        <p:spPr>
          <a:xfrm flipH="1">
            <a:off x="6322276" y="6194322"/>
            <a:ext cx="5466600" cy="663600"/>
          </a:xfrm>
          <a:prstGeom prst="triangle">
            <a:avLst>
              <a:gd name="adj" fmla="val 50000"/>
            </a:avLst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-1" y="5029200"/>
            <a:ext cx="6096000" cy="18288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2448232" y="324465"/>
            <a:ext cx="73299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>
            <a:off x="1268361" y="2566400"/>
            <a:ext cx="2920200" cy="3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2115723" y="1238865"/>
            <a:ext cx="1236600" cy="1135500"/>
          </a:xfrm>
          <a:prstGeom prst="ellips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5477715" y="1238865"/>
            <a:ext cx="1236600" cy="1135500"/>
          </a:xfrm>
          <a:prstGeom prst="ellipse">
            <a:avLst/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8839707" y="1238865"/>
            <a:ext cx="1236600" cy="11355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2"/>
          </p:nvPr>
        </p:nvSpPr>
        <p:spPr>
          <a:xfrm>
            <a:off x="4635909" y="2566400"/>
            <a:ext cx="2920200" cy="3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body" idx="3"/>
          </p:nvPr>
        </p:nvSpPr>
        <p:spPr>
          <a:xfrm>
            <a:off x="8003457" y="2566400"/>
            <a:ext cx="2920200" cy="3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cxnSp>
        <p:nvCxnSpPr>
          <p:cNvPr id="149" name="Google Shape;149;p18"/>
          <p:cNvCxnSpPr/>
          <p:nvPr/>
        </p:nvCxnSpPr>
        <p:spPr>
          <a:xfrm>
            <a:off x="4408129" y="1238865"/>
            <a:ext cx="0" cy="49554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18"/>
          <p:cNvCxnSpPr/>
          <p:nvPr/>
        </p:nvCxnSpPr>
        <p:spPr>
          <a:xfrm>
            <a:off x="7786329" y="1238865"/>
            <a:ext cx="0" cy="4955400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2418735" y="501445"/>
            <a:ext cx="73446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" name="Google Shape;153;p19"/>
          <p:cNvGrpSpPr/>
          <p:nvPr/>
        </p:nvGrpSpPr>
        <p:grpSpPr>
          <a:xfrm>
            <a:off x="-9847" y="0"/>
            <a:ext cx="12201862" cy="6872513"/>
            <a:chOff x="-9847" y="1"/>
            <a:chExt cx="12201862" cy="6872513"/>
          </a:xfrm>
        </p:grpSpPr>
        <p:sp>
          <p:nvSpPr>
            <p:cNvPr id="154" name="Google Shape;154;p19"/>
            <p:cNvSpPr/>
            <p:nvPr/>
          </p:nvSpPr>
          <p:spPr>
            <a:xfrm rot="5400000">
              <a:off x="3531653" y="-3541500"/>
              <a:ext cx="2554500" cy="9637500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1" y="4804230"/>
              <a:ext cx="2554500" cy="2068200"/>
            </a:xfrm>
            <a:prstGeom prst="rtTriangle">
              <a:avLst/>
            </a:prstGeom>
            <a:solidFill>
              <a:srgbClr val="29AB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 rot="10800000">
              <a:off x="9637500" y="84"/>
              <a:ext cx="2554500" cy="2068200"/>
            </a:xfrm>
            <a:prstGeom prst="rtTriangle">
              <a:avLst/>
            </a:pr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 rot="-5400000">
              <a:off x="6096015" y="776513"/>
              <a:ext cx="2554500" cy="9637500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0"/>
          <p:cNvGrpSpPr/>
          <p:nvPr/>
        </p:nvGrpSpPr>
        <p:grpSpPr>
          <a:xfrm>
            <a:off x="-9847" y="0"/>
            <a:ext cx="12201862" cy="6872513"/>
            <a:chOff x="-9847" y="1"/>
            <a:chExt cx="12201862" cy="6872513"/>
          </a:xfrm>
        </p:grpSpPr>
        <p:sp>
          <p:nvSpPr>
            <p:cNvPr id="160" name="Google Shape;160;p20"/>
            <p:cNvSpPr/>
            <p:nvPr/>
          </p:nvSpPr>
          <p:spPr>
            <a:xfrm rot="5400000">
              <a:off x="3531653" y="-3541500"/>
              <a:ext cx="2554500" cy="9637500"/>
            </a:xfrm>
            <a:prstGeom prst="rtTriangle">
              <a:avLst/>
            </a:prstGeom>
            <a:solidFill>
              <a:srgbClr val="F7931E">
                <a:alpha val="26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" y="4804230"/>
              <a:ext cx="2554500" cy="2068200"/>
            </a:xfrm>
            <a:prstGeom prst="rtTriangle">
              <a:avLst/>
            </a:pr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2" name="Google Shape;162;p20"/>
            <p:cNvSpPr/>
            <p:nvPr/>
          </p:nvSpPr>
          <p:spPr>
            <a:xfrm rot="10800000">
              <a:off x="9637500" y="84"/>
              <a:ext cx="2554500" cy="2068200"/>
            </a:xfrm>
            <a:prstGeom prst="rtTriangle">
              <a:avLst/>
            </a:prstGeom>
            <a:solidFill>
              <a:srgbClr val="29AB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 rot="-5400000">
              <a:off x="6096015" y="776513"/>
              <a:ext cx="2554500" cy="9637500"/>
            </a:xfrm>
            <a:prstGeom prst="rtTriangle">
              <a:avLst/>
            </a:prstGeom>
            <a:solidFill>
              <a:srgbClr val="29ABE2">
                <a:alpha val="2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64" name="Google Shape;164;p20"/>
          <p:cNvSpPr txBox="1">
            <a:spLocks noGrp="1"/>
          </p:cNvSpPr>
          <p:nvPr>
            <p:ph type="body" idx="1"/>
          </p:nvPr>
        </p:nvSpPr>
        <p:spPr>
          <a:xfrm>
            <a:off x="2459827" y="5889817"/>
            <a:ext cx="8336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">
  <p:cSld name="Blank big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800803" y="1084589"/>
            <a:ext cx="5130799" cy="154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800903" y="2556989"/>
            <a:ext cx="5130799" cy="104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400"/>
              <a:buNone/>
              <a:defRPr sz="2400">
                <a:solidFill>
                  <a:srgbClr val="33CCFF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 rot="-5400000">
            <a:off x="-256797" y="2600789"/>
            <a:ext cx="1314399" cy="800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 rot="-5400000" flipH="1">
            <a:off x="9754537" y="3736365"/>
            <a:ext cx="1370399" cy="834800"/>
          </a:xfrm>
          <a:prstGeom prst="parallelogram">
            <a:avLst>
              <a:gd name="adj" fmla="val 81897"/>
            </a:avLst>
          </a:prstGeom>
          <a:solidFill>
            <a:srgbClr val="FFFFFF">
              <a:alpha val="14117"/>
            </a:srgbClr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-15875" y="6872288"/>
            <a:ext cx="1588" cy="1588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-15875" y="3945337"/>
            <a:ext cx="3676106" cy="2799909"/>
          </a:xfrm>
          <a:custGeom>
            <a:avLst/>
            <a:gdLst/>
            <a:ahLst/>
            <a:cxnLst/>
            <a:rect l="l" t="t" r="r" b="b"/>
            <a:pathLst>
              <a:path w="2300" h="890" extrusionOk="0">
                <a:moveTo>
                  <a:pt x="2300" y="527"/>
                </a:moveTo>
                <a:lnTo>
                  <a:pt x="0" y="0"/>
                </a:lnTo>
                <a:lnTo>
                  <a:pt x="0" y="890"/>
                </a:lnTo>
                <a:lnTo>
                  <a:pt x="2300" y="527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-107631" y="6836094"/>
            <a:ext cx="45719" cy="45719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4542503" y="0"/>
            <a:ext cx="7649497" cy="6880227"/>
          </a:xfrm>
          <a:custGeom>
            <a:avLst/>
            <a:gdLst/>
            <a:ahLst/>
            <a:cxnLst/>
            <a:rect l="l" t="t" r="r" b="b"/>
            <a:pathLst>
              <a:path w="4786" h="2187" extrusionOk="0">
                <a:moveTo>
                  <a:pt x="0" y="1786"/>
                </a:moveTo>
                <a:lnTo>
                  <a:pt x="1754" y="2187"/>
                </a:lnTo>
                <a:lnTo>
                  <a:pt x="4786" y="2187"/>
                </a:lnTo>
                <a:lnTo>
                  <a:pt x="4786" y="0"/>
                </a:lnTo>
                <a:lnTo>
                  <a:pt x="0" y="1786"/>
                </a:lnTo>
                <a:close/>
              </a:path>
            </a:pathLst>
          </a:cu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511828" y="5772846"/>
            <a:ext cx="6008036" cy="1107380"/>
          </a:xfrm>
          <a:custGeom>
            <a:avLst/>
            <a:gdLst/>
            <a:ahLst/>
            <a:cxnLst/>
            <a:rect l="l" t="t" r="r" b="b"/>
            <a:pathLst>
              <a:path w="3759" h="352" extrusionOk="0">
                <a:moveTo>
                  <a:pt x="2224" y="0"/>
                </a:moveTo>
                <a:lnTo>
                  <a:pt x="0" y="352"/>
                </a:lnTo>
                <a:lnTo>
                  <a:pt x="3759" y="352"/>
                </a:lnTo>
                <a:lnTo>
                  <a:pt x="2224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2967567" y="2882401"/>
            <a:ext cx="6256800" cy="109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06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i="1"/>
            </a:lvl1pPr>
            <a:lvl2pPr marL="914400" lvl="1" indent="-3810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b="1" i="1"/>
            </a:lvl2pPr>
            <a:lvl3pPr marL="1371600" lvl="2" indent="-355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b="1" i="1"/>
            </a:lvl3pPr>
            <a:lvl4pPr marL="1828800" lvl="3" indent="-3429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4pPr>
            <a:lvl5pPr marL="2286000" lvl="4" indent="-3429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5pPr>
            <a:lvl6pPr marL="2743200" lvl="5" indent="-3429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6pPr>
            <a:lvl7pPr marL="3200400" lvl="6" indent="-3429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7pPr>
            <a:lvl8pPr marL="3657600" lvl="7" indent="-3429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8pPr>
            <a:lvl9pPr marL="4114800" lvl="8" indent="-3429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1" i="1"/>
            </a:lvl9pPr>
          </a:lstStyle>
          <a:p>
            <a:endParaRPr/>
          </a:p>
        </p:txBody>
      </p:sp>
      <p:sp>
        <p:nvSpPr>
          <p:cNvPr id="36" name="Google Shape;36;p5"/>
          <p:cNvSpPr/>
          <p:nvPr/>
        </p:nvSpPr>
        <p:spPr>
          <a:xfrm rot="5400000">
            <a:off x="864349" y="-864351"/>
            <a:ext cx="1238870" cy="2967569"/>
          </a:xfrm>
          <a:prstGeom prst="triangle">
            <a:avLst>
              <a:gd name="adj" fmla="val 58762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" name="Google Shape;37;p5"/>
          <p:cNvSpPr/>
          <p:nvPr/>
        </p:nvSpPr>
        <p:spPr>
          <a:xfrm rot="10800000" flipH="1">
            <a:off x="388373" y="-17116"/>
            <a:ext cx="5466737" cy="663678"/>
          </a:xfrm>
          <a:prstGeom prst="triangle">
            <a:avLst>
              <a:gd name="adj" fmla="val 50000"/>
            </a:avLst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8" name="Google Shape;38;p5"/>
          <p:cNvSpPr/>
          <p:nvPr/>
        </p:nvSpPr>
        <p:spPr>
          <a:xfrm rot="-5400000">
            <a:off x="10096125" y="4747378"/>
            <a:ext cx="1238867" cy="2982380"/>
          </a:xfrm>
          <a:prstGeom prst="triangle">
            <a:avLst>
              <a:gd name="adj" fmla="val 58762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" name="Google Shape;39;p5"/>
          <p:cNvSpPr/>
          <p:nvPr/>
        </p:nvSpPr>
        <p:spPr>
          <a:xfrm flipH="1">
            <a:off x="6322139" y="6194322"/>
            <a:ext cx="5466737" cy="663678"/>
          </a:xfrm>
          <a:prstGeom prst="triangle">
            <a:avLst>
              <a:gd name="adj" fmla="val 50000"/>
            </a:avLst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-1" y="5029200"/>
            <a:ext cx="6095968" cy="18288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1" name="Google Shape;41;p5"/>
          <p:cNvSpPr/>
          <p:nvPr/>
        </p:nvSpPr>
        <p:spPr>
          <a:xfrm rot="10800000">
            <a:off x="5855110" y="-17116"/>
            <a:ext cx="6336890" cy="18288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419009" y="863172"/>
            <a:ext cx="7161662" cy="84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419009" y="1865994"/>
            <a:ext cx="7161662" cy="36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6886629" y="6445045"/>
            <a:ext cx="4395887" cy="433593"/>
          </a:xfrm>
          <a:custGeom>
            <a:avLst/>
            <a:gdLst/>
            <a:ahLst/>
            <a:cxnLst/>
            <a:rect l="l" t="t" r="r" b="b"/>
            <a:pathLst>
              <a:path w="10000" h="10000" extrusionOk="0">
                <a:moveTo>
                  <a:pt x="2135" y="0"/>
                </a:moveTo>
                <a:lnTo>
                  <a:pt x="10000" y="10000"/>
                </a:lnTo>
                <a:lnTo>
                  <a:pt x="0" y="10000"/>
                </a:lnTo>
                <a:lnTo>
                  <a:pt x="2135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7924397" y="0"/>
            <a:ext cx="4275540" cy="6812757"/>
          </a:xfrm>
          <a:custGeom>
            <a:avLst/>
            <a:gdLst/>
            <a:ahLst/>
            <a:cxnLst/>
            <a:rect l="l" t="t" r="r" b="b"/>
            <a:pathLst>
              <a:path w="10211" h="10000" extrusionOk="0">
                <a:moveTo>
                  <a:pt x="10211" y="10000"/>
                </a:moveTo>
                <a:lnTo>
                  <a:pt x="0" y="9323"/>
                </a:lnTo>
                <a:lnTo>
                  <a:pt x="10211" y="0"/>
                </a:lnTo>
                <a:lnTo>
                  <a:pt x="10211" y="10000"/>
                </a:lnTo>
                <a:close/>
              </a:path>
            </a:pathLst>
          </a:cu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0" y="5706817"/>
            <a:ext cx="7489825" cy="1171821"/>
          </a:xfrm>
          <a:custGeom>
            <a:avLst/>
            <a:gdLst/>
            <a:ahLst/>
            <a:cxnLst/>
            <a:rect l="l" t="t" r="r" b="b"/>
            <a:pathLst>
              <a:path w="4712" h="552" extrusionOk="0">
                <a:moveTo>
                  <a:pt x="4712" y="356"/>
                </a:moveTo>
                <a:lnTo>
                  <a:pt x="4169" y="552"/>
                </a:lnTo>
                <a:lnTo>
                  <a:pt x="0" y="552"/>
                </a:lnTo>
                <a:lnTo>
                  <a:pt x="0" y="0"/>
                </a:lnTo>
                <a:lnTo>
                  <a:pt x="4712" y="356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>
  <p:cSld name="Title + 2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2020529" y="258489"/>
            <a:ext cx="8214852" cy="700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649587" y="2437506"/>
            <a:ext cx="3834581" cy="329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2pPr>
            <a:lvl3pPr marL="1371600" lvl="2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4pPr>
            <a:lvl5pPr marL="2286000" lvl="4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5pPr>
            <a:lvl6pPr marL="2743200" lvl="5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 rot="-5400000">
            <a:off x="10096125" y="4747378"/>
            <a:ext cx="1238867" cy="2982380"/>
          </a:xfrm>
          <a:prstGeom prst="triangle">
            <a:avLst>
              <a:gd name="adj" fmla="val 58762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" name="Google Shape;52;p7"/>
          <p:cNvSpPr/>
          <p:nvPr/>
        </p:nvSpPr>
        <p:spPr>
          <a:xfrm flipH="1">
            <a:off x="6322139" y="6194322"/>
            <a:ext cx="5466737" cy="663678"/>
          </a:xfrm>
          <a:prstGeom prst="triangle">
            <a:avLst>
              <a:gd name="adj" fmla="val 50000"/>
            </a:avLst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-1" y="5029200"/>
            <a:ext cx="6095968" cy="18288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7030518" y="2437506"/>
            <a:ext cx="3834581" cy="329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2pPr>
            <a:lvl3pPr marL="1371600" lvl="2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4pPr>
            <a:lvl5pPr marL="2286000" lvl="4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5pPr>
            <a:lvl6pPr marL="2743200" lvl="5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2862333" y="1257633"/>
            <a:ext cx="1236570" cy="1135626"/>
          </a:xfrm>
          <a:prstGeom prst="ellips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6" name="Google Shape;56;p7"/>
          <p:cNvSpPr/>
          <p:nvPr/>
        </p:nvSpPr>
        <p:spPr>
          <a:xfrm>
            <a:off x="8164432" y="1251934"/>
            <a:ext cx="1236570" cy="1135626"/>
          </a:xfrm>
          <a:prstGeom prst="ellipse">
            <a:avLst/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7" name="Google Shape;57;p7"/>
          <p:cNvCxnSpPr/>
          <p:nvPr/>
        </p:nvCxnSpPr>
        <p:spPr>
          <a:xfrm>
            <a:off x="6131667" y="1725562"/>
            <a:ext cx="0" cy="4955457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 rot="-5400000">
            <a:off x="10096125" y="4747378"/>
            <a:ext cx="1238867" cy="2982380"/>
          </a:xfrm>
          <a:prstGeom prst="triangle">
            <a:avLst>
              <a:gd name="adj" fmla="val 58762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" name="Google Shape;60;p8"/>
          <p:cNvSpPr/>
          <p:nvPr/>
        </p:nvSpPr>
        <p:spPr>
          <a:xfrm flipH="1">
            <a:off x="6322139" y="6194322"/>
            <a:ext cx="5466737" cy="663678"/>
          </a:xfrm>
          <a:prstGeom prst="triangle">
            <a:avLst>
              <a:gd name="adj" fmla="val 50000"/>
            </a:avLst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-1" y="5029200"/>
            <a:ext cx="6095968" cy="18288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2448232" y="324465"/>
            <a:ext cx="7329949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1268361" y="2566400"/>
            <a:ext cx="2920182" cy="339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115723" y="1238865"/>
            <a:ext cx="1236570" cy="1135626"/>
          </a:xfrm>
          <a:prstGeom prst="ellips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5477715" y="1238865"/>
            <a:ext cx="1236570" cy="1135626"/>
          </a:xfrm>
          <a:prstGeom prst="ellipse">
            <a:avLst/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8839707" y="1238865"/>
            <a:ext cx="1236570" cy="1135626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2"/>
          </p:nvPr>
        </p:nvSpPr>
        <p:spPr>
          <a:xfrm>
            <a:off x="4635909" y="2566400"/>
            <a:ext cx="2920182" cy="339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3"/>
          </p:nvPr>
        </p:nvSpPr>
        <p:spPr>
          <a:xfrm>
            <a:off x="8003457" y="2566400"/>
            <a:ext cx="2920182" cy="339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marL="2743200" lvl="5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cxnSp>
        <p:nvCxnSpPr>
          <p:cNvPr id="69" name="Google Shape;69;p8"/>
          <p:cNvCxnSpPr/>
          <p:nvPr/>
        </p:nvCxnSpPr>
        <p:spPr>
          <a:xfrm>
            <a:off x="4408129" y="1238865"/>
            <a:ext cx="0" cy="4955457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0" name="Google Shape;70;p8"/>
          <p:cNvCxnSpPr/>
          <p:nvPr/>
        </p:nvCxnSpPr>
        <p:spPr>
          <a:xfrm>
            <a:off x="7786329" y="1238865"/>
            <a:ext cx="0" cy="4955457"/>
          </a:xfrm>
          <a:prstGeom prst="straightConnector1">
            <a:avLst/>
          </a:prstGeom>
          <a:noFill/>
          <a:ln w="2857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2418735" y="501445"/>
            <a:ext cx="7344697" cy="67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9"/>
          <p:cNvGrpSpPr/>
          <p:nvPr/>
        </p:nvGrpSpPr>
        <p:grpSpPr>
          <a:xfrm>
            <a:off x="-9832" y="0"/>
            <a:ext cx="12201833" cy="6872514"/>
            <a:chOff x="-9832" y="0"/>
            <a:chExt cx="12201833" cy="6872514"/>
          </a:xfrm>
        </p:grpSpPr>
        <p:sp>
          <p:nvSpPr>
            <p:cNvPr id="74" name="Google Shape;74;p9"/>
            <p:cNvSpPr/>
            <p:nvPr/>
          </p:nvSpPr>
          <p:spPr>
            <a:xfrm rot="5400000">
              <a:off x="3531653" y="-3541485"/>
              <a:ext cx="2554514" cy="9637485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5" name="Google Shape;75;p9"/>
            <p:cNvSpPr/>
            <p:nvPr/>
          </p:nvSpPr>
          <p:spPr>
            <a:xfrm>
              <a:off x="1" y="4804230"/>
              <a:ext cx="2554514" cy="2068284"/>
            </a:xfrm>
            <a:prstGeom prst="rtTriangle">
              <a:avLst/>
            </a:prstGeom>
            <a:solidFill>
              <a:srgbClr val="29AB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6" name="Google Shape;76;p9"/>
            <p:cNvSpPr/>
            <p:nvPr/>
          </p:nvSpPr>
          <p:spPr>
            <a:xfrm rot="10800000">
              <a:off x="9637486" y="0"/>
              <a:ext cx="2554514" cy="2068284"/>
            </a:xfrm>
            <a:prstGeom prst="rtTriangle">
              <a:avLst/>
            </a:pr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 rot="-5400000">
              <a:off x="6096001" y="776514"/>
              <a:ext cx="2554514" cy="9637485"/>
            </a:xfrm>
            <a:prstGeom prst="rtTriangle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0"/>
          <p:cNvGrpSpPr/>
          <p:nvPr/>
        </p:nvGrpSpPr>
        <p:grpSpPr>
          <a:xfrm>
            <a:off x="-9832" y="0"/>
            <a:ext cx="12201833" cy="6872514"/>
            <a:chOff x="-9832" y="0"/>
            <a:chExt cx="12201833" cy="6872514"/>
          </a:xfrm>
        </p:grpSpPr>
        <p:sp>
          <p:nvSpPr>
            <p:cNvPr id="80" name="Google Shape;80;p10"/>
            <p:cNvSpPr/>
            <p:nvPr/>
          </p:nvSpPr>
          <p:spPr>
            <a:xfrm rot="5400000">
              <a:off x="3531653" y="-3541485"/>
              <a:ext cx="2554514" cy="9637485"/>
            </a:xfrm>
            <a:prstGeom prst="rtTriangle">
              <a:avLst/>
            </a:prstGeom>
            <a:solidFill>
              <a:srgbClr val="F7931E">
                <a:alpha val="26666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1" name="Google Shape;81;p10"/>
            <p:cNvSpPr/>
            <p:nvPr/>
          </p:nvSpPr>
          <p:spPr>
            <a:xfrm>
              <a:off x="1" y="4804230"/>
              <a:ext cx="2554514" cy="2068284"/>
            </a:xfrm>
            <a:prstGeom prst="rtTriangle">
              <a:avLst/>
            </a:prstGeom>
            <a:solidFill>
              <a:srgbClr val="F793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2" name="Google Shape;82;p10"/>
            <p:cNvSpPr/>
            <p:nvPr/>
          </p:nvSpPr>
          <p:spPr>
            <a:xfrm rot="10800000">
              <a:off x="9637486" y="0"/>
              <a:ext cx="2554514" cy="2068284"/>
            </a:xfrm>
            <a:prstGeom prst="rtTriangle">
              <a:avLst/>
            </a:prstGeom>
            <a:solidFill>
              <a:srgbClr val="29ABE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83" name="Google Shape;83;p10"/>
            <p:cNvSpPr/>
            <p:nvPr/>
          </p:nvSpPr>
          <p:spPr>
            <a:xfrm rot="-5400000">
              <a:off x="6096001" y="776514"/>
              <a:ext cx="2554514" cy="9637485"/>
            </a:xfrm>
            <a:prstGeom prst="rtTriangle">
              <a:avLst/>
            </a:prstGeom>
            <a:solidFill>
              <a:srgbClr val="29ABE2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2459827" y="5889817"/>
            <a:ext cx="8335991" cy="69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microservices-communication-with-apache-activemq/" TargetMode="External"/><Relationship Id="rId3" Type="http://schemas.openxmlformats.org/officeDocument/2006/relationships/hyperlink" Target="https://www.apache.org/licenses/LICENSE-2.0" TargetMode="External"/><Relationship Id="rId7" Type="http://schemas.openxmlformats.org/officeDocument/2006/relationships/hyperlink" Target="https://www.youtube.com/watch?v=-zUwkIsY1B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zone.com/articles/getting-started-with-jms-activemq-explained-in-simple-way" TargetMode="External"/><Relationship Id="rId5" Type="http://schemas.openxmlformats.org/officeDocument/2006/relationships/hyperlink" Target="https://medium.com/@prateekbansalind/getting-started-with-apache-activemq-a-comprehensive-guide-ec310fbbc2d2" TargetMode="External"/><Relationship Id="rId4" Type="http://schemas.openxmlformats.org/officeDocument/2006/relationships/hyperlink" Target="https://www.tutorialspoint.com/apache_activemq/apache_activemq_admin_console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products/service-bus" TargetMode="External"/><Relationship Id="rId3" Type="http://schemas.openxmlformats.org/officeDocument/2006/relationships/hyperlink" Target="https://en.wikipedia.org/wiki/Message_queue" TargetMode="External"/><Relationship Id="rId7" Type="http://schemas.openxmlformats.org/officeDocument/2006/relationships/hyperlink" Target="https://blog.algomaster.io/p/message-queu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reddit.com/r/csharp/comments/166zz25/what_is_message_queue_and_whats_its_use_case/" TargetMode="External"/><Relationship Id="rId5" Type="http://schemas.openxmlformats.org/officeDocument/2006/relationships/hyperlink" Target="https://www.ibm.com/think/topics/message-queues" TargetMode="External"/><Relationship Id="rId10" Type="http://schemas.openxmlformats.org/officeDocument/2006/relationships/hyperlink" Target="https://aws.amazon.com/sqs/" TargetMode="External"/><Relationship Id="rId4" Type="http://schemas.openxmlformats.org/officeDocument/2006/relationships/hyperlink" Target="https://aws.amazon.com/message-queue/" TargetMode="External"/><Relationship Id="rId9" Type="http://schemas.openxmlformats.org/officeDocument/2006/relationships/hyperlink" Target="https://cloud.google.com/pubsub?hl=en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ervice-oriented_architecture" TargetMode="External"/><Relationship Id="rId3" Type="http://schemas.openxmlformats.org/officeDocument/2006/relationships/hyperlink" Target="https://www.hcltech.com/blogs/everything-you-need-know-about-enterprise-service-bus-esb" TargetMode="External"/><Relationship Id="rId7" Type="http://schemas.openxmlformats.org/officeDocument/2006/relationships/hyperlink" Target="https://www.rootstack.com/en/blog/enterprise-service-bus-dummies-heres-what-you-need-know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searchapparchitecture.techtarget.com/definition/Enterprise-Service-Bus-ESB" TargetMode="External"/><Relationship Id="rId5" Type="http://schemas.openxmlformats.org/officeDocument/2006/relationships/hyperlink" Target="https://en.wikipedia.org/wiki/Enterprise_service_bus" TargetMode="External"/><Relationship Id="rId4" Type="http://schemas.openxmlformats.org/officeDocument/2006/relationships/hyperlink" Target="https://wso2.com/what-is-an-enterprise-service-bu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pache_camel/apache_camel_components.htm" TargetMode="External"/><Relationship Id="rId7" Type="http://schemas.openxmlformats.org/officeDocument/2006/relationships/hyperlink" Target="https://docs.mulesoft.com/connector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camel.apache.org/manual/latest/book-getting-started.html" TargetMode="External"/><Relationship Id="rId5" Type="http://schemas.openxmlformats.org/officeDocument/2006/relationships/hyperlink" Target="https://stackoverflow.com/a/19706238/5981056" TargetMode="External"/><Relationship Id="rId4" Type="http://schemas.openxmlformats.org/officeDocument/2006/relationships/hyperlink" Target="https://www.tutorialspoint.com/apache_camel/apache_camel_endpoints.ht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assroom.github.com/a/jxee91DZ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apparchitecture.techtarget.com/definition/Enterprise-Service-Bus-ESB" TargetMode="External"/><Relationship Id="rId7" Type="http://schemas.openxmlformats.org/officeDocument/2006/relationships/hyperlink" Target="https://en.wikipedia.org/wiki/Enterprise_service_bus#Key_benefit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hcltech.com/blogs/everything-you-need-know-about-enterprise-service-bus-esb" TargetMode="External"/><Relationship Id="rId5" Type="http://schemas.openxmlformats.org/officeDocument/2006/relationships/hyperlink" Target="https://www.arcesb.com/blog/integration/20200114-modern-esb" TargetMode="External"/><Relationship Id="rId4" Type="http://schemas.openxmlformats.org/officeDocument/2006/relationships/hyperlink" Target="https://www.mulesoft.com/resources/esb/why-use-esb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ulesoft.com/connectors/" TargetMode="External"/><Relationship Id="rId7" Type="http://schemas.openxmlformats.org/officeDocument/2006/relationships/hyperlink" Target="https://store.wso2.com/store/assets/esbconnector/lis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wso2.com/display/ESBCONNECTORS/WSO2+ESB+Connectors" TargetMode="External"/><Relationship Id="rId5" Type="http://schemas.openxmlformats.org/officeDocument/2006/relationships/hyperlink" Target="https://camel.apache.org/components/latest/" TargetMode="External"/><Relationship Id="rId4" Type="http://schemas.openxmlformats.org/officeDocument/2006/relationships/hyperlink" Target="https://www.mulesoft.com/platform/cloud-connector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fr-fr/azure/service-bus-messaging/" TargetMode="External"/><Relationship Id="rId3" Type="http://schemas.openxmlformats.org/officeDocument/2006/relationships/hyperlink" Target="https://lig-membres.imag.fr/krakowia/Files/Enseignement/M2P-GI/Flips/4-MessagesEvents-4pp.pdf" TargetMode="External"/><Relationship Id="rId7" Type="http://schemas.openxmlformats.org/officeDocument/2006/relationships/hyperlink" Target="https://help.liferay.com/hc/en-us/articles/360018179611-Introduction-to-Message-Bu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ev.to/breda/creating-a-simple-message-bus-episode-1-2hjm" TargetMode="External"/><Relationship Id="rId5" Type="http://schemas.openxmlformats.org/officeDocument/2006/relationships/hyperlink" Target="https://www.enterpriseintegrationpatterns.com/patterns/messaging/MessageBus.html" TargetMode="External"/><Relationship Id="rId4" Type="http://schemas.openxmlformats.org/officeDocument/2006/relationships/hyperlink" Target="https://dev.to/billy_de_cartel/a-beginners-guide-to-understanding-message-bus-architecture-22ec" TargetMode="External"/><Relationship Id="rId9" Type="http://schemas.openxmlformats.org/officeDocument/2006/relationships/hyperlink" Target="https://www.ibm.com/docs/en/integration-bus/10.0?topic=overview-websphere-esb-librarie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rodotbenjamin@cgmatane.qc.c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oBou/POCACtiveMQServiceDeDonne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benjaminrodot@cgmatane.qc.ca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amqp.com/blog/what-is-message-queuing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community.automationedge.com/t/activemq-working/2154" TargetMode="External"/><Relationship Id="rId4" Type="http://schemas.openxmlformats.org/officeDocument/2006/relationships/hyperlink" Target="https://aws.amazon.com/message-queue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message-queu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medium.com/singhal-labs/messaging-queue-d6dcd6995775" TargetMode="External"/><Relationship Id="rId5" Type="http://schemas.openxmlformats.org/officeDocument/2006/relationships/hyperlink" Target="https://blog.iron.io/top-10-uses-for-message-queue/" TargetMode="External"/><Relationship Id="rId4" Type="http://schemas.openxmlformats.org/officeDocument/2006/relationships/hyperlink" Target="https://en.wikipedia.org/wiki/Message_queu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edevelopment.tutsplus.com/tutorials/how-to-implement-and-use-a-message-queue-in-your-game--cms-2540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helpsystems.com/robot/resources/articles/two-way-message-response-robot" TargetMode="External"/><Relationship Id="rId5" Type="http://schemas.openxmlformats.org/officeDocument/2006/relationships/hyperlink" Target="https://www.cloudamqp.com/blog/why-message-queues-for-iot-projects.html" TargetMode="External"/><Relationship Id="rId4" Type="http://schemas.openxmlformats.org/officeDocument/2006/relationships/hyperlink" Target="https://medium.com/curai-tech/to-queue-or-not-to-queue-simplifying-our-messaging-architecture-with-socketio-30bb14ff016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ctrTitle"/>
          </p:nvPr>
        </p:nvSpPr>
        <p:spPr>
          <a:xfrm>
            <a:off x="6148475" y="1017451"/>
            <a:ext cx="62376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5600" b="1">
                <a:solidFill>
                  <a:srgbClr val="BFBFBF"/>
                </a:solidFill>
              </a:rPr>
              <a:t>PRÉPARATION</a:t>
            </a:r>
            <a:endParaRPr sz="5600" b="1">
              <a:solidFill>
                <a:srgbClr val="BFBFB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15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5200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rPr>
              <a:t>MESSAGES</a:t>
            </a:r>
            <a:endParaRPr sz="5200">
              <a:solidFill>
                <a:srgbClr val="F6B26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5200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rPr>
              <a:t>QUEUES </a:t>
            </a:r>
            <a:endParaRPr sz="5200">
              <a:solidFill>
                <a:srgbClr val="F6B26B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5200">
                <a:solidFill>
                  <a:srgbClr val="F6B26B"/>
                </a:solidFill>
                <a:latin typeface="Oswald"/>
                <a:ea typeface="Oswald"/>
                <a:cs typeface="Oswald"/>
                <a:sym typeface="Oswald"/>
              </a:rPr>
              <a:t>&amp; SERVICE BUS</a:t>
            </a:r>
            <a:endParaRPr sz="5200">
              <a:solidFill>
                <a:srgbClr val="F6B26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131701" y="4190825"/>
            <a:ext cx="55230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Savoir-Lire &amp; </a:t>
            </a:r>
            <a:endParaRPr sz="36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Preuves de concept</a:t>
            </a:r>
            <a:endParaRPr sz="3600"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8276550" y="5646950"/>
            <a:ext cx="1477200" cy="1076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5%</a:t>
            </a:r>
            <a:endParaRPr sz="36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MESSAGES QUEUES</a:t>
            </a:r>
            <a:endParaRPr b="1"/>
          </a:p>
        </p:txBody>
      </p:sp>
      <p:sp>
        <p:nvSpPr>
          <p:cNvPr id="236" name="Google Shape;236;p30"/>
          <p:cNvSpPr txBox="1"/>
          <p:nvPr/>
        </p:nvSpPr>
        <p:spPr>
          <a:xfrm>
            <a:off x="780525" y="821800"/>
            <a:ext cx="11182200" cy="7329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4 ) LE NIVEAU PROGRAMMEUR 👨‍💻👩‍💻👩‍💻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POUR LA TECHNOLOGIE ActiveMQ (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remplacer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X)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Quelle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l'url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pour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télécharger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les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librairies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développement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? https://activemq.apache.org/components/classic/download/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Quelle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la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licence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cette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technologie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?  Quel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organisme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cie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l'auteur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? </a:t>
            </a:r>
            <a:r>
              <a:rPr lang="fr-CA" sz="2400" b="0" i="0" u="none" strike="noStrike" dirty="0">
                <a:solidFill>
                  <a:srgbClr val="4643AA"/>
                </a:solidFill>
                <a:effectLst/>
                <a:latin typeface="Montserrat" panose="00000500000000000000" pitchFamily="2" charset="0"/>
                <a:hlinkClick r:id="rId3"/>
              </a:rPr>
              <a:t>Apache License 2.0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Est-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ce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possible de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l'utiliser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Java ?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JavaScript ?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C++ ? Java, C, C++, C#, Python, PHP, JavaScript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Quels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sont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les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avantages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dont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se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vante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la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technologie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sur son site web ?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OpenSource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, Support : WebSocket,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OpenWire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Comment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cela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fonctionne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-t-il, dans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vos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mots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si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possible ? Lien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entres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Apps pour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envoie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de messages Async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Les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utilisateurs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&amp; la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popularité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: 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lphaLcPeriod"/>
            </a:pP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Est-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ce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qu'une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compagnie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connue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pour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utiliser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cette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technologie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? Si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oui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qui ? Non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lphaLcPeriod"/>
            </a:pP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Est-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ce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qu'on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a un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estimé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du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nombre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d'utilisateurs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selon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la compagnie ?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Donnez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un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échantillon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de code pour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votre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technologie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(dans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une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diapo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séparée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Donnez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au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moins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5 sources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tutoriels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débutants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pour tester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votre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technologie</a:t>
            </a:r>
            <a:endParaRPr lang="en-US"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fr-CA" sz="1800" dirty="0">
                <a:latin typeface="Raleway"/>
                <a:ea typeface="Raleway"/>
                <a:cs typeface="Raleway"/>
                <a:sym typeface="Raleway"/>
                <a:hlinkClick r:id="rId4"/>
              </a:rPr>
              <a:t>https://www.tutorialspoint.com/apache_activemq/apache_activemq_admin_console.htm</a:t>
            </a:r>
            <a:endParaRPr lang="fr-CA"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fr-CA" sz="1800" dirty="0">
                <a:latin typeface="Raleway"/>
                <a:ea typeface="Raleway"/>
                <a:cs typeface="Raleway"/>
                <a:sym typeface="Raleway"/>
                <a:hlinkClick r:id="rId5"/>
              </a:rPr>
              <a:t>https://medium.com/@prateekbansalind/getting-started-with-apache-activemq-a-comprehensive-guide-ec310fbbc2d2</a:t>
            </a:r>
            <a:endParaRPr lang="fr-CA"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fr-CA" sz="1800" dirty="0">
                <a:latin typeface="Raleway"/>
                <a:ea typeface="Raleway"/>
                <a:cs typeface="Raleway"/>
                <a:sym typeface="Raleway"/>
                <a:hlinkClick r:id="rId6"/>
              </a:rPr>
              <a:t>https://dzone.com/articles/getting-started-with-jms-activemq-explained-in-simple-way</a:t>
            </a: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fr-CA" sz="1800" dirty="0">
                <a:latin typeface="Raleway"/>
                <a:ea typeface="Raleway"/>
                <a:cs typeface="Raleway"/>
                <a:sym typeface="Raleway"/>
                <a:hlinkClick r:id="rId7"/>
              </a:rPr>
              <a:t>https://www.youtube.com/watch?v=-zUwkIsY1Bg</a:t>
            </a: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fr-CA" sz="1800" dirty="0">
                <a:latin typeface="Raleway"/>
                <a:ea typeface="Raleway"/>
                <a:cs typeface="Raleway"/>
                <a:sym typeface="Raleway"/>
                <a:hlinkClick r:id="rId8"/>
              </a:rPr>
              <a:t>https://www.geeksforgeeks.org/microservices-communication-with-apache-activemq/</a:t>
            </a:r>
            <a:r>
              <a:rPr lang="fr-CA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10583325" y="293500"/>
            <a:ext cx="1379400" cy="528300"/>
          </a:xfrm>
          <a:prstGeom prst="doubleWave">
            <a:avLst>
              <a:gd name="adj1" fmla="val 6250"/>
              <a:gd name="adj2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</a:rPr>
              <a:t>individuel</a:t>
            </a:r>
            <a:endParaRPr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A2DB-7449-A8A6-5141-B1089A91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Exemple Code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D403A5D-D4DF-9084-4EDE-A7A630021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00" y="1293979"/>
            <a:ext cx="11549270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org.apache.activemq.ActiveMQConnectionFactory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 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javax.jms.Connection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 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javax.jms.DeliveryMode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 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javax.jms.Destination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 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javax.jms.ExceptionListener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 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javax.jms.JMSException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 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javax.jms.Message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 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javax.jms.MessageConsumer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 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javax.jms.MessageProducer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 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javax.jms.Session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 import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javax.jms.TextMessage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; /** * Hello world! */ public class App { 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static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main(String\[\] args)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throws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Exception {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HelloWorldProducer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HelloWorldProducer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HelloWorldConsumer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Thread.sleep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(1000);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HelloWorldConsumer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HelloWorldProducer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HelloWorldConsumer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HelloWorldProducer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Thread.sleep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(1000);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HelloWorldConsumer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HelloWorldProducer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HelloWorldConsumer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HelloWorldConsumer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HelloWorldProducer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HelloWorldProducer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Thread.sleep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(1000);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HelloWorldProducer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HelloWorldConsumer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HelloWorldConsumer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HelloWorldProducer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HelloWorldConsumer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HelloWorldProducer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HelloWorldConsumer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HelloWorldProducer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HelloWorldConsumer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HelloWorldConsumer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thread(new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HelloWorldProducer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(), false); } 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static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thread(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Runnable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runnable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boolean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daemon) { Thread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brokerThread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new Thread(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runnable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brokerThread.setDaemon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(daemon);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brokerThread.start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} 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static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HelloWorldProducer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implements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Runnable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{ 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run() {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{ 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Create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ConnectionFactory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ActiveMQConnectionFactory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connectionFactory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ActiveMQConnectionFactory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vm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://localhost"); 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Create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a Connection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Connection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connection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connectionFactory.createConnection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connection.start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Create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a Session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Session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session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connection.createSession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(false,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Session.AUTO_ACKNOWLEDGE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); 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Create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the destination (Topic or Queue) Destination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destination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session.createQueue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("TEST.FOO"); 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Create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MessageProducer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the Session to the Topic or Queue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MessageProducer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session.createProducer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(destination);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producer.setDeliveryMode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DeliveryMode.NON_PERSISTENT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); 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Create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a messages String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"Hello world!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: " +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Thread.currentThread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getName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 + " : " +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this.hashCode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TextMessage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message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session.createTextMessage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); // Tell the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producer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to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the message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System.out.println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("Sent message: "+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message.hashCode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 + " : " +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Thread.currentThread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getName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());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producer.send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(message); // Clean up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session.close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connection.close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} catch (Exception e) {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System.out.println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Caught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: " + e);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e.printStackTrace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} } } 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static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class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HelloWorldConsumer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implements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Runnable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ExceptionListener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{ 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run() {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{ 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Create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ConnectionFactory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ActiveMQConnectionFactory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connectionFactory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new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ActiveMQConnectionFactory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vm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://localhost"); 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Create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a Connection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Connection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connection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connectionFactory.createConnection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connection.start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connection.setExceptionListener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this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); 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Create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a Session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Session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session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connection.createSession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(false,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Session.AUTO_ACKNOWLEDGE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); 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Create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the destination (Topic or Queue) Destination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destination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session.createQueue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("TEST.FOO"); 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Create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a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MessageConsumer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from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the Session to the Topic or Queue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MessageConsumer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consumer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session.createConsumer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(destination); //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Wait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for a message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Message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message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consumer.receive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(1000); if (message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instanceof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TextMessage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 {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TextMessage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textMessage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TextMessage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 message; String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textMessage.getText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System.out.println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Received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: " +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text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); }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else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{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System.out.println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Received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: " + message); }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consumer.close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session.close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connection.close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} catch (Exception e) {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System.out.println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("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Caught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: " + e);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e.printStackTrace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(); } } public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synchronized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void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onException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JMSException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ex) {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System.out.println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("JMS Exception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occured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.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Shutting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SFMono-Regular"/>
              </a:rPr>
              <a:t> down client."); } } }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701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MESSAGES QUEUES</a:t>
            </a:r>
            <a:endParaRPr b="1"/>
          </a:p>
        </p:txBody>
      </p:sp>
      <p:sp>
        <p:nvSpPr>
          <p:cNvPr id="243" name="Google Shape;243;p31"/>
          <p:cNvSpPr txBox="1"/>
          <p:nvPr/>
        </p:nvSpPr>
        <p:spPr>
          <a:xfrm>
            <a:off x="792425" y="1428350"/>
            <a:ext cx="11182200" cy="50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4 ) LE NIVEAU PROGRAMMEUR 👨‍💻👩‍💻👩‍💻</a:t>
            </a:r>
            <a:endParaRPr sz="2400" b="1" dirty="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Fournissez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5 LIENS de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votre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cru pour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apprendre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plus sur les messages QUEUES ?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  <a:hlinkClick r:id="rId3"/>
              </a:rPr>
              <a:t>https://en.wikipedia.org/wiki/Message_queue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  <a:hlinkClick r:id="rId4"/>
              </a:rPr>
              <a:t>https://aws.amazon.com/message-queue/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  <a:hlinkClick r:id="rId5"/>
              </a:rPr>
              <a:t>https://www.ibm.com/think/topics/message-queues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  <a:hlinkClick r:id="rId6"/>
              </a:rPr>
              <a:t>https://www.reddit.com/r/csharp/comments/166zz25/what_is_message_queue_and_whats_its_use_case/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  <a:hlinkClick r:id="rId7"/>
              </a:rPr>
              <a:t>https://blog.algomaster.io/p/message-queues</a:t>
            </a:r>
            <a:endParaRPr lang="fr-CA"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Fournissez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quelques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liens sur des applications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librairies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qui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vous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intéressent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?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  <a:hlinkClick r:id="rId8"/>
              </a:rPr>
              <a:t>https://azure.microsoft.com/en-us/products/service-bus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  <a:hlinkClick r:id="rId9"/>
              </a:rPr>
              <a:t>https://cloud.google.com/pubsub?hl=en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  <a:hlinkClick r:id="rId10"/>
              </a:rPr>
              <a:t>https://aws.amazon.com/sqs/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COMPAREZ les MESSAGES QUEUES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9" name="Google Shape;249;p32"/>
          <p:cNvGraphicFramePr/>
          <p:nvPr>
            <p:extLst>
              <p:ext uri="{D42A27DB-BD31-4B8C-83A1-F6EECF244321}">
                <p14:modId xmlns:p14="http://schemas.microsoft.com/office/powerpoint/2010/main" val="3595011466"/>
              </p:ext>
            </p:extLst>
          </p:nvPr>
        </p:nvGraphicFramePr>
        <p:xfrm>
          <a:off x="882500" y="1259310"/>
          <a:ext cx="10368300" cy="5227550"/>
        </p:xfrm>
        <a:graphic>
          <a:graphicData uri="http://schemas.openxmlformats.org/drawingml/2006/table">
            <a:tbl>
              <a:tblPr firstRow="1" bandRow="1">
                <a:noFill/>
                <a:tableStyleId>{777AD03A-4C75-4840-A818-9F080B385FE0}</a:tableStyleId>
              </a:tblPr>
              <a:tblGrid>
                <a:gridCol w="25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9ABE2"/>
                          </a:solidFill>
                        </a:rPr>
                        <a:t>RABBIT MQ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9ABE2"/>
                          </a:solidFill>
                        </a:rPr>
                        <a:t>ACTIVE MQ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9ABE2"/>
                          </a:solidFill>
                        </a:rPr>
                        <a:t>ZERO MQ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QUALITÉ 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1800" dirty="0"/>
                        <a:t>Bcp de langages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QUALITÉ 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1800" dirty="0"/>
                        <a:t>Licence Connue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QUALITÉ 3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1800" dirty="0" err="1"/>
                        <a:t>OpenSource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QUALITÉ 4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1800" dirty="0"/>
                        <a:t>Bonne Doc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QUALITÉ 5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1800" dirty="0"/>
                        <a:t>Beaucoup de tuto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QUALITÉ 6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1800" dirty="0"/>
                        <a:t>Support bcp protocoles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QUALITÉ 7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1800" dirty="0"/>
                        <a:t>Sécurité configurable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ctrTitle"/>
          </p:nvPr>
        </p:nvSpPr>
        <p:spPr>
          <a:xfrm>
            <a:off x="5767475" y="1322251"/>
            <a:ext cx="62376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5600" b="1">
                <a:solidFill>
                  <a:srgbClr val="BFBFBF"/>
                </a:solidFill>
              </a:rPr>
              <a:t>PRÉPARATION</a:t>
            </a:r>
            <a:endParaRPr sz="5600" b="1">
              <a:solidFill>
                <a:srgbClr val="BFBFB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15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5500">
                <a:solidFill>
                  <a:srgbClr val="F6B26B"/>
                </a:solidFill>
                <a:latin typeface="Lato"/>
                <a:ea typeface="Lato"/>
                <a:cs typeface="Lato"/>
                <a:sym typeface="Lato"/>
              </a:rPr>
              <a:t>SERVICES </a:t>
            </a:r>
            <a:br>
              <a:rPr lang="en-US" sz="5500">
                <a:solidFill>
                  <a:srgbClr val="F6B26B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5500">
                <a:solidFill>
                  <a:srgbClr val="F6B26B"/>
                </a:solidFill>
                <a:latin typeface="Lato"/>
                <a:ea typeface="Lato"/>
                <a:cs typeface="Lato"/>
                <a:sym typeface="Lato"/>
              </a:rPr>
              <a:t>BUS</a:t>
            </a:r>
            <a:endParaRPr sz="5500">
              <a:solidFill>
                <a:srgbClr val="F6B2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131701" y="4190825"/>
            <a:ext cx="55230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Savoir-Lire &amp; </a:t>
            </a:r>
            <a:endParaRPr sz="36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Preuves de concept</a:t>
            </a:r>
            <a:endParaRPr sz="36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/>
        </p:nvSpPr>
        <p:spPr>
          <a:xfrm>
            <a:off x="269400" y="821350"/>
            <a:ext cx="53754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TECHNOLOGIES explorées</a:t>
            </a:r>
            <a:endParaRPr/>
          </a:p>
        </p:txBody>
      </p:sp>
      <p:sp>
        <p:nvSpPr>
          <p:cNvPr id="261" name="Google Shape;261;p34"/>
          <p:cNvSpPr txBox="1"/>
          <p:nvPr/>
        </p:nvSpPr>
        <p:spPr>
          <a:xfrm>
            <a:off x="1016984" y="2564285"/>
            <a:ext cx="38685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2" name="Google Shape;262;p34"/>
          <p:cNvSpPr/>
          <p:nvPr/>
        </p:nvSpPr>
        <p:spPr>
          <a:xfrm flipH="1">
            <a:off x="2623348" y="239842"/>
            <a:ext cx="9343800" cy="66183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3" name="Google Shape;263;p34"/>
          <p:cNvSpPr/>
          <p:nvPr/>
        </p:nvSpPr>
        <p:spPr>
          <a:xfrm flipH="1">
            <a:off x="3027974" y="239841"/>
            <a:ext cx="9051600" cy="66183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4" name="Google Shape;264;p34"/>
          <p:cNvSpPr/>
          <p:nvPr/>
        </p:nvSpPr>
        <p:spPr>
          <a:xfrm flipH="1">
            <a:off x="3527099" y="0"/>
            <a:ext cx="8664900" cy="6858000"/>
          </a:xfrm>
          <a:prstGeom prst="rtTriangle">
            <a:avLst/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297828" y="1774926"/>
            <a:ext cx="5718900" cy="3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25450" algn="just" rtl="0">
              <a:spcBef>
                <a:spcPts val="0"/>
              </a:spcBef>
              <a:spcAft>
                <a:spcPts val="0"/>
              </a:spcAft>
              <a:buClr>
                <a:srgbClr val="F7931E"/>
              </a:buClr>
              <a:buSzPts val="3100"/>
              <a:buFont typeface="Raleway"/>
              <a:buChar char="●"/>
            </a:pPr>
            <a:r>
              <a:rPr lang="en-US" sz="3100" b="1" dirty="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Camel</a:t>
            </a:r>
            <a:endParaRPr sz="3100" b="1" dirty="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25450" algn="just" rtl="0">
              <a:spcBef>
                <a:spcPts val="0"/>
              </a:spcBef>
              <a:spcAft>
                <a:spcPts val="0"/>
              </a:spcAft>
              <a:buClr>
                <a:srgbClr val="F7931E"/>
              </a:buClr>
              <a:buSzPts val="3100"/>
              <a:buFont typeface="Raleway"/>
              <a:buChar char="●"/>
            </a:pPr>
            <a:r>
              <a:rPr lang="en-US" sz="3100" b="1" dirty="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Mule</a:t>
            </a:r>
            <a:endParaRPr sz="3100" b="1" dirty="0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25450" algn="just" rtl="0">
              <a:spcBef>
                <a:spcPts val="0"/>
              </a:spcBef>
              <a:spcAft>
                <a:spcPts val="0"/>
              </a:spcAft>
              <a:buClr>
                <a:srgbClr val="F7931E"/>
              </a:buClr>
              <a:buSzPts val="3100"/>
              <a:buFont typeface="Raleway"/>
              <a:buChar char="●"/>
            </a:pPr>
            <a:r>
              <a:rPr lang="en-US" sz="3100" b="1" dirty="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WSO2</a:t>
            </a:r>
            <a:br>
              <a:rPr lang="en-US" sz="3100" b="1" dirty="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31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(WSO2 </a:t>
            </a:r>
            <a:r>
              <a:rPr lang="en-US" sz="3100" b="1" dirty="0" err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sz="31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Mule </a:t>
            </a:r>
            <a:br>
              <a:rPr lang="en-US" sz="31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3100" b="1" dirty="0" err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peut</a:t>
            </a:r>
            <a:r>
              <a:rPr lang="en-US" sz="31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100" b="1" dirty="0" err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être</a:t>
            </a:r>
            <a:r>
              <a:rPr lang="en-US" sz="31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3100" b="1" dirty="0" err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changé</a:t>
            </a:r>
            <a:r>
              <a:rPr lang="en-US" sz="3100" b="1" dirty="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3100" b="1" dirty="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5876565" y="6334778"/>
            <a:ext cx="631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4"/>
          <p:cNvSpPr/>
          <p:nvPr/>
        </p:nvSpPr>
        <p:spPr>
          <a:xfrm>
            <a:off x="8442850" y="3130600"/>
            <a:ext cx="2895900" cy="24849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Doit être complété </a:t>
            </a:r>
            <a:r>
              <a:rPr lang="en-US" b="1">
                <a:solidFill>
                  <a:schemeClr val="dk1"/>
                </a:solidFill>
                <a:highlight>
                  <a:srgbClr val="33CCFF"/>
                </a:highlight>
              </a:rPr>
              <a:t>AVANT</a:t>
            </a:r>
            <a:r>
              <a:rPr lang="en-US">
                <a:solidFill>
                  <a:schemeClr val="dk1"/>
                </a:solidFill>
              </a:rPr>
              <a:t> la journée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DEV CAMP à la fin de la session.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>
            <a:spLocks noGrp="1"/>
          </p:cNvSpPr>
          <p:nvPr>
            <p:ph type="ctrTitle"/>
          </p:nvPr>
        </p:nvSpPr>
        <p:spPr>
          <a:xfrm>
            <a:off x="1004456" y="1169232"/>
            <a:ext cx="3897859" cy="1699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1.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SAVOIR</a:t>
            </a:r>
            <a:endParaRPr sz="36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LIRE</a:t>
            </a:r>
            <a:endParaRPr sz="3600"/>
          </a:p>
        </p:txBody>
      </p:sp>
      <p:sp>
        <p:nvSpPr>
          <p:cNvPr id="273" name="Google Shape;273;p35"/>
          <p:cNvSpPr txBox="1">
            <a:spLocks noGrp="1"/>
          </p:cNvSpPr>
          <p:nvPr>
            <p:ph type="subTitle" idx="1"/>
          </p:nvPr>
        </p:nvSpPr>
        <p:spPr>
          <a:xfrm>
            <a:off x="809585" y="2869069"/>
            <a:ext cx="4287603" cy="8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Recherche sur les </a:t>
            </a:r>
            <a:br>
              <a:rPr lang="en-US" sz="2000"/>
            </a:br>
            <a:r>
              <a:rPr lang="en-US" sz="2000"/>
              <a:t>Services Bus</a:t>
            </a:r>
            <a:endParaRPr/>
          </a:p>
        </p:txBody>
      </p:sp>
      <p:sp>
        <p:nvSpPr>
          <p:cNvPr id="274" name="Google Shape;274;p35"/>
          <p:cNvSpPr/>
          <p:nvPr/>
        </p:nvSpPr>
        <p:spPr>
          <a:xfrm>
            <a:off x="8442850" y="3130600"/>
            <a:ext cx="2895900" cy="24849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Doit être complété </a:t>
            </a:r>
            <a:r>
              <a:rPr lang="en-US" b="1">
                <a:solidFill>
                  <a:schemeClr val="dk1"/>
                </a:solidFill>
                <a:highlight>
                  <a:srgbClr val="33CCFF"/>
                </a:highlight>
              </a:rPr>
              <a:t>AVANT</a:t>
            </a:r>
            <a:r>
              <a:rPr lang="en-US">
                <a:solidFill>
                  <a:schemeClr val="dk1"/>
                </a:solidFill>
              </a:rPr>
              <a:t> la journée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DEV CAMP à la fin de la session.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/>
        </p:nvSpPr>
        <p:spPr>
          <a:xfrm>
            <a:off x="844426" y="2083633"/>
            <a:ext cx="2948086" cy="964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</a:rPr>
              <a:t>SAVOIR-LIRE</a:t>
            </a:r>
            <a:endParaRPr/>
          </a:p>
        </p:txBody>
      </p:sp>
      <p:sp>
        <p:nvSpPr>
          <p:cNvPr id="280" name="Google Shape;280;p36"/>
          <p:cNvSpPr/>
          <p:nvPr/>
        </p:nvSpPr>
        <p:spPr>
          <a:xfrm>
            <a:off x="844424" y="3059775"/>
            <a:ext cx="7080000" cy="24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Effectuer une recherche sur les services bus.  Dupliquer ce document.  Répondre aux questions posées directement dans le document.  </a:t>
            </a:r>
            <a:endParaRPr/>
          </a:p>
        </p:txBody>
      </p:sp>
      <p:grpSp>
        <p:nvGrpSpPr>
          <p:cNvPr id="281" name="Google Shape;281;p36"/>
          <p:cNvGrpSpPr/>
          <p:nvPr/>
        </p:nvGrpSpPr>
        <p:grpSpPr>
          <a:xfrm>
            <a:off x="3792512" y="1156982"/>
            <a:ext cx="1601208" cy="1601208"/>
            <a:chOff x="1922075" y="1629000"/>
            <a:chExt cx="437200" cy="437200"/>
          </a:xfrm>
        </p:grpSpPr>
        <p:sp>
          <p:nvSpPr>
            <p:cNvPr id="282" name="Google Shape;282;p3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83" name="Google Shape;283;p36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/>
        </p:nvSpPr>
        <p:spPr>
          <a:xfrm>
            <a:off x="715224" y="284813"/>
            <a:ext cx="8503728" cy="694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SERVICES BUS</a:t>
            </a:r>
            <a:endParaRPr b="1"/>
          </a:p>
        </p:txBody>
      </p:sp>
      <p:sp>
        <p:nvSpPr>
          <p:cNvPr id="289" name="Google Shape;289;p37"/>
          <p:cNvSpPr txBox="1"/>
          <p:nvPr/>
        </p:nvSpPr>
        <p:spPr>
          <a:xfrm>
            <a:off x="792425" y="979600"/>
            <a:ext cx="11182200" cy="54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1 ) EXPLORATION INITIATIQUE 🛸🛸🛸</a:t>
            </a:r>
            <a:endParaRPr sz="2400" b="1" dirty="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QUESTIONS GÉNÉRALES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En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utilisant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les sources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suivantes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:</a:t>
            </a:r>
            <a:br>
              <a:rPr lang="en-US" sz="1600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https://www.hcltech.com/blogs/everything-you-need-know-about-enterprise-service-bus-esb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br>
              <a:rPr lang="en-US" sz="1600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https://wso2.com/what-is-an-enterprise-service-bus/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https://en.wikipedia.org/wiki/Enterprise_service_bus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https://searchapparchitecture.techtarget.com/definition/Enterprise-Service-Bus-ESB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br>
              <a:rPr lang="en-US" sz="1600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https://www.rootstack.com/en/blog/enterprise-service-bus-dummies-heres-what-you-need-know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br>
              <a:rPr lang="en-US" sz="1600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(section What does an ESB do)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Citer un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texte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qui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explique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ce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qu'est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 service bus ?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enterprise service bus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ESB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implements a communication system between mutually interacting software applications in a 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  <a:hlinkClick r:id="rId8" tooltip="Service-oriented architecture"/>
              </a:rPr>
              <a:t>service-oriented architecture</a:t>
            </a:r>
            <a:r>
              <a:rPr lang="en-US" sz="2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(SOA).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Expliquer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ensuite </a:t>
            </a:r>
            <a:r>
              <a:rPr lang="en-US" sz="16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dans </a:t>
            </a:r>
            <a:r>
              <a:rPr lang="en-US" sz="16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vos</a:t>
            </a:r>
            <a:r>
              <a:rPr lang="en-US" sz="16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mots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ce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qu'est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 service bus pour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vous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?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C’est comme un bus qui permet à plusieurs app, services ou </a:t>
            </a:r>
            <a:r>
              <a:rPr lang="fr-CA" sz="1600" b="1" dirty="0" err="1">
                <a:latin typeface="Raleway"/>
                <a:ea typeface="Raleway"/>
                <a:cs typeface="Raleway"/>
                <a:sym typeface="Raleway"/>
              </a:rPr>
              <a:t>sysèmes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de se parler sans dépendre directement les uns des autres.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SERVICE BUS</a:t>
            </a:r>
            <a:endParaRPr b="1"/>
          </a:p>
        </p:txBody>
      </p:sp>
      <p:sp>
        <p:nvSpPr>
          <p:cNvPr id="295" name="Google Shape;295;p38"/>
          <p:cNvSpPr txBox="1"/>
          <p:nvPr/>
        </p:nvSpPr>
        <p:spPr>
          <a:xfrm>
            <a:off x="792425" y="1048425"/>
            <a:ext cx="11182200" cy="628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1 ) EXPLORATION INITIATIQUE 🛸🛸🛸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QUESTIONS GÉNÉRALES sur la TERMINOLOGIE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En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utilisant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les sources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suivantes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: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https://www.tutorialspoint.com/apache_camel/apache_camel_components.htm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br>
              <a:rPr lang="en-US" sz="1600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https://www.tutorialspoint.com/apache_camel/apache_camel_endpoints.htm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https://stackoverflow.com/a/19706238/5981056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https://camel.apache.org/manual/latest/book-getting-started.html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https://docs.mulesoft.com/connectors/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Tentez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de clarifier les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éléments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suivants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dans </a:t>
            </a:r>
            <a:r>
              <a:rPr lang="en-US" sz="16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vos</a:t>
            </a:r>
            <a:r>
              <a:rPr lang="en-US" sz="16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mots </a:t>
            </a:r>
            <a:r>
              <a:rPr lang="en-US" sz="16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sz="16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français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.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CONNECTOR : Ce qui fait la </a:t>
            </a:r>
            <a:r>
              <a:rPr lang="en-US" sz="16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connexion</a:t>
            </a: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à un service externe FTP par </a:t>
            </a:r>
            <a:r>
              <a:rPr lang="en-US" sz="16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exemple</a:t>
            </a: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une</a:t>
            </a: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base de données</a:t>
            </a:r>
            <a:endParaRPr sz="16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COMPONENT : C </a:t>
            </a:r>
            <a:r>
              <a:rPr lang="en-US" sz="16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comme</a:t>
            </a: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une</a:t>
            </a: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extension pour render le bus plus utile</a:t>
            </a:r>
            <a:endParaRPr sz="16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ROUTE : </a:t>
            </a:r>
            <a:endParaRPr sz="16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Le chemin/ Les processus par </a:t>
            </a:r>
            <a:r>
              <a:rPr lang="fr-CA" sz="1600" b="1" dirty="0" err="1">
                <a:latin typeface="Raleway"/>
                <a:ea typeface="Raleway"/>
                <a:cs typeface="Raleway"/>
                <a:sym typeface="Raleway"/>
              </a:rPr>
              <a:t>lesquel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un fichier passera.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ENDPOINT 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Les services/App qui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sont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touché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2221125" y="1889600"/>
            <a:ext cx="7079400" cy="26193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 i="0" dirty="0">
                <a:latin typeface="Oswald"/>
                <a:ea typeface="Oswald"/>
                <a:cs typeface="Oswald"/>
                <a:sym typeface="Oswald"/>
              </a:rPr>
              <a:t>Vous </a:t>
            </a:r>
            <a:r>
              <a:rPr lang="en-US" sz="2100" i="0" dirty="0" err="1">
                <a:latin typeface="Oswald"/>
                <a:ea typeface="Oswald"/>
                <a:cs typeface="Oswald"/>
                <a:sym typeface="Oswald"/>
              </a:rPr>
              <a:t>avez</a:t>
            </a:r>
            <a:r>
              <a:rPr lang="en-US" sz="2100" i="0" dirty="0">
                <a:latin typeface="Oswald"/>
                <a:ea typeface="Oswald"/>
                <a:cs typeface="Oswald"/>
                <a:sym typeface="Oswald"/>
              </a:rPr>
              <a:t> droit à deux JOKERS :</a:t>
            </a:r>
            <a:br>
              <a:rPr lang="en-US" sz="2100" i="0" dirty="0">
                <a:latin typeface="Oswald"/>
                <a:ea typeface="Oswald"/>
                <a:cs typeface="Oswald"/>
                <a:sym typeface="Oswald"/>
              </a:rPr>
            </a:br>
            <a:r>
              <a:rPr lang="en-US" sz="4000" i="0" dirty="0">
                <a:latin typeface="Oswald"/>
                <a:ea typeface="Oswald"/>
                <a:cs typeface="Oswald"/>
                <a:sym typeface="Oswald"/>
              </a:rPr>
              <a:t>🃏🃏</a:t>
            </a:r>
            <a:endParaRPr sz="4000" i="0" dirty="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100" i="0" dirty="0">
                <a:latin typeface="Oswald"/>
                <a:ea typeface="Oswald"/>
                <a:cs typeface="Oswald"/>
                <a:sym typeface="Oswald"/>
              </a:rPr>
              <a:t>Vous </a:t>
            </a:r>
            <a:r>
              <a:rPr lang="en-US" sz="2100" i="0" dirty="0" err="1">
                <a:latin typeface="Oswald"/>
                <a:ea typeface="Oswald"/>
                <a:cs typeface="Oswald"/>
                <a:sym typeface="Oswald"/>
              </a:rPr>
              <a:t>pouvez</a:t>
            </a:r>
            <a:r>
              <a:rPr lang="en-US" sz="2100" i="0" dirty="0">
                <a:latin typeface="Oswald"/>
                <a:ea typeface="Oswald"/>
                <a:cs typeface="Oswald"/>
                <a:sym typeface="Oswald"/>
              </a:rPr>
              <a:t> placer un JOKER à </a:t>
            </a:r>
            <a:r>
              <a:rPr lang="en-US" sz="2100" i="0" dirty="0" err="1">
                <a:latin typeface="Oswald"/>
                <a:ea typeface="Oswald"/>
                <a:cs typeface="Oswald"/>
                <a:sym typeface="Oswald"/>
              </a:rPr>
              <a:t>une</a:t>
            </a:r>
            <a:r>
              <a:rPr lang="en-US" sz="2100" i="0" dirty="0">
                <a:latin typeface="Oswald"/>
                <a:ea typeface="Oswald"/>
                <a:cs typeface="Oswald"/>
                <a:sym typeface="Oswald"/>
              </a:rPr>
              <a:t> sous-question </a:t>
            </a:r>
            <a:r>
              <a:rPr lang="en-US" sz="2100" i="0" dirty="0" err="1">
                <a:latin typeface="Oswald"/>
                <a:ea typeface="Oswald"/>
                <a:cs typeface="Oswald"/>
                <a:sym typeface="Oswald"/>
              </a:rPr>
              <a:t>dont</a:t>
            </a:r>
            <a:r>
              <a:rPr lang="en-US" sz="2100" i="0" dirty="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2100" i="0" dirty="0" err="1">
                <a:latin typeface="Oswald"/>
                <a:ea typeface="Oswald"/>
                <a:cs typeface="Oswald"/>
                <a:sym typeface="Oswald"/>
              </a:rPr>
              <a:t>vous</a:t>
            </a:r>
            <a:r>
              <a:rPr lang="en-US" sz="2100" i="0" dirty="0">
                <a:latin typeface="Oswald"/>
                <a:ea typeface="Oswald"/>
                <a:cs typeface="Oswald"/>
                <a:sym typeface="Oswald"/>
              </a:rPr>
              <a:t> ne </a:t>
            </a:r>
            <a:r>
              <a:rPr lang="en-US" sz="2100" i="0" dirty="0" err="1">
                <a:latin typeface="Oswald"/>
                <a:ea typeface="Oswald"/>
                <a:cs typeface="Oswald"/>
                <a:sym typeface="Oswald"/>
              </a:rPr>
              <a:t>savez</a:t>
            </a:r>
            <a:r>
              <a:rPr lang="en-US" sz="2100" i="0" dirty="0">
                <a:latin typeface="Oswald"/>
                <a:ea typeface="Oswald"/>
                <a:cs typeface="Oswald"/>
                <a:sym typeface="Oswald"/>
              </a:rPr>
              <a:t> pas la </a:t>
            </a:r>
            <a:r>
              <a:rPr lang="en-US" sz="2100" i="0" dirty="0" err="1">
                <a:latin typeface="Oswald"/>
                <a:ea typeface="Oswald"/>
                <a:cs typeface="Oswald"/>
                <a:sym typeface="Oswald"/>
              </a:rPr>
              <a:t>réponse</a:t>
            </a:r>
            <a:r>
              <a:rPr lang="en-US" sz="2100" i="0" dirty="0">
                <a:latin typeface="Oswald"/>
                <a:ea typeface="Oswald"/>
                <a:cs typeface="Oswald"/>
                <a:sym typeface="Oswald"/>
              </a:rPr>
              <a:t> sans </a:t>
            </a:r>
            <a:r>
              <a:rPr lang="en-US" sz="2100" i="0" dirty="0" err="1">
                <a:latin typeface="Oswald"/>
                <a:ea typeface="Oswald"/>
                <a:cs typeface="Oswald"/>
                <a:sym typeface="Oswald"/>
              </a:rPr>
              <a:t>perdre</a:t>
            </a:r>
            <a:r>
              <a:rPr lang="en-US" sz="2100" i="0" dirty="0">
                <a:latin typeface="Oswald"/>
                <a:ea typeface="Oswald"/>
                <a:cs typeface="Oswald"/>
                <a:sym typeface="Oswald"/>
              </a:rPr>
              <a:t> de points.</a:t>
            </a:r>
            <a:endParaRPr sz="3700" dirty="0"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2221125" y="4949200"/>
            <a:ext cx="7079400" cy="10209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2100" i="0" dirty="0">
                <a:latin typeface="Oswald"/>
                <a:ea typeface="Oswald"/>
                <a:cs typeface="Oswald"/>
                <a:sym typeface="Oswald"/>
              </a:rPr>
              <a:t>Lien GitHub : </a:t>
            </a:r>
            <a:r>
              <a:rPr lang="en-US" sz="2100" i="0" u="sng" dirty="0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https://classroom.github.com/a/jxee91DZ</a:t>
            </a:r>
            <a:endParaRPr sz="37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SERVICE BUS</a:t>
            </a:r>
            <a:endParaRPr b="1"/>
          </a:p>
        </p:txBody>
      </p:sp>
      <p:sp>
        <p:nvSpPr>
          <p:cNvPr id="301" name="Google Shape;301;p39"/>
          <p:cNvSpPr txBox="1"/>
          <p:nvPr/>
        </p:nvSpPr>
        <p:spPr>
          <a:xfrm>
            <a:off x="792425" y="1428350"/>
            <a:ext cx="11182200" cy="597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2 ) ANALYSE des </a:t>
            </a:r>
            <a:r>
              <a:rPr lang="en-US" sz="2400" b="1" dirty="0" err="1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qualités</a:t>
            </a: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 et </a:t>
            </a:r>
            <a:r>
              <a:rPr lang="en-US" sz="2400" b="1" dirty="0" err="1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défauts</a:t>
            </a: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 👍💜👎</a:t>
            </a:r>
            <a:endParaRPr sz="2400" b="1" dirty="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QUESTIONS GÉNÉRALES sur les AVANTAGES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En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utilisant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les sources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suivantes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:</a:t>
            </a:r>
            <a:br>
              <a:rPr lang="en-US" sz="1600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https://searchapparchitecture.techtarget.com/definition/Enterprise-Service-Bus-ESB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https://www.mulesoft.com/resources/esb/why-use-esb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https://www.arcesb.com/blog/integration/20200114-modern-esb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https://www.hcltech.com/blogs/everything-you-need-know-about-enterprise-service-bus-esb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https://en.wikipedia.org/wiki/Enterprise_service_bus#Key_benefits</a:t>
            </a:r>
            <a:r>
              <a:rPr lang="en-US" sz="16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Quelles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sont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bénéfices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des services bus ?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Plus de configuration que de code à faire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Pas centralisé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Facile à adapter pour tout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Extensible, de petite à </a:t>
            </a:r>
            <a:r>
              <a:rPr lang="fr-CA" sz="1600" b="1">
                <a:latin typeface="Raleway"/>
                <a:ea typeface="Raleway"/>
                <a:cs typeface="Raleway"/>
                <a:sym typeface="Raleway"/>
              </a:rPr>
              <a:t>grande entreprise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SERVICE BUS</a:t>
            </a:r>
            <a:endParaRPr b="1"/>
          </a:p>
        </p:txBody>
      </p:sp>
      <p:sp>
        <p:nvSpPr>
          <p:cNvPr id="307" name="Google Shape;307;p40"/>
          <p:cNvSpPr txBox="1"/>
          <p:nvPr/>
        </p:nvSpPr>
        <p:spPr>
          <a:xfrm>
            <a:off x="792425" y="1086900"/>
            <a:ext cx="11399700" cy="6098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3 ) LE NIVEAU APPLICATIONS 🎀🎀🎀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QUESTIONS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d'ÉTUDES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de CAS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En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utilisant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les sources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suivantes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:</a:t>
            </a:r>
            <a:br>
              <a:rPr lang="en-US" sz="1600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https://docs.mulesoft.com/connectors/</a:t>
            </a: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 &amp; </a:t>
            </a:r>
            <a:r>
              <a:rPr lang="en-US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https://www.mulesoft.com/platform/cloud-connectors</a:t>
            </a: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https://camel.apache.org/components/latest/</a:t>
            </a: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 </a:t>
            </a:r>
            <a:br>
              <a:rPr lang="en-US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https://docs.wso2.com/display/ESBCONNECTORS/</a:t>
            </a:r>
            <a:r>
              <a:rPr lang="en-US" dirty="0"/>
              <a:t> &amp; </a:t>
            </a:r>
            <a:r>
              <a:rPr lang="en-US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7"/>
              </a:rPr>
              <a:t>https://store.wso2.com/store/assets/esbconnector/list</a:t>
            </a: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Nous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avons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parlé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la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semaine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passée des files de messages (messages queue). 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C'est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la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partie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des ESB qui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devenue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super-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populaire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. 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Quels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sont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autres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connecteurs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components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end-point que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l'on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peut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exploiter avec des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vrais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ESB ? 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Listez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au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moins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12 tout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logiciel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confondu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1" dirty="0">
                <a:latin typeface="Raleway"/>
                <a:ea typeface="Raleway"/>
                <a:cs typeface="Raleway"/>
                <a:sym typeface="Raleway"/>
              </a:rPr>
              <a:t>JMS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1" dirty="0">
                <a:latin typeface="Raleway"/>
                <a:ea typeface="Raleway"/>
                <a:cs typeface="Raleway"/>
                <a:sym typeface="Raleway"/>
              </a:rPr>
              <a:t> HTTP/HTTPS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1" dirty="0">
                <a:latin typeface="Raleway"/>
                <a:ea typeface="Raleway"/>
                <a:cs typeface="Raleway"/>
                <a:sym typeface="Raleway"/>
              </a:rPr>
              <a:t> FTP/SFTP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200" b="1" dirty="0">
                <a:latin typeface="Raleway"/>
                <a:ea typeface="Raleway"/>
                <a:cs typeface="Raleway"/>
                <a:sym typeface="Raleway"/>
              </a:rPr>
              <a:t> Salesforce </a:t>
            </a:r>
            <a:r>
              <a:rPr lang="fr-CA" sz="1200" b="1" dirty="0" err="1">
                <a:latin typeface="Raleway"/>
                <a:ea typeface="Raleway"/>
                <a:cs typeface="Raleway"/>
                <a:sym typeface="Raleway"/>
              </a:rPr>
              <a:t>Connector</a:t>
            </a:r>
            <a:r>
              <a:rPr lang="fr-CA" sz="1200" b="1" dirty="0">
                <a:latin typeface="Raleway"/>
                <a:ea typeface="Raleway"/>
                <a:cs typeface="Raleway"/>
                <a:sym typeface="Raleway"/>
              </a:rPr>
              <a:t> 	Amazon S3 </a:t>
            </a:r>
            <a:r>
              <a:rPr lang="fr-CA" sz="1200" b="1" dirty="0" err="1">
                <a:latin typeface="Raleway"/>
                <a:ea typeface="Raleway"/>
                <a:cs typeface="Raleway"/>
                <a:sym typeface="Raleway"/>
              </a:rPr>
              <a:t>Connector</a:t>
            </a:r>
            <a:r>
              <a:rPr lang="fr-CA" sz="1200" b="1" dirty="0">
                <a:latin typeface="Raleway"/>
                <a:ea typeface="Raleway"/>
                <a:cs typeface="Raleway"/>
                <a:sym typeface="Raleway"/>
              </a:rPr>
              <a:t>	 </a:t>
            </a:r>
            <a:r>
              <a:rPr lang="fr-CA" sz="1200" b="1" dirty="0" err="1">
                <a:latin typeface="Raleway"/>
                <a:ea typeface="Raleway"/>
                <a:cs typeface="Raleway"/>
                <a:sym typeface="Raleway"/>
              </a:rPr>
              <a:t>Database</a:t>
            </a:r>
            <a:r>
              <a:rPr lang="fr-CA" sz="1200" b="1" dirty="0">
                <a:latin typeface="Raleway"/>
                <a:ea typeface="Raleway"/>
                <a:cs typeface="Raleway"/>
                <a:sym typeface="Raleway"/>
              </a:rPr>
              <a:t> (JDBC) </a:t>
            </a:r>
            <a:r>
              <a:rPr lang="fr-CA" sz="1200" b="1" dirty="0" err="1">
                <a:latin typeface="Raleway"/>
                <a:ea typeface="Raleway"/>
                <a:cs typeface="Raleway"/>
                <a:sym typeface="Raleway"/>
              </a:rPr>
              <a:t>Connector</a:t>
            </a:r>
            <a:r>
              <a:rPr lang="fr-CA" sz="1200" b="1" dirty="0">
                <a:latin typeface="Raleway"/>
                <a:ea typeface="Raleway"/>
                <a:cs typeface="Raleway"/>
                <a:sym typeface="Raleway"/>
              </a:rPr>
              <a:t> 	Twitter </a:t>
            </a:r>
            <a:r>
              <a:rPr lang="fr-CA" sz="1200" b="1" dirty="0" err="1">
                <a:latin typeface="Raleway"/>
                <a:ea typeface="Raleway"/>
                <a:cs typeface="Raleway"/>
                <a:sym typeface="Raleway"/>
              </a:rPr>
              <a:t>Connector</a:t>
            </a:r>
            <a:r>
              <a:rPr lang="fr-CA" sz="1200" b="1" dirty="0">
                <a:latin typeface="Raleway"/>
                <a:ea typeface="Raleway"/>
                <a:cs typeface="Raleway"/>
                <a:sym typeface="Raleway"/>
              </a:rPr>
              <a:t>	 SAP </a:t>
            </a:r>
            <a:r>
              <a:rPr lang="fr-CA" sz="1200" b="1" dirty="0" err="1">
                <a:latin typeface="Raleway"/>
                <a:ea typeface="Raleway"/>
                <a:cs typeface="Raleway"/>
                <a:sym typeface="Raleway"/>
              </a:rPr>
              <a:t>Connector</a:t>
            </a:r>
            <a:r>
              <a:rPr lang="fr-CA" sz="1200" b="1" dirty="0">
                <a:latin typeface="Raleway"/>
                <a:ea typeface="Raleway"/>
                <a:cs typeface="Raleway"/>
                <a:sym typeface="Raleway"/>
              </a:rPr>
              <a:t> 	MQTT Component		 File </a:t>
            </a:r>
            <a:r>
              <a:rPr lang="fr-CA" sz="1200" b="1" dirty="0" err="1">
                <a:latin typeface="Raleway"/>
                <a:ea typeface="Raleway"/>
                <a:cs typeface="Raleway"/>
                <a:sym typeface="Raleway"/>
              </a:rPr>
              <a:t>Connector</a:t>
            </a:r>
            <a:endParaRPr sz="12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Mentionnez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pour au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moins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3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d'entre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eux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(un par participant)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quel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l'usage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que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vous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feriez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dans un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vrai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projet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logiciel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situation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d'entreprise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. 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Faire un serveur d fichier qui log dans un autre serveur les downloads et </a:t>
            </a:r>
            <a:r>
              <a:rPr lang="fr-CA" sz="1600" b="1" dirty="0" err="1">
                <a:latin typeface="Raleway"/>
                <a:ea typeface="Raleway"/>
                <a:cs typeface="Raleway"/>
                <a:sym typeface="Raleway"/>
              </a:rPr>
              <a:t>upload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SERVICE BUS</a:t>
            </a:r>
            <a:endParaRPr b="1"/>
          </a:p>
        </p:txBody>
      </p:sp>
      <p:sp>
        <p:nvSpPr>
          <p:cNvPr id="313" name="Google Shape;313;p41"/>
          <p:cNvSpPr txBox="1"/>
          <p:nvPr/>
        </p:nvSpPr>
        <p:spPr>
          <a:xfrm>
            <a:off x="792425" y="1058025"/>
            <a:ext cx="11182200" cy="649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4 ) LE NIVEAU PROGRAMMEUR 👨‍💻👩‍💻👩‍💻</a:t>
            </a:r>
            <a:endParaRPr sz="2400" b="1" dirty="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POUR LA TECHNOLOGIE Mule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Quelle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l'url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pour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télécharger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les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librairies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développement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? https://www.mulesoft.com/lp/dl/anypoint-mule-studio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Quelle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la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licence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cette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technologie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?  Quel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organisme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cie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l'auteur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? </a:t>
            </a:r>
            <a:r>
              <a:rPr lang="fr-CA" sz="1500" dirty="0" err="1"/>
              <a:t>MuleSoft</a:t>
            </a:r>
            <a:r>
              <a:rPr lang="fr-CA" sz="1500" dirty="0"/>
              <a:t> Public License </a:t>
            </a:r>
            <a:r>
              <a:rPr lang="fr-CA" sz="1500" dirty="0" err="1"/>
              <a:t>MuleSoft</a:t>
            </a:r>
            <a:endParaRPr sz="15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Est-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ce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possible de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l'utiliser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Java ?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JavaScript ?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C++ ? Juste Java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Quels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sont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les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avantages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dont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se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vante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la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technologie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sur son site web 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Léger, facile a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agrandir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ouvert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, 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Comment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cela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fonctionne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-t-il, dans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vos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mots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si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possible ? Mule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regaarde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pour des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évenements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et fait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une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actions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pas sur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l’évenement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puis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les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envoie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à un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autre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système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Les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utilisateurs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&amp; la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popularité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: 	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lphaLcPeriod"/>
            </a:pP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Est-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ce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qu'une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compagnie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connue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pour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utiliser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cette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technologie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? Si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oui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qui ? Spotify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lphaLcPeriod"/>
            </a:pP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Est-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ce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qu'on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a un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estimé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du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nombre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d'utilisateurs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selon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la compagnie ?675M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Donnez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un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échantillon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de code pour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votre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technologie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(dans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une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diapo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séparée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AutoNum type="arabicPeriod"/>
            </a:pP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Donnez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au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moins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5 sources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tutoriels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débutants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pour tester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votre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dirty="0" err="1">
                <a:latin typeface="Raleway"/>
                <a:ea typeface="Raleway"/>
                <a:cs typeface="Raleway"/>
                <a:sym typeface="Raleway"/>
              </a:rPr>
              <a:t>technologie</a:t>
            </a:r>
            <a:r>
              <a:rPr lang="en-US" sz="1800" dirty="0">
                <a:latin typeface="Raleway"/>
                <a:ea typeface="Raleway"/>
                <a:cs typeface="Raleway"/>
                <a:sym typeface="Raleway"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//developer.mulesoft.com/learn/ – tutoriels officiels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MuleSoft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//training.mulesoft.com/ – plateforme d’apprentissage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MuleSoft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//www.youtube.com/user/MuleSoftVideos – chaîne YouTube officielle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//www.baeldung.com/mulesoft – intro et tutos via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Baeldung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//dzone.com/mulesoft-tutorials-tools-news – tutoriels &amp; articles sur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DZone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4" name="Google Shape;314;p41"/>
          <p:cNvSpPr/>
          <p:nvPr/>
        </p:nvSpPr>
        <p:spPr>
          <a:xfrm>
            <a:off x="10583325" y="293500"/>
            <a:ext cx="1379400" cy="528300"/>
          </a:xfrm>
          <a:prstGeom prst="doubleWave">
            <a:avLst>
              <a:gd name="adj1" fmla="val 6250"/>
              <a:gd name="adj2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individuel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3569-645E-4BDA-E71C-9943EF27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3B8B8-82CD-7047-E146-46223A6D4B22}"/>
              </a:ext>
            </a:extLst>
          </p:cNvPr>
          <p:cNvSpPr txBox="1"/>
          <p:nvPr/>
        </p:nvSpPr>
        <p:spPr>
          <a:xfrm>
            <a:off x="1731523" y="2013626"/>
            <a:ext cx="84922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&lt;flow </a:t>
            </a:r>
            <a:r>
              <a:rPr lang="fr-CA" dirty="0" err="1"/>
              <a:t>name</a:t>
            </a:r>
            <a:r>
              <a:rPr lang="fr-CA" dirty="0"/>
              <a:t>="</a:t>
            </a:r>
            <a:r>
              <a:rPr lang="fr-CA" dirty="0" err="1"/>
              <a:t>httpToDatabaseFlow</a:t>
            </a:r>
            <a:r>
              <a:rPr lang="fr-CA" dirty="0"/>
              <a:t>"&gt;</a:t>
            </a:r>
          </a:p>
          <a:p>
            <a:r>
              <a:rPr lang="fr-CA" dirty="0"/>
              <a:t>  &lt;http:listener config-</a:t>
            </a:r>
            <a:r>
              <a:rPr lang="fr-CA" dirty="0" err="1"/>
              <a:t>ref</a:t>
            </a:r>
            <a:r>
              <a:rPr lang="fr-CA" dirty="0"/>
              <a:t>="</a:t>
            </a:r>
            <a:r>
              <a:rPr lang="fr-CA" dirty="0" err="1"/>
              <a:t>HTTP_Listener_config</a:t>
            </a:r>
            <a:r>
              <a:rPr lang="fr-CA" dirty="0"/>
              <a:t>" </a:t>
            </a:r>
            <a:r>
              <a:rPr lang="fr-CA" dirty="0" err="1"/>
              <a:t>path</a:t>
            </a:r>
            <a:r>
              <a:rPr lang="fr-CA" dirty="0"/>
              <a:t>="/data" </a:t>
            </a:r>
            <a:r>
              <a:rPr lang="fr-CA" dirty="0" err="1"/>
              <a:t>doc:name</a:t>
            </a:r>
            <a:r>
              <a:rPr lang="fr-CA" dirty="0"/>
              <a:t>="HTTP </a:t>
            </a:r>
            <a:r>
              <a:rPr lang="fr-CA" dirty="0" err="1"/>
              <a:t>Listener</a:t>
            </a:r>
            <a:r>
              <a:rPr lang="fr-CA" dirty="0"/>
              <a:t>"/&gt;</a:t>
            </a:r>
          </a:p>
          <a:p>
            <a:r>
              <a:rPr lang="fr-CA" dirty="0"/>
              <a:t>  &lt;</a:t>
            </a:r>
            <a:r>
              <a:rPr lang="fr-CA" dirty="0" err="1"/>
              <a:t>db:insert</a:t>
            </a:r>
            <a:r>
              <a:rPr lang="fr-CA" dirty="0"/>
              <a:t> config-</a:t>
            </a:r>
            <a:r>
              <a:rPr lang="fr-CA" dirty="0" err="1"/>
              <a:t>ref</a:t>
            </a:r>
            <a:r>
              <a:rPr lang="fr-CA" dirty="0"/>
              <a:t>="</a:t>
            </a:r>
            <a:r>
              <a:rPr lang="fr-CA" dirty="0" err="1"/>
              <a:t>Database_Config</a:t>
            </a:r>
            <a:r>
              <a:rPr lang="fr-CA" dirty="0"/>
              <a:t>" </a:t>
            </a:r>
            <a:r>
              <a:rPr lang="fr-CA" dirty="0" err="1"/>
              <a:t>doc:name</a:t>
            </a:r>
            <a:r>
              <a:rPr lang="fr-CA" dirty="0"/>
              <a:t>="Insert </a:t>
            </a:r>
            <a:r>
              <a:rPr lang="fr-CA" dirty="0" err="1"/>
              <a:t>into</a:t>
            </a:r>
            <a:r>
              <a:rPr lang="fr-CA" dirty="0"/>
              <a:t> DB"&gt;</a:t>
            </a:r>
          </a:p>
          <a:p>
            <a:r>
              <a:rPr lang="fr-CA" dirty="0"/>
              <a:t>    &lt;</a:t>
            </a:r>
            <a:r>
              <a:rPr lang="fr-CA" dirty="0" err="1"/>
              <a:t>db:sql</a:t>
            </a:r>
            <a:r>
              <a:rPr lang="fr-CA" dirty="0"/>
              <a:t>&gt;INSERT INTO </a:t>
            </a:r>
            <a:r>
              <a:rPr lang="fr-CA" dirty="0" err="1"/>
              <a:t>my_table</a:t>
            </a:r>
            <a:r>
              <a:rPr lang="fr-CA" dirty="0"/>
              <a:t> (</a:t>
            </a:r>
            <a:r>
              <a:rPr lang="fr-CA" dirty="0" err="1"/>
              <a:t>name</a:t>
            </a:r>
            <a:r>
              <a:rPr lang="fr-CA" dirty="0"/>
              <a:t>, value) VALUES (:</a:t>
            </a:r>
            <a:r>
              <a:rPr lang="fr-CA" dirty="0" err="1"/>
              <a:t>name</a:t>
            </a:r>
            <a:r>
              <a:rPr lang="fr-CA" dirty="0"/>
              <a:t>, :value)&lt;/</a:t>
            </a:r>
            <a:r>
              <a:rPr lang="fr-CA" dirty="0" err="1"/>
              <a:t>db:sql</a:t>
            </a:r>
            <a:r>
              <a:rPr lang="fr-CA" dirty="0"/>
              <a:t>&gt;</a:t>
            </a:r>
          </a:p>
          <a:p>
            <a:r>
              <a:rPr lang="fr-CA" dirty="0"/>
              <a:t>    &lt;</a:t>
            </a:r>
            <a:r>
              <a:rPr lang="fr-CA" dirty="0" err="1"/>
              <a:t>db:input-parameters</a:t>
            </a:r>
            <a:r>
              <a:rPr lang="fr-CA" dirty="0"/>
              <a:t>&gt;&lt;![CDATA[#[payload]]]&gt;&lt;/db:input-parameters&gt;</a:t>
            </a:r>
          </a:p>
          <a:p>
            <a:r>
              <a:rPr lang="fr-CA" dirty="0"/>
              <a:t>  &lt;/</a:t>
            </a:r>
            <a:r>
              <a:rPr lang="fr-CA" dirty="0" err="1"/>
              <a:t>db:insert</a:t>
            </a:r>
            <a:r>
              <a:rPr lang="fr-CA" dirty="0"/>
              <a:t>&gt;</a:t>
            </a:r>
          </a:p>
          <a:p>
            <a:r>
              <a:rPr lang="fr-CA" dirty="0"/>
              <a:t>&lt;/flow&gt;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472943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MESSAGES QUEUES</a:t>
            </a:r>
            <a:endParaRPr b="1"/>
          </a:p>
        </p:txBody>
      </p:sp>
      <p:sp>
        <p:nvSpPr>
          <p:cNvPr id="321" name="Google Shape;321;p42"/>
          <p:cNvSpPr txBox="1"/>
          <p:nvPr/>
        </p:nvSpPr>
        <p:spPr>
          <a:xfrm>
            <a:off x="715224" y="1428350"/>
            <a:ext cx="11182200" cy="50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4 ) LE NIVEAU PROGRAMMEUR 👨‍💻👩‍💻👩‍💻</a:t>
            </a:r>
            <a:endParaRPr sz="2400" b="1" dirty="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Fournissez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5 LIENS de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votre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cru pour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apprendre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plus sur les services BUS ?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  <a:hlinkClick r:id="rId3"/>
              </a:rPr>
              <a:t>https://lig-membres.imag.fr/krakowia/Files/Enseignement/M2P-GI/Flips/4-MessagesEvents-4pp</a:t>
            </a:r>
            <a:r>
              <a:rPr lang="fr-CA" sz="1600" b="1">
                <a:latin typeface="Raleway"/>
                <a:ea typeface="Raleway"/>
                <a:cs typeface="Raleway"/>
                <a:sym typeface="Raleway"/>
                <a:hlinkClick r:id="rId3"/>
              </a:rPr>
              <a:t>.pdf</a:t>
            </a:r>
            <a:r>
              <a:rPr lang="fr-CA" sz="1600" b="1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  <a:hlinkClick r:id="rId4"/>
              </a:rPr>
              <a:t>https://dev.to/billy_de_cartel/a-beginners-guide-to-understanding-message-bus-architecture-22ec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  <a:hlinkClick r:id="rId5"/>
              </a:rPr>
              <a:t>https://www.enterpriseintegrationpatterns.com/patterns/messaging/MessageBus.html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  <a:hlinkClick r:id="rId6"/>
              </a:rPr>
              <a:t>https://dev.to/breda/creating-a-simple-message-bus-episode-1-2hjm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  <a:hlinkClick r:id="rId7"/>
              </a:rPr>
              <a:t>https://help.liferay.com/hc/en-us/articles/360018179611-Introduction-to-Message-Bus</a:t>
            </a:r>
            <a:endParaRPr lang="fr-CA"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Fournissez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quelques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liens sur des applications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librairies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qui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vous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intéressent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?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  <a:hlinkClick r:id="rId8"/>
              </a:rPr>
              <a:t>https://learn.microsoft.com/fr-fr/azure/service-bus-messaging/</a:t>
            </a:r>
            <a:endParaRPr lang="fr-CA"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  <a:hlinkClick r:id="rId9"/>
              </a:rPr>
              <a:t>https://www.ibm.com/docs/en/integration-bus/10.0?topic=overview-websphere-esb-libraries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/>
        </p:nvSpPr>
        <p:spPr>
          <a:xfrm>
            <a:off x="715224" y="284813"/>
            <a:ext cx="8503728" cy="694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COMPAREZ les SERVICE BUS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7" name="Google Shape;327;p43"/>
          <p:cNvGraphicFramePr/>
          <p:nvPr>
            <p:extLst>
              <p:ext uri="{D42A27DB-BD31-4B8C-83A1-F6EECF244321}">
                <p14:modId xmlns:p14="http://schemas.microsoft.com/office/powerpoint/2010/main" val="4244460114"/>
              </p:ext>
            </p:extLst>
          </p:nvPr>
        </p:nvGraphicFramePr>
        <p:xfrm>
          <a:off x="882500" y="1259310"/>
          <a:ext cx="10368300" cy="5448685"/>
        </p:xfrm>
        <a:graphic>
          <a:graphicData uri="http://schemas.openxmlformats.org/drawingml/2006/table">
            <a:tbl>
              <a:tblPr firstRow="1" bandRow="1">
                <a:noFill/>
                <a:tableStyleId>{777AD03A-4C75-4840-A818-9F080B385FE0}</a:tableStyleId>
              </a:tblPr>
              <a:tblGrid>
                <a:gridCol w="25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9ABE2"/>
                          </a:solidFill>
                        </a:rPr>
                        <a:t>NOM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9ABE2"/>
                          </a:solidFill>
                        </a:rPr>
                        <a:t>CAMEL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9ABE2"/>
                          </a:solidFill>
                        </a:rPr>
                        <a:t>MULE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9ABE2"/>
                          </a:solidFill>
                        </a:rPr>
                        <a:t>WSO2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QUALITÉ 1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1800" dirty="0"/>
                        <a:t>Facile a </a:t>
                      </a:r>
                      <a:r>
                        <a:rPr lang="fr-CA" sz="1800" dirty="0" err="1"/>
                        <a:t>aggrandir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QUALITÉ 2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1800" dirty="0"/>
                        <a:t>Fonctionne avec Java/ un langage bien connu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QUALITÉ 3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1800" dirty="0" err="1"/>
                        <a:t>Opensource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QUALITÉ 4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1800" dirty="0"/>
                        <a:t>Beaucoup de tuto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QUALITÉ 5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1800" dirty="0"/>
                        <a:t>Centralisé ou distribué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QUALITÉ 6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1800" dirty="0"/>
                        <a:t>Beaucoup de connecteur </a:t>
                      </a:r>
                      <a:r>
                        <a:rPr lang="fr-CA" sz="1800" dirty="0" err="1"/>
                        <a:t>préintégré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chemeClr val="lt1"/>
                          </a:solidFill>
                        </a:rPr>
                        <a:t>QUALITÉ 7</a:t>
                      </a:r>
                      <a:endParaRPr sz="1800" b="1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CA" sz="1800" dirty="0"/>
                        <a:t>Conception visuel avec </a:t>
                      </a:r>
                      <a:r>
                        <a:rPr lang="fr-CA" sz="1800" dirty="0" err="1"/>
                        <a:t>AnyPoint</a:t>
                      </a:r>
                      <a:r>
                        <a:rPr lang="fr-CA" sz="1800" dirty="0"/>
                        <a:t> Studio</a:t>
                      </a:r>
                      <a:endParaRPr sz="18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/>
        </p:nvSpPr>
        <p:spPr>
          <a:xfrm>
            <a:off x="269401" y="821356"/>
            <a:ext cx="6515140" cy="66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BONNE RECHERCHE !</a:t>
            </a:r>
            <a:endParaRPr/>
          </a:p>
        </p:txBody>
      </p:sp>
      <p:sp>
        <p:nvSpPr>
          <p:cNvPr id="333" name="Google Shape;333;p44"/>
          <p:cNvSpPr txBox="1"/>
          <p:nvPr/>
        </p:nvSpPr>
        <p:spPr>
          <a:xfrm>
            <a:off x="1016984" y="2564285"/>
            <a:ext cx="38685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4" name="Google Shape;334;p44"/>
          <p:cNvSpPr/>
          <p:nvPr/>
        </p:nvSpPr>
        <p:spPr>
          <a:xfrm flipH="1">
            <a:off x="2623278" y="239842"/>
            <a:ext cx="9343869" cy="6618157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5" name="Google Shape;335;p44"/>
          <p:cNvSpPr/>
          <p:nvPr/>
        </p:nvSpPr>
        <p:spPr>
          <a:xfrm flipH="1">
            <a:off x="3028013" y="239841"/>
            <a:ext cx="9051561" cy="6618157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6" name="Google Shape;336;p44"/>
          <p:cNvSpPr/>
          <p:nvPr/>
        </p:nvSpPr>
        <p:spPr>
          <a:xfrm flipH="1">
            <a:off x="3526971" y="0"/>
            <a:ext cx="8665028" cy="6858000"/>
          </a:xfrm>
          <a:prstGeom prst="rtTriangle">
            <a:avLst/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7" name="Google Shape;337;p44"/>
          <p:cNvSpPr/>
          <p:nvPr/>
        </p:nvSpPr>
        <p:spPr>
          <a:xfrm>
            <a:off x="297820" y="1470123"/>
            <a:ext cx="3799466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QUESTIONS par courriel ou par mio</a:t>
            </a:r>
            <a:endParaRPr sz="18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rodotbenjamin@cgmatane.qc.ca</a:t>
            </a:r>
            <a:endParaRPr sz="18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8" name="Google Shape;338;p44"/>
          <p:cNvSpPr/>
          <p:nvPr/>
        </p:nvSpPr>
        <p:spPr>
          <a:xfrm>
            <a:off x="5876565" y="6334778"/>
            <a:ext cx="63154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>
            <a:spLocks noGrp="1"/>
          </p:cNvSpPr>
          <p:nvPr>
            <p:ph type="body" idx="1"/>
          </p:nvPr>
        </p:nvSpPr>
        <p:spPr>
          <a:xfrm>
            <a:off x="2967567" y="2882401"/>
            <a:ext cx="6256800" cy="109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Une preuve de concept, c'est l'exemple le plus petit que l'on peut faire d'une technologie pour prouver qu'elle fonctionne dans notre environnement.</a:t>
            </a:r>
            <a:endParaRPr sz="2380"/>
          </a:p>
        </p:txBody>
      </p:sp>
      <p:pic>
        <p:nvPicPr>
          <p:cNvPr id="344" name="Google Shape;344;p45"/>
          <p:cNvPicPr preferRelativeResize="0"/>
          <p:nvPr/>
        </p:nvPicPr>
        <p:blipFill rotWithShape="1">
          <a:blip r:embed="rId3">
            <a:alphaModFix/>
          </a:blip>
          <a:srcRect l="33842" t="61331" r="34586" b="22230"/>
          <a:stretch/>
        </p:blipFill>
        <p:spPr>
          <a:xfrm>
            <a:off x="10553075" y="194872"/>
            <a:ext cx="1484027" cy="104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45"/>
          <p:cNvPicPr preferRelativeResize="0"/>
          <p:nvPr/>
        </p:nvPicPr>
        <p:blipFill rotWithShape="1">
          <a:blip r:embed="rId4">
            <a:alphaModFix/>
          </a:blip>
          <a:srcRect l="35435" t="21878" r="35543" b="60508"/>
          <a:stretch/>
        </p:blipFill>
        <p:spPr>
          <a:xfrm>
            <a:off x="0" y="5733738"/>
            <a:ext cx="1364105" cy="1124262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5"/>
          <p:cNvSpPr txBox="1">
            <a:spLocks noGrp="1"/>
          </p:cNvSpPr>
          <p:nvPr>
            <p:ph type="ctrTitle" idx="4294967295"/>
          </p:nvPr>
        </p:nvSpPr>
        <p:spPr>
          <a:xfrm>
            <a:off x="2724925" y="764625"/>
            <a:ext cx="6237600" cy="1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5600" b="1">
                <a:solidFill>
                  <a:srgbClr val="BFBFBF"/>
                </a:solidFill>
              </a:rPr>
              <a:t>PREUVE de concept</a:t>
            </a:r>
            <a:endParaRPr sz="5500">
              <a:solidFill>
                <a:srgbClr val="F6B2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45"/>
          <p:cNvSpPr/>
          <p:nvPr/>
        </p:nvSpPr>
        <p:spPr>
          <a:xfrm>
            <a:off x="1721825" y="4333950"/>
            <a:ext cx="2142600" cy="1672800"/>
          </a:xfrm>
          <a:prstGeom prst="wedgeEllipseCallout">
            <a:avLst>
              <a:gd name="adj1" fmla="val 59884"/>
              <a:gd name="adj2" fmla="val -63385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Cela valide que notre environnement est bien installé</a:t>
            </a:r>
            <a:endParaRPr b="1"/>
          </a:p>
        </p:txBody>
      </p:sp>
      <p:sp>
        <p:nvSpPr>
          <p:cNvPr id="348" name="Google Shape;348;p45"/>
          <p:cNvSpPr/>
          <p:nvPr/>
        </p:nvSpPr>
        <p:spPr>
          <a:xfrm>
            <a:off x="7978925" y="4437450"/>
            <a:ext cx="2142600" cy="1672800"/>
          </a:xfrm>
          <a:prstGeom prst="wedgeEllipseCallout">
            <a:avLst>
              <a:gd name="adj1" fmla="val -48894"/>
              <a:gd name="adj2" fmla="val -6846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Cela permet de comparer des technologies et choisir.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/>
          <p:nvPr/>
        </p:nvSpPr>
        <p:spPr>
          <a:xfrm>
            <a:off x="715225" y="284825"/>
            <a:ext cx="100191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PREUVE DE CONCEPT - MESSAGE BUS</a:t>
            </a:r>
            <a:endParaRPr b="1"/>
          </a:p>
        </p:txBody>
      </p:sp>
      <p:sp>
        <p:nvSpPr>
          <p:cNvPr id="354" name="Google Shape;354;p46"/>
          <p:cNvSpPr txBox="1"/>
          <p:nvPr/>
        </p:nvSpPr>
        <p:spPr>
          <a:xfrm>
            <a:off x="792425" y="1428350"/>
            <a:ext cx="11182200" cy="5295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CHAQUE participant fait la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preuve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de concept de 1 des 3 technologies et aide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ses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camarades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de son équipe.  La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preuve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de concept se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réalise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dans un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langage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approuvé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(Java, JS, à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valider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.).  </a:t>
            </a:r>
            <a:endParaRPr sz="1900" dirty="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La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preuve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de concept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d'avoir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deux instances de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logiciels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séparées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: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AppAmi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et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AppVoyageur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Le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protocole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à programmer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le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suivant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: 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1 )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AppAmi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envoie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 "Qui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là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" à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AppVoyageur</a:t>
            </a:r>
            <a:endParaRPr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2)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AppVoyageur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envoie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 "Present" à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AppAmi</a:t>
            </a:r>
            <a:endParaRPr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Si possible dans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cet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ordre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.  </a:t>
            </a:r>
            <a:endParaRPr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Vous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pouvez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 tester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d'autres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comportements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selon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 les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capacités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 et limitations de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votre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librairie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=&gt;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Donnez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 le lien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vers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votre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 code de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preuve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 de concept (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Github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 public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 zip dans un drive)</a:t>
            </a:r>
            <a:endParaRPr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LIEN RABBIT MQ : </a:t>
            </a:r>
            <a:r>
              <a:rPr lang="en-US" sz="1800" b="1" dirty="0"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 .                                                                                                                               .                                                                                                                                      </a:t>
            </a:r>
            <a:endParaRPr sz="1800" b="1" dirty="0">
              <a:highlight>
                <a:srgbClr val="EA99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LIEN ACTIVE MQ :</a:t>
            </a:r>
            <a:r>
              <a:rPr lang="en-US" sz="1800" b="1" dirty="0">
                <a:solidFill>
                  <a:schemeClr val="dk1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 . </a:t>
            </a:r>
            <a:r>
              <a:rPr lang="en-US" sz="1800" b="1" dirty="0">
                <a:solidFill>
                  <a:schemeClr val="dk1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  <a:hlinkClick r:id="rId3"/>
              </a:rPr>
              <a:t>https://github.com/LeoBou/POCACtiveMQServiceDeDonnee</a:t>
            </a:r>
            <a:r>
              <a:rPr lang="en-US" sz="1800" b="1" dirty="0">
                <a:solidFill>
                  <a:schemeClr val="dk1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    .</a:t>
            </a:r>
            <a:endParaRPr sz="1800" b="1" dirty="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LIEN ZERO MQ : </a:t>
            </a:r>
            <a:r>
              <a:rPr lang="en-US" sz="1800" b="1" dirty="0">
                <a:solidFill>
                  <a:schemeClr val="dk1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 .                                                                                                                               .</a:t>
            </a:r>
            <a:endParaRPr sz="1800" b="1" dirty="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7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</a:rPr>
              <a:t>PREUVE DE CONCEPT - CAMEL</a:t>
            </a:r>
            <a:endParaRPr b="1" dirty="0"/>
          </a:p>
        </p:txBody>
      </p:sp>
      <p:sp>
        <p:nvSpPr>
          <p:cNvPr id="360" name="Google Shape;360;p47"/>
          <p:cNvSpPr txBox="1"/>
          <p:nvPr/>
        </p:nvSpPr>
        <p:spPr>
          <a:xfrm>
            <a:off x="792425" y="1428350"/>
            <a:ext cx="11182200" cy="683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CHAQUE participant fait la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preuve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de concept de 1 route camel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différente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  Vous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pouvez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travailler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dans le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même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projet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faire un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projet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par </a:t>
            </a:r>
            <a:r>
              <a:rPr lang="en-US" sz="1900" dirty="0" err="1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personne</a:t>
            </a:r>
            <a:r>
              <a:rPr lang="en-US" sz="1900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.</a:t>
            </a:r>
            <a:endParaRPr sz="1900" dirty="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La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preuve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de concept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partir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de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l'exemple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distribué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classe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et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d'implémenter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une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route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différente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utilisant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un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différent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component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ou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type de endpoint.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L'objectif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est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de diversifier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nos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points de communications possibles pour le jour du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DevCamp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. 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Voici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 des points de contact </a:t>
            </a:r>
            <a:r>
              <a:rPr lang="en-US" dirty="0" err="1">
                <a:latin typeface="Raleway"/>
                <a:ea typeface="Raleway"/>
                <a:cs typeface="Raleway"/>
                <a:sym typeface="Raleway"/>
              </a:rPr>
              <a:t>intéressants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.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★"/>
            </a:pP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Les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fichiers</a:t>
            </a: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 dans un </a:t>
            </a:r>
            <a:r>
              <a:rPr lang="en-US" sz="1800" b="1" dirty="0" err="1">
                <a:latin typeface="Raleway"/>
                <a:ea typeface="Raleway"/>
                <a:cs typeface="Raleway"/>
                <a:sym typeface="Raleway"/>
              </a:rPr>
              <a:t>répertoire</a:t>
            </a:r>
            <a:endParaRPr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★"/>
            </a:pP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Une base de données</a:t>
            </a:r>
            <a:endParaRPr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★"/>
            </a:pP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Un service de données</a:t>
            </a:r>
            <a:endParaRPr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★"/>
            </a:pP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Une queue de message externe</a:t>
            </a:r>
            <a:endParaRPr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atin typeface="Raleway"/>
              <a:ea typeface="Raleway"/>
              <a:cs typeface="Raleway"/>
              <a:sym typeface="Raleway"/>
            </a:endParaRPr>
          </a:p>
          <a:p>
            <a:pPr marL="0" marR="0">
              <a:buNone/>
            </a:pPr>
            <a:r>
              <a:rPr lang="en-US" sz="1800" b="1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LIEN ROUTE 1 : </a:t>
            </a:r>
            <a:r>
              <a:rPr lang="en-US" sz="1800" b="1" dirty="0"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 . </a:t>
            </a:r>
            <a:r>
              <a:rPr lang="fr-CA" sz="1800" dirty="0" err="1">
                <a:solidFill>
                  <a:srgbClr val="CDF668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CA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sz="1800" dirty="0">
                <a:solidFill>
                  <a:srgbClr val="17C6A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17C6A3"/>
                </a:solidFill>
                <a:effectLst/>
                <a:latin typeface="Consolas" panose="020B0609020204030204" pitchFamily="49" charset="0"/>
              </a:rPr>
              <a:t>sql:SELECT</a:t>
            </a:r>
            <a:r>
              <a:rPr lang="fr-CA" sz="1800" dirty="0">
                <a:solidFill>
                  <a:srgbClr val="17C6A3"/>
                </a:solidFill>
                <a:effectLst/>
                <a:latin typeface="Consolas" panose="020B0609020204030204" pitchFamily="49" charset="0"/>
              </a:rPr>
              <a:t> * FROM mouton WHERE nom = 'Jean'?</a:t>
            </a:r>
            <a:r>
              <a:rPr lang="fr-CA" sz="1800" dirty="0" err="1">
                <a:solidFill>
                  <a:srgbClr val="17C6A3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lang="fr-CA" sz="1800" dirty="0">
                <a:solidFill>
                  <a:srgbClr val="17C6A3"/>
                </a:solidFill>
                <a:effectLst/>
                <a:latin typeface="Consolas" panose="020B0609020204030204" pitchFamily="49" charset="0"/>
              </a:rPr>
              <a:t>=#myDataSource"</a:t>
            </a:r>
            <a:r>
              <a:rPr lang="fr-CA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endParaRPr lang="fr-CA" sz="1800" dirty="0">
              <a:solidFill>
                <a:srgbClr val="D9E8F7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fr-CA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sz="1800" dirty="0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fr-CA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sz="1800" dirty="0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fr-CA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CA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{</a:t>
            </a:r>
            <a:endParaRPr lang="fr-CA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fr-CA" sz="1800" dirty="0">
                <a:solidFill>
                  <a:srgbClr val="1290C3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fr-CA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800" dirty="0">
                <a:solidFill>
                  <a:srgbClr val="F2F20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fr-CA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A" sz="1800" dirty="0">
                <a:solidFill>
                  <a:srgbClr val="D9E8F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fr-CA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sz="1800" dirty="0" err="1">
                <a:solidFill>
                  <a:srgbClr val="80F6A7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fr-CA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fr-CA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sz="1800" dirty="0" err="1">
                <a:solidFill>
                  <a:srgbClr val="80F6A7"/>
                </a:solidFill>
                <a:effectLst/>
                <a:latin typeface="Consolas" panose="020B0609020204030204" pitchFamily="49" charset="0"/>
              </a:rPr>
              <a:t>getBody</a:t>
            </a:r>
            <a:r>
              <a:rPr lang="fr-CA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fr-CA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fr-CA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fr-CA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fr-CA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sz="1800" dirty="0" err="1">
                <a:solidFill>
                  <a:srgbClr val="80F6A7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fr-CA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fr-CA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sz="1800" dirty="0" err="1">
                <a:solidFill>
                  <a:srgbClr val="80F6A7"/>
                </a:solidFill>
                <a:effectLst/>
                <a:latin typeface="Consolas" panose="020B0609020204030204" pitchFamily="49" charset="0"/>
              </a:rPr>
              <a:t>setBody</a:t>
            </a:r>
            <a:r>
              <a:rPr lang="fr-CA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sz="1800" dirty="0" err="1">
                <a:solidFill>
                  <a:srgbClr val="F3EC79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fr-CA" sz="1800" dirty="0" err="1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sz="1800" dirty="0" err="1">
                <a:solidFill>
                  <a:srgbClr val="CDF668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fr-CA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fr-CA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fr-CA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fr-CA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})</a:t>
            </a:r>
            <a:endParaRPr lang="fr-CA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fr-CA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sz="1800" dirty="0">
                <a:solidFill>
                  <a:srgbClr val="A7EC21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fr-CA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sz="1800" dirty="0">
                <a:solidFill>
                  <a:srgbClr val="17C6A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800" dirty="0" err="1">
                <a:solidFill>
                  <a:srgbClr val="17C6A3"/>
                </a:solidFill>
                <a:effectLst/>
                <a:latin typeface="Consolas" panose="020B0609020204030204" pitchFamily="49" charset="0"/>
              </a:rPr>
              <a:t>stream:out</a:t>
            </a:r>
            <a:r>
              <a:rPr lang="fr-CA" sz="1800" dirty="0">
                <a:solidFill>
                  <a:srgbClr val="17C6A3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sz="1800" dirty="0">
                <a:solidFill>
                  <a:srgbClr val="F9FAF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fr-CA" sz="1800" dirty="0">
                <a:solidFill>
                  <a:srgbClr val="E6E6FA"/>
                </a:solidFill>
                <a:effectLst/>
                <a:latin typeface="Consolas" panose="020B0609020204030204" pitchFamily="49" charset="0"/>
              </a:rPr>
              <a:t>;</a:t>
            </a:r>
            <a:endParaRPr lang="fr-CA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                                                                                                                    .                                                                                                                                      </a:t>
            </a:r>
            <a:endParaRPr sz="1800" b="1" dirty="0">
              <a:highlight>
                <a:srgbClr val="EA9999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LIEN ROUTE 2 :</a:t>
            </a:r>
            <a:r>
              <a:rPr lang="en-US" sz="1800" b="1" dirty="0">
                <a:solidFill>
                  <a:schemeClr val="dk1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 .                                                                                                                               .</a:t>
            </a:r>
            <a:endParaRPr sz="1800" b="1" dirty="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LIEN ROUTE 3 : </a:t>
            </a:r>
            <a:r>
              <a:rPr lang="en-US" sz="1800" b="1" dirty="0">
                <a:solidFill>
                  <a:schemeClr val="dk1"/>
                </a:solidFill>
                <a:highlight>
                  <a:srgbClr val="EA9999"/>
                </a:highlight>
                <a:latin typeface="Raleway"/>
                <a:ea typeface="Raleway"/>
                <a:cs typeface="Raleway"/>
                <a:sym typeface="Raleway"/>
              </a:rPr>
              <a:t> .                                                                                                                               .</a:t>
            </a:r>
            <a:endParaRPr sz="1800" b="1" dirty="0"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1" name="Google Shape;361;p47"/>
          <p:cNvSpPr txBox="1"/>
          <p:nvPr/>
        </p:nvSpPr>
        <p:spPr>
          <a:xfrm>
            <a:off x="5316400" y="3410200"/>
            <a:ext cx="6505800" cy="1231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Assurez-vous</a:t>
            </a:r>
            <a:r>
              <a:rPr lang="en-US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d'inclure</a:t>
            </a:r>
            <a:r>
              <a:rPr lang="en-US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ces</a:t>
            </a:r>
            <a:r>
              <a:rPr lang="en-US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chemins dans </a:t>
            </a:r>
            <a:r>
              <a:rPr lang="en-US" sz="18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vos</a:t>
            </a:r>
            <a:r>
              <a:rPr lang="en-US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tests : 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★"/>
            </a:pPr>
            <a:r>
              <a:rPr lang="en-US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 </a:t>
            </a:r>
            <a:r>
              <a:rPr lang="en-US" sz="18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formatage</a:t>
            </a:r>
            <a:r>
              <a:rPr lang="en-US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de string (variable </a:t>
            </a:r>
            <a:r>
              <a:rPr lang="en-US" sz="18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imprimée</a:t>
            </a:r>
            <a:r>
              <a:rPr lang="en-US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dans %s)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★"/>
            </a:pPr>
            <a:r>
              <a:rPr lang="en-US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Un chemin </a:t>
            </a:r>
            <a:r>
              <a:rPr lang="en-US" sz="18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xpath</a:t>
            </a:r>
            <a:r>
              <a:rPr lang="en-US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dans un </a:t>
            </a:r>
            <a:r>
              <a:rPr lang="en-US" sz="18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contenu</a:t>
            </a:r>
            <a:r>
              <a:rPr lang="en-US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xml</a:t>
            </a:r>
            <a:endParaRPr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ctrTitle"/>
          </p:nvPr>
        </p:nvSpPr>
        <p:spPr>
          <a:xfrm>
            <a:off x="5767475" y="1322251"/>
            <a:ext cx="62376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5600" b="1">
                <a:solidFill>
                  <a:srgbClr val="BFBFBF"/>
                </a:solidFill>
              </a:rPr>
              <a:t>PRÉPARATION</a:t>
            </a:r>
            <a:endParaRPr sz="5600" b="1">
              <a:solidFill>
                <a:srgbClr val="BFBFB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15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5500">
                <a:solidFill>
                  <a:srgbClr val="F6B26B"/>
                </a:solidFill>
                <a:latin typeface="Lato"/>
                <a:ea typeface="Lato"/>
                <a:cs typeface="Lato"/>
                <a:sym typeface="Lato"/>
              </a:rPr>
              <a:t>MESSAGES</a:t>
            </a:r>
            <a:endParaRPr sz="5500">
              <a:solidFill>
                <a:srgbClr val="F6B26B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5500">
                <a:solidFill>
                  <a:srgbClr val="F6B26B"/>
                </a:solidFill>
                <a:latin typeface="Lato"/>
                <a:ea typeface="Lato"/>
                <a:cs typeface="Lato"/>
                <a:sym typeface="Lato"/>
              </a:rPr>
              <a:t>QUEUES</a:t>
            </a:r>
            <a:endParaRPr sz="5500">
              <a:solidFill>
                <a:srgbClr val="F6B26B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131701" y="4190825"/>
            <a:ext cx="55230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Savoir-Lire &amp; </a:t>
            </a:r>
            <a:endParaRPr sz="36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US" sz="36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Preuves de concept</a:t>
            </a:r>
            <a:endParaRPr sz="3600"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CABD28-134D-78F0-F9FF-F827AA1647EF}"/>
              </a:ext>
            </a:extLst>
          </p:cNvPr>
          <p:cNvSpPr txBox="1"/>
          <p:nvPr/>
        </p:nvSpPr>
        <p:spPr>
          <a:xfrm>
            <a:off x="359923" y="301557"/>
            <a:ext cx="11254903" cy="63504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PostgreSQL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dump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Dumped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version 16.4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Dumped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by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pg_dump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version 16.4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statement_timeout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lock_timeout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idle_in_transaction_session_timeout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client_encoding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standard_conforming_strings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pg_catalog.set_config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search_path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false);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check_function_bodies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false;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xmloption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content;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client_min_messages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warning;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row_security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comptermouton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(); Type: FUNCTION;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.comptermouton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plpgsql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DECLARE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nbMouton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code ICI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(nom)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nbMouton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mouton;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nbMouton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$$;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public.comptermouton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estpluspetit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(); Type: FUNCTION;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.estpluspetit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boolean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plpgsql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code ICI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$$;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public.estpluspetit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estpluspetit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); Type: FUNCTION;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.estpluspetit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(test1 </a:t>
            </a:r>
            <a:r>
              <a:rPr lang="fr-CA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test2 </a:t>
            </a:r>
            <a:r>
              <a:rPr lang="fr-CA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boolean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plpgsql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code ICI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test1 </a:t>
            </a:r>
            <a:r>
              <a:rPr lang="fr-CA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test2;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$$;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public.estpluspetit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(test1 </a:t>
            </a:r>
            <a:r>
              <a:rPr lang="fr-CA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test2 </a:t>
            </a:r>
            <a:r>
              <a:rPr lang="fr-CA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inserermouton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(); Type: FUNCTION;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.inserermouton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void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plpgsql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code ICI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mouton (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nom,couleur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'germain'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'vert'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$$;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public.inserermouton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journaliser(); Type: FUNCTION;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.journaliser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trigger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plpgsql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$$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BEGIN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code ICI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NEW.couleur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'rouge'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(TG_OP </a:t>
            </a:r>
            <a:r>
              <a:rPr lang="fr-CA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journal(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utilisateur, moment)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'Ajout mouton rouge'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current_user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current_timestamp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(TG_OP </a:t>
            </a:r>
            <a:r>
              <a:rPr lang="fr-CA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'UPDATE'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THEN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journal(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utilisateur, moment)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'Teindre mouton rouge'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current_user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current_timestamp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RAISE EXCEPTION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 Tu peut pas en teindre un en rouge'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NEW;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$$;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public.journaliser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default_tablespace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default_table_access_method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heap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journal; Type: TABLE;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.journal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id </a:t>
            </a:r>
            <a:r>
              <a:rPr lang="fr-CA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utilisateur </a:t>
            </a:r>
            <a:r>
              <a:rPr lang="fr-CA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moment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timestamp </a:t>
            </a:r>
            <a:r>
              <a:rPr lang="fr-CA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time zone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public.journal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journal_id_seq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Type: SEQUENCE;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.journal_id_seq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INCREMENT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MINVALUE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MAXVALUE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CACHE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public.journal_id_seq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journal_id_seq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Type: SEQUENCE OWNED BY;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public.journal_id_seq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OWNED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public.journal.id;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mouton; Type: TABLE;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.mouton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id </a:t>
            </a:r>
            <a:r>
              <a:rPr lang="fr-CA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nom </a:t>
            </a:r>
            <a:r>
              <a:rPr lang="fr-CA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couleur </a:t>
            </a:r>
            <a:r>
              <a:rPr lang="fr-CA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id_troupeau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public.mouton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mouton_id_seq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Type: SEQUENCE;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.mouton_id_seq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INCREMENT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MINVALUE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MAXVALUE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CACHE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public.mouton_id_seq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mouton_id_seq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Type: SEQUENCE OWNED BY;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public.mouton_id_seq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OWNED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public.mouton.id;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troupeau; Type: TABLE;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.troupeau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id </a:t>
            </a:r>
            <a:r>
              <a:rPr lang="fr-CA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nom </a:t>
            </a:r>
            <a:r>
              <a:rPr lang="fr-CA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public.troupeau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troupeau_id_seq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Type: SEQUENCE;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.troupeau_id_seq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integer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INCREMENT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MINVALUE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MAXVALUE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CACHE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public.troupeau_id_seq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troupeau_id_seq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Type: SEQUENCE OWNED BY;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public.troupeau_id_seq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OWNED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public.troupeau.id;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journal id; Type: DEFAULT;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ONLY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public.journal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COLUMN id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nextval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public.journal_id_seq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regclass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mouton id; Type: DEFAULT;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ONLY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public.mouton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COLUMN id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nextval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public.mouton_id_seq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regclass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troupeau id; Type: DEFAULT;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ONLY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public.troupeau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COLUMN id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nextval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public.troupeau_id_seq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regclass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Data for Name: journal; Type: TABLE DATA;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public.journal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'Ajout mouton rouge'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'2024-11-29 15:04:02.427845-05'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public.journal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'Teindre mouton rouge'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'2024-11-29 15:09:02.829988-05'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Data for Name: mouton; Type: TABLE DATA;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public.mouton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'Michael Jackson'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'Marbré'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public.mouton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'Barack Obama'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'Noir'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public.mouton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'Noir'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public.mouton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mathis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'Blanc'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public.mouton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leo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'Rose'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public.mouton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'germain'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'vert'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public.mouton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'germain'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'vert'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public.mouton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'rouge'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public.mouton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'John Lennon'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'rouge'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Data for Name: troupeau; Type: TABLE DATA;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public.troupeau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'Les voleurs'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public.troupeau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'Les chanteurs'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 INTO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public.troupeau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'Les normaux'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journal_id_seq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Type: SEQUENCE SET;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pg_catalog.setval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public.journal_id_seq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mouton_id_seq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Type: SEQUENCE SET;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pg_catalog.setval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public.mouton_id_seq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troupeau_id_seq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Type: SEQUENCE SET;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pg_catalog.setval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public.troupeau_id_seq</a:t>
            </a:r>
            <a:r>
              <a:rPr lang="fr-CA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journal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journal_pkey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Type: CONSTRAINT;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ONLY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public.journal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journal_pkey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(id);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mouton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mouton_pkey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Type: CONSTRAINT;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ONLY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public.mouton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mouton_pkey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(id);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troupeau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troupeau_pkey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Type: CONSTRAINT;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ONLY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public.troupeau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troupeau_pkey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(id);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fki_id_troupeau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Type: INDEX;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fki_id_troupeau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public.mouton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btree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id_troupeau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mouton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journaliser_anomalies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Type: TRIGGER;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TRIGGER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journaliser_anomalies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BEFORE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public.mouton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EACH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public.journaliser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Name: mouton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mouton_id_troupeau_fkey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; Type: FK CONSTRAINT;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public;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ALTER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ONLY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public.mouton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CONSTRAINT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mouton_id_troupeau_fkey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id_troupeau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public.troupeau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(id)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 DELETE CASCADE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VALID;</a:t>
            </a:r>
          </a:p>
          <a:p>
            <a:pPr>
              <a:lnSpc>
                <a:spcPts val="1425"/>
              </a:lnSpc>
              <a:buNone/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 PostgreSQL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dump </a:t>
            </a:r>
            <a:r>
              <a:rPr lang="fr-CA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complete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</a:t>
            </a: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fr-CA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fr-CA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3489499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03EF39-2DA4-A862-9EA6-68BBD202DCED}"/>
              </a:ext>
            </a:extLst>
          </p:cNvPr>
          <p:cNvSpPr txBox="1"/>
          <p:nvPr/>
        </p:nvSpPr>
        <p:spPr>
          <a:xfrm>
            <a:off x="223736" y="311285"/>
            <a:ext cx="11527277" cy="9643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org.maven.poc.camel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org.apache.camel.CamelContext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org.postgresql.ds.PGSimpleDataSource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org.apache.camel.builder.RouteBuilder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org.apache.camel.impl.DefaultCamelContext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com.mysql.cj.jdbc.MysqlDataSource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fr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PGSimpleDataSource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PGSimpleDataSource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lang="fr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setServerName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lang="fr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setPortNumber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5432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lang="fr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setDatabaseName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"bergerie"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lang="fr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setUser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lang="fr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setPassword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testtest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fr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printStackTrace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b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CamelContext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contexte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DefaultCamelContext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contexte</a:t>
            </a:r>
            <a:r>
              <a:rPr lang="fr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setTracing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contexte</a:t>
            </a:r>
            <a:r>
              <a:rPr lang="fr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getGlobalOptions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fr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CamelLogDebugBodyMaxChars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"10000"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contexte</a:t>
            </a:r>
            <a:r>
              <a:rPr lang="fr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getRegistry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myDataSource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CA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contexte</a:t>
            </a:r>
            <a:r>
              <a:rPr lang="fr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addRoutes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RouteBuilder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@</a:t>
            </a:r>
            <a:r>
              <a:rPr lang="fr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fr-CA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fr-CA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sql:SELECT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* FROM mouton WHERE nom = 'Jean'?</a:t>
            </a:r>
            <a:r>
              <a:rPr lang="fr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dataSource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=#myDataSource"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.</a:t>
            </a:r>
            <a:r>
              <a:rPr lang="fr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(exchange </a:t>
            </a:r>
            <a:r>
              <a:rPr lang="fr-CA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fr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fr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getBody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fr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fr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setBody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fr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})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.</a:t>
            </a:r>
            <a:r>
              <a:rPr lang="fr-CA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stream:out</a:t>
            </a:r>
            <a:r>
              <a:rPr lang="fr-CA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pPr>
              <a:lnSpc>
                <a:spcPts val="1425"/>
              </a:lnSpc>
              <a:buNone/>
            </a:pPr>
            <a:b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contexte</a:t>
            </a:r>
            <a:r>
              <a:rPr lang="fr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fr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sleep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CA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fr-CA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CA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CA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fr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printStackTrace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fr-CA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CA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contexte</a:t>
            </a:r>
            <a:r>
              <a:rPr lang="fr-CA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CA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b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fr-CA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07084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/>
        </p:nvSpPr>
        <p:spPr>
          <a:xfrm>
            <a:off x="269401" y="821356"/>
            <a:ext cx="65151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BONNE RECHERCHE !</a:t>
            </a:r>
            <a:endParaRPr/>
          </a:p>
        </p:txBody>
      </p:sp>
      <p:sp>
        <p:nvSpPr>
          <p:cNvPr id="367" name="Google Shape;367;p48"/>
          <p:cNvSpPr txBox="1"/>
          <p:nvPr/>
        </p:nvSpPr>
        <p:spPr>
          <a:xfrm>
            <a:off x="1016984" y="2564285"/>
            <a:ext cx="38685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8" name="Google Shape;368;p48"/>
          <p:cNvSpPr/>
          <p:nvPr/>
        </p:nvSpPr>
        <p:spPr>
          <a:xfrm flipH="1">
            <a:off x="2623348" y="239842"/>
            <a:ext cx="9343800" cy="66183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9" name="Google Shape;369;p48"/>
          <p:cNvSpPr/>
          <p:nvPr/>
        </p:nvSpPr>
        <p:spPr>
          <a:xfrm flipH="1">
            <a:off x="3027974" y="239841"/>
            <a:ext cx="9051600" cy="66183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0" name="Google Shape;370;p48"/>
          <p:cNvSpPr/>
          <p:nvPr/>
        </p:nvSpPr>
        <p:spPr>
          <a:xfrm flipH="1">
            <a:off x="3527099" y="0"/>
            <a:ext cx="8664900" cy="6858000"/>
          </a:xfrm>
          <a:prstGeom prst="rtTriangle">
            <a:avLst/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1" name="Google Shape;371;p48"/>
          <p:cNvSpPr/>
          <p:nvPr/>
        </p:nvSpPr>
        <p:spPr>
          <a:xfrm>
            <a:off x="297820" y="1470123"/>
            <a:ext cx="3799500" cy="18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QUESTIONS par courriel ou par mio. </a:t>
            </a:r>
            <a:endParaRPr sz="18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benjaminrodot@cgmatane.qc.ca</a:t>
            </a:r>
            <a:endParaRPr sz="180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2" name="Google Shape;372;p48"/>
          <p:cNvSpPr/>
          <p:nvPr/>
        </p:nvSpPr>
        <p:spPr>
          <a:xfrm>
            <a:off x="5876565" y="6334778"/>
            <a:ext cx="631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/>
        </p:nvSpPr>
        <p:spPr>
          <a:xfrm>
            <a:off x="269400" y="821350"/>
            <a:ext cx="5375400" cy="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>
                <a:solidFill>
                  <a:schemeClr val="dk1"/>
                </a:solidFill>
              </a:rPr>
              <a:t>TECHNOLOGIES explorées</a:t>
            </a:r>
            <a:endParaRPr/>
          </a:p>
        </p:txBody>
      </p:sp>
      <p:sp>
        <p:nvSpPr>
          <p:cNvPr id="189" name="Google Shape;189;p24"/>
          <p:cNvSpPr txBox="1"/>
          <p:nvPr/>
        </p:nvSpPr>
        <p:spPr>
          <a:xfrm>
            <a:off x="1016984" y="2564285"/>
            <a:ext cx="3868500" cy="28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endParaRPr sz="1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0" name="Google Shape;190;p24"/>
          <p:cNvSpPr/>
          <p:nvPr/>
        </p:nvSpPr>
        <p:spPr>
          <a:xfrm flipH="1">
            <a:off x="2623348" y="239842"/>
            <a:ext cx="9343800" cy="6618300"/>
          </a:xfrm>
          <a:prstGeom prst="rtTriangle">
            <a:avLst/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1" name="Google Shape;191;p24"/>
          <p:cNvSpPr/>
          <p:nvPr/>
        </p:nvSpPr>
        <p:spPr>
          <a:xfrm flipH="1">
            <a:off x="3027974" y="239841"/>
            <a:ext cx="9051600" cy="6618300"/>
          </a:xfrm>
          <a:prstGeom prst="rtTriangle">
            <a:avLst/>
          </a:prstGeom>
          <a:solidFill>
            <a:srgbClr val="F793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Google Shape;192;p24"/>
          <p:cNvSpPr/>
          <p:nvPr/>
        </p:nvSpPr>
        <p:spPr>
          <a:xfrm flipH="1">
            <a:off x="3527099" y="0"/>
            <a:ext cx="8664900" cy="6858000"/>
          </a:xfrm>
          <a:prstGeom prst="rtTriangle">
            <a:avLst/>
          </a:prstGeom>
          <a:solidFill>
            <a:srgbClr val="29AB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297828" y="1774926"/>
            <a:ext cx="5718900" cy="3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25450" algn="just" rtl="0">
              <a:spcBef>
                <a:spcPts val="0"/>
              </a:spcBef>
              <a:spcAft>
                <a:spcPts val="0"/>
              </a:spcAft>
              <a:buClr>
                <a:srgbClr val="F7931E"/>
              </a:buClr>
              <a:buSzPts val="3100"/>
              <a:buFont typeface="Raleway"/>
              <a:buChar char="●"/>
            </a:pPr>
            <a:r>
              <a:rPr lang="en-US" sz="3100" b="1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RabbitMQ</a:t>
            </a:r>
            <a:endParaRPr sz="3100" b="1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25450" algn="just" rtl="0">
              <a:spcBef>
                <a:spcPts val="0"/>
              </a:spcBef>
              <a:spcAft>
                <a:spcPts val="0"/>
              </a:spcAft>
              <a:buClr>
                <a:srgbClr val="F7931E"/>
              </a:buClr>
              <a:buSzPts val="3100"/>
              <a:buFont typeface="Raleway"/>
              <a:buChar char="●"/>
            </a:pPr>
            <a:r>
              <a:rPr lang="en-US" sz="3100" b="1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ActiveMQ de Camel</a:t>
            </a:r>
            <a:endParaRPr sz="3100" b="1">
              <a:solidFill>
                <a:srgbClr val="F7931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25450" algn="just" rtl="0">
              <a:spcBef>
                <a:spcPts val="0"/>
              </a:spcBef>
              <a:spcAft>
                <a:spcPts val="0"/>
              </a:spcAft>
              <a:buClr>
                <a:srgbClr val="F7931E"/>
              </a:buClr>
              <a:buSzPts val="3100"/>
              <a:buFont typeface="Raleway"/>
              <a:buChar char="●"/>
            </a:pPr>
            <a:r>
              <a:rPr lang="en-US" sz="3100" b="1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  <a:t>ZeroMQ</a:t>
            </a:r>
            <a:br>
              <a:rPr lang="en-US" sz="3100" b="1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lang="en-US" sz="3100" b="1">
                <a:solidFill>
                  <a:srgbClr val="F7931E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-US" sz="31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(ZeroMQ peut être changé)</a:t>
            </a:r>
            <a:endParaRPr sz="31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5876565" y="6334778"/>
            <a:ext cx="6315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8442850" y="3130600"/>
            <a:ext cx="2895900" cy="24849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Doit être complété </a:t>
            </a:r>
            <a:r>
              <a:rPr lang="en-US" b="1">
                <a:solidFill>
                  <a:schemeClr val="dk1"/>
                </a:solidFill>
                <a:highlight>
                  <a:srgbClr val="33CCFF"/>
                </a:highlight>
              </a:rPr>
              <a:t>AVANT</a:t>
            </a:r>
            <a:r>
              <a:rPr lang="en-US">
                <a:solidFill>
                  <a:schemeClr val="dk1"/>
                </a:solidFill>
              </a:rPr>
              <a:t> la journée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DEV CAMP à la fin de la session.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ctrTitle"/>
          </p:nvPr>
        </p:nvSpPr>
        <p:spPr>
          <a:xfrm>
            <a:off x="1004456" y="1169232"/>
            <a:ext cx="3897900" cy="16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1.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SAVOIR</a:t>
            </a:r>
            <a:endParaRPr sz="360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LIRE</a:t>
            </a:r>
            <a:endParaRPr sz="3600"/>
          </a:p>
        </p:txBody>
      </p:sp>
      <p:sp>
        <p:nvSpPr>
          <p:cNvPr id="201" name="Google Shape;201;p25"/>
          <p:cNvSpPr txBox="1">
            <a:spLocks noGrp="1"/>
          </p:cNvSpPr>
          <p:nvPr>
            <p:ph type="subTitle" idx="1"/>
          </p:nvPr>
        </p:nvSpPr>
        <p:spPr>
          <a:xfrm>
            <a:off x="809585" y="2869069"/>
            <a:ext cx="42876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Recherche sur les </a:t>
            </a:r>
            <a:br>
              <a:rPr lang="en-US" sz="2000"/>
            </a:br>
            <a:r>
              <a:rPr lang="en-US" sz="2000"/>
              <a:t>queues de messages</a:t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8442850" y="3130600"/>
            <a:ext cx="2895900" cy="24849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Doit être complété </a:t>
            </a:r>
            <a:r>
              <a:rPr lang="en-US" b="1">
                <a:solidFill>
                  <a:schemeClr val="dk1"/>
                </a:solidFill>
                <a:highlight>
                  <a:srgbClr val="33CCFF"/>
                </a:highlight>
              </a:rPr>
              <a:t>AVANT</a:t>
            </a:r>
            <a:r>
              <a:rPr lang="en-US">
                <a:solidFill>
                  <a:schemeClr val="dk1"/>
                </a:solidFill>
              </a:rPr>
              <a:t> la journée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DEV CAMP à la fin de la session.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/>
        </p:nvSpPr>
        <p:spPr>
          <a:xfrm>
            <a:off x="844426" y="2083633"/>
            <a:ext cx="2948100" cy="9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>
                <a:solidFill>
                  <a:schemeClr val="dk1"/>
                </a:solidFill>
              </a:rPr>
              <a:t>SAVOIR-LIRE</a:t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844424" y="3059775"/>
            <a:ext cx="7080000" cy="24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Effectuer une recherche sur les queues de messages.  Dupliquer le document.  Répondre aux questions posées directement dans le document.  </a:t>
            </a:r>
            <a:endParaRPr/>
          </a:p>
        </p:txBody>
      </p:sp>
      <p:grpSp>
        <p:nvGrpSpPr>
          <p:cNvPr id="209" name="Google Shape;209;p26"/>
          <p:cNvGrpSpPr/>
          <p:nvPr/>
        </p:nvGrpSpPr>
        <p:grpSpPr>
          <a:xfrm>
            <a:off x="3792482" y="1156957"/>
            <a:ext cx="1601201" cy="1601201"/>
            <a:chOff x="1922075" y="1629000"/>
            <a:chExt cx="437200" cy="437200"/>
          </a:xfrm>
        </p:grpSpPr>
        <p:sp>
          <p:nvSpPr>
            <p:cNvPr id="210" name="Google Shape;210;p26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Raleway"/>
                <a:buNone/>
              </a:pPr>
              <a:endParaRPr sz="18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MESSAGES QUEUES</a:t>
            </a:r>
            <a:endParaRPr b="1"/>
          </a:p>
        </p:txBody>
      </p:sp>
      <p:sp>
        <p:nvSpPr>
          <p:cNvPr id="217" name="Google Shape;217;p27"/>
          <p:cNvSpPr txBox="1"/>
          <p:nvPr/>
        </p:nvSpPr>
        <p:spPr>
          <a:xfrm>
            <a:off x="792425" y="1428350"/>
            <a:ext cx="11182200" cy="50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1 ) EXPLORATION INITIATIQUE 🛸🛸🛸</a:t>
            </a:r>
            <a:endParaRPr sz="2400" b="1" dirty="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QUESTIONS GÉNÉRALES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En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utilisant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les sources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suivantes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:</a:t>
            </a:r>
            <a:br>
              <a:rPr lang="en-US" sz="1600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https://www.cloudamqp.com/blog/what-is-message-queuing.html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https://aws.amazon.com/message-queue/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br>
              <a:rPr lang="en-US" sz="1600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https://community.automationedge.com/t/activemq-working/2154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Citer un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texte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qui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explique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ce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qu'est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 message queue ?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6D6D6D"/>
                </a:solidFill>
                <a:effectLst/>
                <a:latin typeface="-apple-system"/>
              </a:rPr>
              <a:t>A </a:t>
            </a:r>
            <a:r>
              <a:rPr lang="en-US" sz="2000" b="1" i="0" dirty="0">
                <a:solidFill>
                  <a:srgbClr val="6D6D6D"/>
                </a:solidFill>
                <a:effectLst/>
                <a:latin typeface="-apple-system"/>
              </a:rPr>
              <a:t>Queue </a:t>
            </a:r>
            <a:r>
              <a:rPr lang="en-US" sz="2000" b="0" i="0" dirty="0">
                <a:solidFill>
                  <a:srgbClr val="6D6D6D"/>
                </a:solidFill>
                <a:effectLst/>
                <a:latin typeface="-apple-system"/>
              </a:rPr>
              <a:t>is a line of things waiting to be handled, starting at the beginning of the line and processing it in sequential order.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Expliquer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ensuite </a:t>
            </a:r>
            <a:r>
              <a:rPr lang="en-US" sz="16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dans </a:t>
            </a:r>
            <a:r>
              <a:rPr lang="en-US" sz="1600" b="1" dirty="0" err="1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vos</a:t>
            </a:r>
            <a:r>
              <a:rPr lang="en-US" sz="16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 mots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ce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qu'est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 message queue pour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vous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?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C’est une file de message en ordre en attente d’être envoyer/utilisé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MESSAGES QUEUES</a:t>
            </a:r>
            <a:endParaRPr b="1"/>
          </a:p>
        </p:txBody>
      </p:sp>
      <p:sp>
        <p:nvSpPr>
          <p:cNvPr id="223" name="Google Shape;223;p28"/>
          <p:cNvSpPr txBox="1"/>
          <p:nvPr/>
        </p:nvSpPr>
        <p:spPr>
          <a:xfrm>
            <a:off x="792425" y="1428350"/>
            <a:ext cx="11182200" cy="618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2 ) ANALYSE des </a:t>
            </a:r>
            <a:r>
              <a:rPr lang="en-US" sz="2400" b="1" dirty="0" err="1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qualités</a:t>
            </a: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 et </a:t>
            </a:r>
            <a:r>
              <a:rPr lang="en-US" sz="2400" b="1" dirty="0" err="1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défauts</a:t>
            </a: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 👍💜👎</a:t>
            </a:r>
            <a:endParaRPr sz="2400" b="1" dirty="0">
              <a:solidFill>
                <a:schemeClr val="dk1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QUESTIONS GÉNÉRALES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En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utilisant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les sources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suivantes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:</a:t>
            </a:r>
            <a:br>
              <a:rPr lang="en-US" sz="1600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https://www.ibm.com/cloud/learn/message-queues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https://en.wikipedia.org/wiki/Message_queue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https://blog.iron.io/top-10-uses-for-message-queue/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https://medium.com/singhal-labs/messaging-queue-d6dcd6995775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Quelles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sont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bénéfices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des messages queues ?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Pas perdre le message en cas d’erreur ou de problème réseau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Versatile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Plus Sécuritaire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Fiable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Tampon/ </a:t>
            </a:r>
            <a:r>
              <a:rPr lang="fr-CA" sz="1600" b="1" dirty="0" err="1">
                <a:latin typeface="Raleway"/>
                <a:ea typeface="Raleway"/>
                <a:cs typeface="Raleway"/>
                <a:sym typeface="Raleway"/>
              </a:rPr>
              <a:t>buffering</a:t>
            </a:r>
            <a:endParaRPr lang="fr-CA"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/>
        </p:nvSpPr>
        <p:spPr>
          <a:xfrm>
            <a:off x="715224" y="284813"/>
            <a:ext cx="8503800" cy="6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>
                <a:solidFill>
                  <a:schemeClr val="dk1"/>
                </a:solidFill>
              </a:rPr>
              <a:t>SAVOIR-LIRE - MESSAGES QUEUES</a:t>
            </a:r>
            <a:endParaRPr b="1"/>
          </a:p>
        </p:txBody>
      </p:sp>
      <p:sp>
        <p:nvSpPr>
          <p:cNvPr id="229" name="Google Shape;229;p29"/>
          <p:cNvSpPr txBox="1"/>
          <p:nvPr/>
        </p:nvSpPr>
        <p:spPr>
          <a:xfrm>
            <a:off x="792425" y="1428350"/>
            <a:ext cx="11289900" cy="540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highlight>
                  <a:srgbClr val="FFFF00"/>
                </a:highlight>
                <a:latin typeface="Oswald"/>
                <a:ea typeface="Oswald"/>
                <a:cs typeface="Oswald"/>
                <a:sym typeface="Oswald"/>
              </a:rPr>
              <a:t>NIVEAU 3 ) LE NIVEAU APPLICATIONS 🎀🎀🎀</a:t>
            </a:r>
            <a:endParaRPr sz="16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QUESTIONS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d'ÉTUDES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de CAS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En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utilisant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les sources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suivantes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:</a:t>
            </a:r>
            <a:br>
              <a:rPr lang="en-US" sz="1600" b="1" dirty="0">
                <a:latin typeface="Raleway"/>
                <a:ea typeface="Raleway"/>
                <a:cs typeface="Raleway"/>
                <a:sym typeface="Raleway"/>
              </a:rPr>
            </a:br>
            <a:r>
              <a:rPr lang="en-US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https://gamedevelopment.tutsplus.com/tutorials/how-to-implement-and-use-a-message-queue-in-your-game--cms-25407</a:t>
            </a: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4"/>
              </a:rPr>
              <a:t>https://medium.com/curai-tech/to-queue-or-not-to-queue-simplifying-our-messaging-architecture-with-socketio-30bb14ff0165</a:t>
            </a:r>
            <a:r>
              <a:rPr lang="en-US" sz="13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3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https://www.cloudamqp.com/blog/why-message-queues-for-iot-projects.html</a:t>
            </a: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6"/>
              </a:rPr>
              <a:t>https://www.helpsystems.com/robot/resources/articles/two-way-message-response-robot</a:t>
            </a:r>
            <a:r>
              <a:rPr lang="en-US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Expliquer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dans </a:t>
            </a:r>
            <a:r>
              <a:rPr lang="en-US" sz="1600" b="1" dirty="0" err="1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quelles</a:t>
            </a:r>
            <a:r>
              <a:rPr lang="en-US" sz="16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 applications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des messages queues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pourraient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être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utilisées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et pour faire quoi ?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Inventez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les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logiciels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. 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Soyez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précis et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détaillé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. 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Dans un serveur avec un max de joueur, les messages serait la connexion et les </a:t>
            </a:r>
            <a:r>
              <a:rPr lang="fr-CA" sz="1600" b="1" dirty="0" err="1">
                <a:latin typeface="Raleway"/>
                <a:ea typeface="Raleway"/>
                <a:cs typeface="Raleway"/>
                <a:sym typeface="Raleway"/>
              </a:rPr>
              <a:t>players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attendent en queue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Avec un robot qui fait une action à la fois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Donnez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1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exemple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en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détaillant</a:t>
            </a:r>
            <a:r>
              <a:rPr lang="en-US" sz="1600" b="1" dirty="0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solidFill>
                  <a:srgbClr val="FF9900"/>
                </a:solidFill>
                <a:latin typeface="Raleway"/>
                <a:ea typeface="Raleway"/>
                <a:cs typeface="Raleway"/>
                <a:sym typeface="Raleway"/>
              </a:rPr>
              <a:t>l'info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sz="1600" b="1" dirty="0" err="1">
                <a:latin typeface="Raleway"/>
                <a:ea typeface="Raleway"/>
                <a:cs typeface="Raleway"/>
                <a:sym typeface="Raleway"/>
              </a:rPr>
              <a:t>échangée</a:t>
            </a: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 par message.  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avancer -&gt; tourner -&gt; attaquer ou</a:t>
            </a:r>
          </a:p>
          <a:p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Connexion Michel -&gt; Connexion </a:t>
            </a:r>
            <a:r>
              <a:rPr lang="fr-CA" sz="1600" b="1" dirty="0" err="1">
                <a:latin typeface="Raleway"/>
                <a:ea typeface="Raleway"/>
                <a:cs typeface="Raleway"/>
                <a:sym typeface="Raleway"/>
              </a:rPr>
              <a:t>john</a:t>
            </a:r>
            <a:r>
              <a:rPr lang="fr-CA" sz="1600" b="1" dirty="0">
                <a:latin typeface="Raleway"/>
                <a:ea typeface="Raleway"/>
                <a:cs typeface="Raleway"/>
                <a:sym typeface="Raleway"/>
              </a:rPr>
              <a:t> -&gt; Connexion jean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10583325" y="293500"/>
            <a:ext cx="1379400" cy="528300"/>
          </a:xfrm>
          <a:prstGeom prst="doubleWave">
            <a:avLst>
              <a:gd name="adj1" fmla="val 6250"/>
              <a:gd name="adj2" fmla="val 0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individuel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5796</Words>
  <Application>Microsoft Office PowerPoint</Application>
  <PresentationFormat>Widescreen</PresentationFormat>
  <Paragraphs>642</Paragraphs>
  <Slides>32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Bree Serif</vt:lpstr>
      <vt:lpstr>Oswald</vt:lpstr>
      <vt:lpstr>Arial</vt:lpstr>
      <vt:lpstr>Lato</vt:lpstr>
      <vt:lpstr>Calibri</vt:lpstr>
      <vt:lpstr>Consolas</vt:lpstr>
      <vt:lpstr>Raleway</vt:lpstr>
      <vt:lpstr>Montserrat</vt:lpstr>
      <vt:lpstr>SFMono-Regular</vt:lpstr>
      <vt:lpstr>-apple-system</vt:lpstr>
      <vt:lpstr>Office Theme</vt:lpstr>
      <vt:lpstr>Office Theme</vt:lpstr>
      <vt:lpstr>PRÉPARATION  MESSAGES QUEUES  &amp; SERVICE BUS</vt:lpstr>
      <vt:lpstr>PowerPoint Presentation</vt:lpstr>
      <vt:lpstr>PRÉPARATION  MESSAGES QUEUES</vt:lpstr>
      <vt:lpstr>PowerPoint Presentation</vt:lpstr>
      <vt:lpstr>1. SAVOIR LIRE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Exemple Code</vt:lpstr>
      <vt:lpstr>PowerPoint Presentation</vt:lpstr>
      <vt:lpstr>PowerPoint Presentation</vt:lpstr>
      <vt:lpstr>PRÉPARATION  SERVICES  BUS</vt:lpstr>
      <vt:lpstr>PowerPoint Presentation</vt:lpstr>
      <vt:lpstr>1. SAVOIR LIRE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PREUVE de concept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Léopold Boulianne</cp:lastModifiedBy>
  <cp:revision>95</cp:revision>
  <dcterms:modified xsi:type="dcterms:W3CDTF">2025-05-15T12:55:07Z</dcterms:modified>
</cp:coreProperties>
</file>