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57" r:id="rId3"/>
    <p:sldId id="258" r:id="rId4"/>
    <p:sldId id="259" r:id="rId5"/>
    <p:sldId id="260" r:id="rId6"/>
    <p:sldId id="263" r:id="rId7"/>
    <p:sldId id="264" r:id="rId8"/>
    <p:sldId id="265" r:id="rId9"/>
    <p:sldId id="26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79718"/>
  </p:normalViewPr>
  <p:slideViewPr>
    <p:cSldViewPr snapToGrid="0">
      <p:cViewPr varScale="1">
        <p:scale>
          <a:sx n="97" d="100"/>
          <a:sy n="97" d="100"/>
        </p:scale>
        <p:origin x="1160" y="192"/>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EBA776-4D7F-8240-8103-9BFD995E2631}" type="datetimeFigureOut">
              <a:rPr lang="en-US" smtClean="0"/>
              <a:t>5/30/23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83AB33-EA0A-5942-BFB7-DBDB1450AAD2}" type="slidenum">
              <a:rPr lang="en-US" smtClean="0"/>
              <a:t>‹#›</a:t>
            </a:fld>
            <a:endParaRPr lang="en-US"/>
          </a:p>
        </p:txBody>
      </p:sp>
    </p:spTree>
    <p:extLst>
      <p:ext uri="{BB962C8B-B14F-4D97-AF65-F5344CB8AC3E}">
        <p14:creationId xmlns:p14="http://schemas.microsoft.com/office/powerpoint/2010/main" val="1204716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D1D5DB"/>
                </a:solidFill>
                <a:effectLst/>
                <a:latin typeface="Söhne"/>
              </a:rPr>
              <a:t>The objective of this case study is to understand how annual members and casual riders use Cyclistic bikes differently. By analyzing the ridership patterns and behaviors of these two groups, the goal is to gain insights that will inform the design of a new marketing strategy to convert casual riders into annual members.</a:t>
            </a:r>
            <a:endParaRPr lang="en-US" dirty="0"/>
          </a:p>
        </p:txBody>
      </p:sp>
      <p:sp>
        <p:nvSpPr>
          <p:cNvPr id="4" name="Slide Number Placeholder 3"/>
          <p:cNvSpPr>
            <a:spLocks noGrp="1"/>
          </p:cNvSpPr>
          <p:nvPr>
            <p:ph type="sldNum" sz="quarter" idx="5"/>
          </p:nvPr>
        </p:nvSpPr>
        <p:spPr/>
        <p:txBody>
          <a:bodyPr/>
          <a:lstStyle/>
          <a:p>
            <a:fld id="{4283AB33-EA0A-5942-BFB7-DBDB1450AAD2}" type="slidenum">
              <a:rPr lang="en-US" smtClean="0"/>
              <a:t>3</a:t>
            </a:fld>
            <a:endParaRPr lang="en-US"/>
          </a:p>
        </p:txBody>
      </p:sp>
    </p:spTree>
    <p:extLst>
      <p:ext uri="{BB962C8B-B14F-4D97-AF65-F5344CB8AC3E}">
        <p14:creationId xmlns:p14="http://schemas.microsoft.com/office/powerpoint/2010/main" val="32983310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graph shows the difference between casual members and annual members as it pertains to their overall ride count. The blue bar represents our annual members and the red our casual members.</a:t>
            </a:r>
          </a:p>
          <a:p>
            <a:endParaRPr lang="en-US" dirty="0"/>
          </a:p>
          <a:p>
            <a:r>
              <a:rPr lang="en-US" dirty="0"/>
              <a:t>We can see that annual members have a total ride count of 3 million, whereas the casual members sit at a total of 2 million.</a:t>
            </a:r>
          </a:p>
          <a:p>
            <a:endParaRPr lang="en-US" dirty="0"/>
          </a:p>
          <a:p>
            <a:r>
              <a:rPr lang="en-US" dirty="0"/>
              <a:t>Now this second graph shows the comparison between member types regarding their ride duration, where we can see that casual members have an average ride duration of 36 minutes and annual members have an average ride duration of 14 minutes.</a:t>
            </a:r>
          </a:p>
        </p:txBody>
      </p:sp>
      <p:sp>
        <p:nvSpPr>
          <p:cNvPr id="4" name="Slide Number Placeholder 3"/>
          <p:cNvSpPr>
            <a:spLocks noGrp="1"/>
          </p:cNvSpPr>
          <p:nvPr>
            <p:ph type="sldNum" sz="quarter" idx="5"/>
          </p:nvPr>
        </p:nvSpPr>
        <p:spPr/>
        <p:txBody>
          <a:bodyPr/>
          <a:lstStyle/>
          <a:p>
            <a:fld id="{4283AB33-EA0A-5942-BFB7-DBDB1450AAD2}" type="slidenum">
              <a:rPr lang="en-US" smtClean="0"/>
              <a:t>4</a:t>
            </a:fld>
            <a:endParaRPr lang="en-US"/>
          </a:p>
        </p:txBody>
      </p:sp>
    </p:spTree>
    <p:extLst>
      <p:ext uri="{BB962C8B-B14F-4D97-AF65-F5344CB8AC3E}">
        <p14:creationId xmlns:p14="http://schemas.microsoft.com/office/powerpoint/2010/main" val="10397581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Delving further into the details of the ride count by looking at it through the week we get this graph with days of the week on the x axis and number of rides on the y axis and the color of members types are the same as previous (point to legend)</a:t>
            </a:r>
          </a:p>
          <a:p>
            <a:endParaRPr lang="en-US" dirty="0"/>
          </a:p>
          <a:p>
            <a:r>
              <a:rPr lang="en-US" dirty="0"/>
              <a:t>This graph allows us to see than the ride count of annual members is elevated during weekdays and the the ride count of casual members is elevated on the weekends. This highly suggests that annual members are often using our bikes to commute to their jobs whereas casual members are more often using them for leisurely rides.</a:t>
            </a:r>
          </a:p>
        </p:txBody>
      </p:sp>
      <p:sp>
        <p:nvSpPr>
          <p:cNvPr id="4" name="Slide Number Placeholder 3"/>
          <p:cNvSpPr>
            <a:spLocks noGrp="1"/>
          </p:cNvSpPr>
          <p:nvPr>
            <p:ph type="sldNum" sz="quarter" idx="5"/>
          </p:nvPr>
        </p:nvSpPr>
        <p:spPr/>
        <p:txBody>
          <a:bodyPr/>
          <a:lstStyle/>
          <a:p>
            <a:fld id="{4283AB33-EA0A-5942-BFB7-DBDB1450AAD2}" type="slidenum">
              <a:rPr lang="en-US" smtClean="0"/>
              <a:t>5</a:t>
            </a:fld>
            <a:endParaRPr lang="en-US"/>
          </a:p>
        </p:txBody>
      </p:sp>
    </p:spTree>
    <p:extLst>
      <p:ext uri="{BB962C8B-B14F-4D97-AF65-F5344CB8AC3E}">
        <p14:creationId xmlns:p14="http://schemas.microsoft.com/office/powerpoint/2010/main" val="15889332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looking at a similar graph but for ride duration through the week with days of the week on the x axis and the ride duration on the y axis, we can see that annual members average ride durations are very constant through the week with very little change. Casual members’ average ride durations peak on the weekend on reach their lowest time on Wednesday.</a:t>
            </a:r>
          </a:p>
        </p:txBody>
      </p:sp>
      <p:sp>
        <p:nvSpPr>
          <p:cNvPr id="4" name="Slide Number Placeholder 3"/>
          <p:cNvSpPr>
            <a:spLocks noGrp="1"/>
          </p:cNvSpPr>
          <p:nvPr>
            <p:ph type="sldNum" sz="quarter" idx="5"/>
          </p:nvPr>
        </p:nvSpPr>
        <p:spPr/>
        <p:txBody>
          <a:bodyPr/>
          <a:lstStyle/>
          <a:p>
            <a:fld id="{4283AB33-EA0A-5942-BFB7-DBDB1450AAD2}" type="slidenum">
              <a:rPr lang="en-US" smtClean="0"/>
              <a:t>6</a:t>
            </a:fld>
            <a:endParaRPr lang="en-US"/>
          </a:p>
        </p:txBody>
      </p:sp>
    </p:spTree>
    <p:extLst>
      <p:ext uri="{BB962C8B-B14F-4D97-AF65-F5344CB8AC3E}">
        <p14:creationId xmlns:p14="http://schemas.microsoft.com/office/powerpoint/2010/main" val="34316799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Annual members use Cyclistic more often and more frequently than casual members, however casual members are a significant portion of the overall ride count and have a higher average ride duration than the annual members consistently</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Casual members’ ride count and ride duration peak on the weekends.</a:t>
            </a:r>
          </a:p>
          <a:p>
            <a:endParaRPr lang="en-US" dirty="0"/>
          </a:p>
          <a:p>
            <a:r>
              <a:rPr lang="en-US" dirty="0"/>
              <a:t>The data implies that casual members use Cyclistic more for leisure than for commuting so we should tailor targeted promotions to leisurely riders.</a:t>
            </a:r>
          </a:p>
        </p:txBody>
      </p:sp>
      <p:sp>
        <p:nvSpPr>
          <p:cNvPr id="4" name="Slide Number Placeholder 3"/>
          <p:cNvSpPr>
            <a:spLocks noGrp="1"/>
          </p:cNvSpPr>
          <p:nvPr>
            <p:ph type="sldNum" sz="quarter" idx="5"/>
          </p:nvPr>
        </p:nvSpPr>
        <p:spPr/>
        <p:txBody>
          <a:bodyPr/>
          <a:lstStyle/>
          <a:p>
            <a:fld id="{4283AB33-EA0A-5942-BFB7-DBDB1450AAD2}" type="slidenum">
              <a:rPr lang="en-US" smtClean="0"/>
              <a:t>7</a:t>
            </a:fld>
            <a:endParaRPr lang="en-US"/>
          </a:p>
        </p:txBody>
      </p:sp>
    </p:spTree>
    <p:extLst>
      <p:ext uri="{BB962C8B-B14F-4D97-AF65-F5344CB8AC3E}">
        <p14:creationId xmlns:p14="http://schemas.microsoft.com/office/powerpoint/2010/main" val="4312482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should target riders who are riding less consistently through the week and more often on weekends with promotions tailored for leisurely riders showing the benefits of an annual plan.</a:t>
            </a:r>
          </a:p>
          <a:p>
            <a:endParaRPr lang="en-US" dirty="0"/>
          </a:p>
          <a:p>
            <a:r>
              <a:rPr lang="en-US" dirty="0"/>
              <a:t>A generous time for a trial period will be beneficial as it convinces casual members to give the premium membership a taste where they will then be signing up for a year.</a:t>
            </a:r>
          </a:p>
          <a:p>
            <a:endParaRPr lang="en-US" dirty="0"/>
          </a:p>
          <a:p>
            <a:r>
              <a:rPr lang="en-US" dirty="0"/>
              <a:t>Plans that are more tailored towards leisurely riders could help attract more—for example, an annual plan that is cheaper than the normal annual plan but has perhaps a fixed number of rides per week/month that you can’t go over.</a:t>
            </a:r>
          </a:p>
          <a:p>
            <a:endParaRPr lang="en-US" dirty="0"/>
          </a:p>
          <a:p>
            <a:r>
              <a:rPr lang="en-US" dirty="0"/>
              <a:t>Social media outreach is a very effective method of brand awareness and can go a long way in convincing people that were on the edge of getting a membership or not.</a:t>
            </a:r>
          </a:p>
        </p:txBody>
      </p:sp>
      <p:sp>
        <p:nvSpPr>
          <p:cNvPr id="4" name="Slide Number Placeholder 3"/>
          <p:cNvSpPr>
            <a:spLocks noGrp="1"/>
          </p:cNvSpPr>
          <p:nvPr>
            <p:ph type="sldNum" sz="quarter" idx="5"/>
          </p:nvPr>
        </p:nvSpPr>
        <p:spPr/>
        <p:txBody>
          <a:bodyPr/>
          <a:lstStyle/>
          <a:p>
            <a:fld id="{4283AB33-EA0A-5942-BFB7-DBDB1450AAD2}" type="slidenum">
              <a:rPr lang="en-US" smtClean="0"/>
              <a:t>8</a:t>
            </a:fld>
            <a:endParaRPr lang="en-US"/>
          </a:p>
        </p:txBody>
      </p:sp>
    </p:spTree>
    <p:extLst>
      <p:ext uri="{BB962C8B-B14F-4D97-AF65-F5344CB8AC3E}">
        <p14:creationId xmlns:p14="http://schemas.microsoft.com/office/powerpoint/2010/main" val="1673413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contains some ideas for further analysis</a:t>
            </a:r>
          </a:p>
          <a:p>
            <a:endParaRPr lang="en-US" dirty="0"/>
          </a:p>
          <a:p>
            <a:r>
              <a:rPr lang="en-US" dirty="0"/>
              <a:t>It could be valuable to analyze the seasonal patterns of ridership data as we could optimize bike availability and alter marketing campaigns accordingly.</a:t>
            </a:r>
          </a:p>
          <a:p>
            <a:endParaRPr lang="en-US" dirty="0"/>
          </a:p>
          <a:p>
            <a:r>
              <a:rPr lang="en-US" dirty="0"/>
              <a:t>Additionally, implementing feedback forms in the upgrade to annual membership process could help us get rid of any friction zones in the process that may be losing us some potential members.</a:t>
            </a:r>
          </a:p>
          <a:p>
            <a:endParaRPr lang="en-US" dirty="0"/>
          </a:p>
          <a:p>
            <a:r>
              <a:rPr lang="en-US" dirty="0"/>
              <a:t>Surveys on both casual and annual members regarding pricing and plan flexibility could be beneficial as it could help us form an ideal pricing plan for the leisurely plan package that I proposed earlier, or help us adjust the standard annual plan that we currently have.</a:t>
            </a:r>
          </a:p>
        </p:txBody>
      </p:sp>
      <p:sp>
        <p:nvSpPr>
          <p:cNvPr id="4" name="Slide Number Placeholder 3"/>
          <p:cNvSpPr>
            <a:spLocks noGrp="1"/>
          </p:cNvSpPr>
          <p:nvPr>
            <p:ph type="sldNum" sz="quarter" idx="5"/>
          </p:nvPr>
        </p:nvSpPr>
        <p:spPr/>
        <p:txBody>
          <a:bodyPr/>
          <a:lstStyle/>
          <a:p>
            <a:fld id="{4283AB33-EA0A-5942-BFB7-DBDB1450AAD2}" type="slidenum">
              <a:rPr lang="en-US" smtClean="0"/>
              <a:t>9</a:t>
            </a:fld>
            <a:endParaRPr lang="en-US"/>
          </a:p>
        </p:txBody>
      </p:sp>
    </p:spTree>
    <p:extLst>
      <p:ext uri="{BB962C8B-B14F-4D97-AF65-F5344CB8AC3E}">
        <p14:creationId xmlns:p14="http://schemas.microsoft.com/office/powerpoint/2010/main" val="22770906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FCB1F-CB6D-8897-0CA0-AE5B7F8DD25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2E10C91-C9B0-4F82-0D15-DF2CB3B70B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FF9C9C1-57B7-2B08-460B-5011BE67BE75}"/>
              </a:ext>
            </a:extLst>
          </p:cNvPr>
          <p:cNvSpPr>
            <a:spLocks noGrp="1"/>
          </p:cNvSpPr>
          <p:nvPr>
            <p:ph type="dt" sz="half" idx="10"/>
          </p:nvPr>
        </p:nvSpPr>
        <p:spPr/>
        <p:txBody>
          <a:bodyPr/>
          <a:lstStyle/>
          <a:p>
            <a:fld id="{EB569528-2542-B64D-B657-8AD0AB7B7A56}" type="datetimeFigureOut">
              <a:rPr lang="en-US" smtClean="0"/>
              <a:t>5/30/23</a:t>
            </a:fld>
            <a:endParaRPr lang="en-US"/>
          </a:p>
        </p:txBody>
      </p:sp>
      <p:sp>
        <p:nvSpPr>
          <p:cNvPr id="5" name="Footer Placeholder 4">
            <a:extLst>
              <a:ext uri="{FF2B5EF4-FFF2-40B4-BE49-F238E27FC236}">
                <a16:creationId xmlns:a16="http://schemas.microsoft.com/office/drawing/2014/main" id="{198114A0-54CF-3306-A54F-0045D95D3B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D800E4-C233-F1BC-AEB3-35C30D8A0E02}"/>
              </a:ext>
            </a:extLst>
          </p:cNvPr>
          <p:cNvSpPr>
            <a:spLocks noGrp="1"/>
          </p:cNvSpPr>
          <p:nvPr>
            <p:ph type="sldNum" sz="quarter" idx="12"/>
          </p:nvPr>
        </p:nvSpPr>
        <p:spPr/>
        <p:txBody>
          <a:bodyPr/>
          <a:lstStyle/>
          <a:p>
            <a:fld id="{F1A9BE36-67E8-5C46-81C8-B70E167E001C}" type="slidenum">
              <a:rPr lang="en-US" smtClean="0"/>
              <a:t>‹#›</a:t>
            </a:fld>
            <a:endParaRPr lang="en-US"/>
          </a:p>
        </p:txBody>
      </p:sp>
    </p:spTree>
    <p:extLst>
      <p:ext uri="{BB962C8B-B14F-4D97-AF65-F5344CB8AC3E}">
        <p14:creationId xmlns:p14="http://schemas.microsoft.com/office/powerpoint/2010/main" val="6466152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84A2A-526A-9C65-701E-C835C802529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14F9F50-A96D-8281-B37E-D0644CC803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7ED50A-A232-F49E-AB56-E20816FB9DD8}"/>
              </a:ext>
            </a:extLst>
          </p:cNvPr>
          <p:cNvSpPr>
            <a:spLocks noGrp="1"/>
          </p:cNvSpPr>
          <p:nvPr>
            <p:ph type="dt" sz="half" idx="10"/>
          </p:nvPr>
        </p:nvSpPr>
        <p:spPr/>
        <p:txBody>
          <a:bodyPr/>
          <a:lstStyle/>
          <a:p>
            <a:fld id="{EB569528-2542-B64D-B657-8AD0AB7B7A56}" type="datetimeFigureOut">
              <a:rPr lang="en-US" smtClean="0"/>
              <a:t>5/30/23</a:t>
            </a:fld>
            <a:endParaRPr lang="en-US"/>
          </a:p>
        </p:txBody>
      </p:sp>
      <p:sp>
        <p:nvSpPr>
          <p:cNvPr id="5" name="Footer Placeholder 4">
            <a:extLst>
              <a:ext uri="{FF2B5EF4-FFF2-40B4-BE49-F238E27FC236}">
                <a16:creationId xmlns:a16="http://schemas.microsoft.com/office/drawing/2014/main" id="{4849BBFB-950F-A3CE-D192-B10BE22F81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24B229-1B56-30A8-634C-A8B1CB7B9222}"/>
              </a:ext>
            </a:extLst>
          </p:cNvPr>
          <p:cNvSpPr>
            <a:spLocks noGrp="1"/>
          </p:cNvSpPr>
          <p:nvPr>
            <p:ph type="sldNum" sz="quarter" idx="12"/>
          </p:nvPr>
        </p:nvSpPr>
        <p:spPr/>
        <p:txBody>
          <a:bodyPr/>
          <a:lstStyle/>
          <a:p>
            <a:fld id="{F1A9BE36-67E8-5C46-81C8-B70E167E001C}" type="slidenum">
              <a:rPr lang="en-US" smtClean="0"/>
              <a:t>‹#›</a:t>
            </a:fld>
            <a:endParaRPr lang="en-US"/>
          </a:p>
        </p:txBody>
      </p:sp>
    </p:spTree>
    <p:extLst>
      <p:ext uri="{BB962C8B-B14F-4D97-AF65-F5344CB8AC3E}">
        <p14:creationId xmlns:p14="http://schemas.microsoft.com/office/powerpoint/2010/main" val="11407983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0F8249-2FF8-BDFA-2086-A3C3DC0707B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B1AE70E-B682-99B5-3BC7-6280CA25391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F17F2C-0B1E-AC50-84EF-E2982A3E668C}"/>
              </a:ext>
            </a:extLst>
          </p:cNvPr>
          <p:cNvSpPr>
            <a:spLocks noGrp="1"/>
          </p:cNvSpPr>
          <p:nvPr>
            <p:ph type="dt" sz="half" idx="10"/>
          </p:nvPr>
        </p:nvSpPr>
        <p:spPr/>
        <p:txBody>
          <a:bodyPr/>
          <a:lstStyle/>
          <a:p>
            <a:fld id="{EB569528-2542-B64D-B657-8AD0AB7B7A56}" type="datetimeFigureOut">
              <a:rPr lang="en-US" smtClean="0"/>
              <a:t>5/30/23</a:t>
            </a:fld>
            <a:endParaRPr lang="en-US"/>
          </a:p>
        </p:txBody>
      </p:sp>
      <p:sp>
        <p:nvSpPr>
          <p:cNvPr id="5" name="Footer Placeholder 4">
            <a:extLst>
              <a:ext uri="{FF2B5EF4-FFF2-40B4-BE49-F238E27FC236}">
                <a16:creationId xmlns:a16="http://schemas.microsoft.com/office/drawing/2014/main" id="{A45EE555-EE88-05D7-626D-608FE95A9E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A086E6-A7D0-DE7A-CEC0-3E421A327E28}"/>
              </a:ext>
            </a:extLst>
          </p:cNvPr>
          <p:cNvSpPr>
            <a:spLocks noGrp="1"/>
          </p:cNvSpPr>
          <p:nvPr>
            <p:ph type="sldNum" sz="quarter" idx="12"/>
          </p:nvPr>
        </p:nvSpPr>
        <p:spPr/>
        <p:txBody>
          <a:bodyPr/>
          <a:lstStyle/>
          <a:p>
            <a:fld id="{F1A9BE36-67E8-5C46-81C8-B70E167E001C}" type="slidenum">
              <a:rPr lang="en-US" smtClean="0"/>
              <a:t>‹#›</a:t>
            </a:fld>
            <a:endParaRPr lang="en-US"/>
          </a:p>
        </p:txBody>
      </p:sp>
    </p:spTree>
    <p:extLst>
      <p:ext uri="{BB962C8B-B14F-4D97-AF65-F5344CB8AC3E}">
        <p14:creationId xmlns:p14="http://schemas.microsoft.com/office/powerpoint/2010/main" val="58291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1B461-6DE4-418C-9348-D1A23F8FF39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1D09E5-0BA7-CDCD-6A5E-D937C08209A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948402-69FD-F8EF-11C8-2EAAD8DC9170}"/>
              </a:ext>
            </a:extLst>
          </p:cNvPr>
          <p:cNvSpPr>
            <a:spLocks noGrp="1"/>
          </p:cNvSpPr>
          <p:nvPr>
            <p:ph type="dt" sz="half" idx="10"/>
          </p:nvPr>
        </p:nvSpPr>
        <p:spPr/>
        <p:txBody>
          <a:bodyPr/>
          <a:lstStyle/>
          <a:p>
            <a:fld id="{EB569528-2542-B64D-B657-8AD0AB7B7A56}" type="datetimeFigureOut">
              <a:rPr lang="en-US" smtClean="0"/>
              <a:t>5/30/23</a:t>
            </a:fld>
            <a:endParaRPr lang="en-US"/>
          </a:p>
        </p:txBody>
      </p:sp>
      <p:sp>
        <p:nvSpPr>
          <p:cNvPr id="5" name="Footer Placeholder 4">
            <a:extLst>
              <a:ext uri="{FF2B5EF4-FFF2-40B4-BE49-F238E27FC236}">
                <a16:creationId xmlns:a16="http://schemas.microsoft.com/office/drawing/2014/main" id="{CEE5A6B7-3727-8DD0-55A6-766ADD6CF3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A3F513-8112-B866-5225-33E834EEE25A}"/>
              </a:ext>
            </a:extLst>
          </p:cNvPr>
          <p:cNvSpPr>
            <a:spLocks noGrp="1"/>
          </p:cNvSpPr>
          <p:nvPr>
            <p:ph type="sldNum" sz="quarter" idx="12"/>
          </p:nvPr>
        </p:nvSpPr>
        <p:spPr/>
        <p:txBody>
          <a:bodyPr/>
          <a:lstStyle/>
          <a:p>
            <a:fld id="{F1A9BE36-67E8-5C46-81C8-B70E167E001C}" type="slidenum">
              <a:rPr lang="en-US" smtClean="0"/>
              <a:t>‹#›</a:t>
            </a:fld>
            <a:endParaRPr lang="en-US"/>
          </a:p>
        </p:txBody>
      </p:sp>
    </p:spTree>
    <p:extLst>
      <p:ext uri="{BB962C8B-B14F-4D97-AF65-F5344CB8AC3E}">
        <p14:creationId xmlns:p14="http://schemas.microsoft.com/office/powerpoint/2010/main" val="1439154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89242-3CBC-444B-D693-90E9BFDCAC3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DD9C462-907A-3603-0C3E-FE857549404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7702217-D2D4-A3B9-2632-BE9A3A77AE4A}"/>
              </a:ext>
            </a:extLst>
          </p:cNvPr>
          <p:cNvSpPr>
            <a:spLocks noGrp="1"/>
          </p:cNvSpPr>
          <p:nvPr>
            <p:ph type="dt" sz="half" idx="10"/>
          </p:nvPr>
        </p:nvSpPr>
        <p:spPr/>
        <p:txBody>
          <a:bodyPr/>
          <a:lstStyle/>
          <a:p>
            <a:fld id="{EB569528-2542-B64D-B657-8AD0AB7B7A56}" type="datetimeFigureOut">
              <a:rPr lang="en-US" smtClean="0"/>
              <a:t>5/30/23</a:t>
            </a:fld>
            <a:endParaRPr lang="en-US"/>
          </a:p>
        </p:txBody>
      </p:sp>
      <p:sp>
        <p:nvSpPr>
          <p:cNvPr id="5" name="Footer Placeholder 4">
            <a:extLst>
              <a:ext uri="{FF2B5EF4-FFF2-40B4-BE49-F238E27FC236}">
                <a16:creationId xmlns:a16="http://schemas.microsoft.com/office/drawing/2014/main" id="{9B520AD4-A97E-7747-404E-9545B964A5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5ADD76-5942-B31A-CA39-6B5179DA673A}"/>
              </a:ext>
            </a:extLst>
          </p:cNvPr>
          <p:cNvSpPr>
            <a:spLocks noGrp="1"/>
          </p:cNvSpPr>
          <p:nvPr>
            <p:ph type="sldNum" sz="quarter" idx="12"/>
          </p:nvPr>
        </p:nvSpPr>
        <p:spPr/>
        <p:txBody>
          <a:bodyPr/>
          <a:lstStyle/>
          <a:p>
            <a:fld id="{F1A9BE36-67E8-5C46-81C8-B70E167E001C}" type="slidenum">
              <a:rPr lang="en-US" smtClean="0"/>
              <a:t>‹#›</a:t>
            </a:fld>
            <a:endParaRPr lang="en-US"/>
          </a:p>
        </p:txBody>
      </p:sp>
    </p:spTree>
    <p:extLst>
      <p:ext uri="{BB962C8B-B14F-4D97-AF65-F5344CB8AC3E}">
        <p14:creationId xmlns:p14="http://schemas.microsoft.com/office/powerpoint/2010/main" val="7576466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D5C1F-84D8-A2E1-3F38-5F190EAE888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3C8925-8B55-12BF-0D10-6AD407A4F91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64E4922-E093-A818-4AD2-8BBFF6C839E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74F2E0C-3A6A-4844-C73C-ECFDFA91907D}"/>
              </a:ext>
            </a:extLst>
          </p:cNvPr>
          <p:cNvSpPr>
            <a:spLocks noGrp="1"/>
          </p:cNvSpPr>
          <p:nvPr>
            <p:ph type="dt" sz="half" idx="10"/>
          </p:nvPr>
        </p:nvSpPr>
        <p:spPr/>
        <p:txBody>
          <a:bodyPr/>
          <a:lstStyle/>
          <a:p>
            <a:fld id="{EB569528-2542-B64D-B657-8AD0AB7B7A56}" type="datetimeFigureOut">
              <a:rPr lang="en-US" smtClean="0"/>
              <a:t>5/30/23</a:t>
            </a:fld>
            <a:endParaRPr lang="en-US"/>
          </a:p>
        </p:txBody>
      </p:sp>
      <p:sp>
        <p:nvSpPr>
          <p:cNvPr id="6" name="Footer Placeholder 5">
            <a:extLst>
              <a:ext uri="{FF2B5EF4-FFF2-40B4-BE49-F238E27FC236}">
                <a16:creationId xmlns:a16="http://schemas.microsoft.com/office/drawing/2014/main" id="{79ED0F77-315D-6E63-ABA4-D6409C0BA5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C28FC7-74E5-74B4-5C88-96E7AB319D80}"/>
              </a:ext>
            </a:extLst>
          </p:cNvPr>
          <p:cNvSpPr>
            <a:spLocks noGrp="1"/>
          </p:cNvSpPr>
          <p:nvPr>
            <p:ph type="sldNum" sz="quarter" idx="12"/>
          </p:nvPr>
        </p:nvSpPr>
        <p:spPr/>
        <p:txBody>
          <a:bodyPr/>
          <a:lstStyle/>
          <a:p>
            <a:fld id="{F1A9BE36-67E8-5C46-81C8-B70E167E001C}" type="slidenum">
              <a:rPr lang="en-US" smtClean="0"/>
              <a:t>‹#›</a:t>
            </a:fld>
            <a:endParaRPr lang="en-US"/>
          </a:p>
        </p:txBody>
      </p:sp>
    </p:spTree>
    <p:extLst>
      <p:ext uri="{BB962C8B-B14F-4D97-AF65-F5344CB8AC3E}">
        <p14:creationId xmlns:p14="http://schemas.microsoft.com/office/powerpoint/2010/main" val="18042709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DC84A-D4FA-19A8-F83B-DC05EB30467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4A051C5-9269-CCD7-6F20-BDA12CD39C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3C9506-399D-D366-C36E-EC191B57E8E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BC7FF3C-F0F6-A83A-1965-629B118D213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564ABD5-0413-F697-5A29-A6F5C7B1EBB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1530594-C23F-4E81-5C4F-9F542294655D}"/>
              </a:ext>
            </a:extLst>
          </p:cNvPr>
          <p:cNvSpPr>
            <a:spLocks noGrp="1"/>
          </p:cNvSpPr>
          <p:nvPr>
            <p:ph type="dt" sz="half" idx="10"/>
          </p:nvPr>
        </p:nvSpPr>
        <p:spPr/>
        <p:txBody>
          <a:bodyPr/>
          <a:lstStyle/>
          <a:p>
            <a:fld id="{EB569528-2542-B64D-B657-8AD0AB7B7A56}" type="datetimeFigureOut">
              <a:rPr lang="en-US" smtClean="0"/>
              <a:t>5/30/23</a:t>
            </a:fld>
            <a:endParaRPr lang="en-US"/>
          </a:p>
        </p:txBody>
      </p:sp>
      <p:sp>
        <p:nvSpPr>
          <p:cNvPr id="8" name="Footer Placeholder 7">
            <a:extLst>
              <a:ext uri="{FF2B5EF4-FFF2-40B4-BE49-F238E27FC236}">
                <a16:creationId xmlns:a16="http://schemas.microsoft.com/office/drawing/2014/main" id="{FA026E90-2EA9-419C-3714-153BD53F65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7143D59-D941-B1E1-06B6-FDC008DDBD48}"/>
              </a:ext>
            </a:extLst>
          </p:cNvPr>
          <p:cNvSpPr>
            <a:spLocks noGrp="1"/>
          </p:cNvSpPr>
          <p:nvPr>
            <p:ph type="sldNum" sz="quarter" idx="12"/>
          </p:nvPr>
        </p:nvSpPr>
        <p:spPr/>
        <p:txBody>
          <a:bodyPr/>
          <a:lstStyle/>
          <a:p>
            <a:fld id="{F1A9BE36-67E8-5C46-81C8-B70E167E001C}" type="slidenum">
              <a:rPr lang="en-US" smtClean="0"/>
              <a:t>‹#›</a:t>
            </a:fld>
            <a:endParaRPr lang="en-US"/>
          </a:p>
        </p:txBody>
      </p:sp>
    </p:spTree>
    <p:extLst>
      <p:ext uri="{BB962C8B-B14F-4D97-AF65-F5344CB8AC3E}">
        <p14:creationId xmlns:p14="http://schemas.microsoft.com/office/powerpoint/2010/main" val="20179797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A7682-A1EC-0364-9DBA-1724E4CBBD0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6697259-685E-07ED-27FA-1466DF3BA93D}"/>
              </a:ext>
            </a:extLst>
          </p:cNvPr>
          <p:cNvSpPr>
            <a:spLocks noGrp="1"/>
          </p:cNvSpPr>
          <p:nvPr>
            <p:ph type="dt" sz="half" idx="10"/>
          </p:nvPr>
        </p:nvSpPr>
        <p:spPr/>
        <p:txBody>
          <a:bodyPr/>
          <a:lstStyle/>
          <a:p>
            <a:fld id="{EB569528-2542-B64D-B657-8AD0AB7B7A56}" type="datetimeFigureOut">
              <a:rPr lang="en-US" smtClean="0"/>
              <a:t>5/30/23</a:t>
            </a:fld>
            <a:endParaRPr lang="en-US"/>
          </a:p>
        </p:txBody>
      </p:sp>
      <p:sp>
        <p:nvSpPr>
          <p:cNvPr id="4" name="Footer Placeholder 3">
            <a:extLst>
              <a:ext uri="{FF2B5EF4-FFF2-40B4-BE49-F238E27FC236}">
                <a16:creationId xmlns:a16="http://schemas.microsoft.com/office/drawing/2014/main" id="{10E75B6F-6FB2-E11A-611F-25989FE8E85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0495345-B438-A375-3FBA-455A7C2A8FBC}"/>
              </a:ext>
            </a:extLst>
          </p:cNvPr>
          <p:cNvSpPr>
            <a:spLocks noGrp="1"/>
          </p:cNvSpPr>
          <p:nvPr>
            <p:ph type="sldNum" sz="quarter" idx="12"/>
          </p:nvPr>
        </p:nvSpPr>
        <p:spPr/>
        <p:txBody>
          <a:bodyPr/>
          <a:lstStyle/>
          <a:p>
            <a:fld id="{F1A9BE36-67E8-5C46-81C8-B70E167E001C}" type="slidenum">
              <a:rPr lang="en-US" smtClean="0"/>
              <a:t>‹#›</a:t>
            </a:fld>
            <a:endParaRPr lang="en-US"/>
          </a:p>
        </p:txBody>
      </p:sp>
    </p:spTree>
    <p:extLst>
      <p:ext uri="{BB962C8B-B14F-4D97-AF65-F5344CB8AC3E}">
        <p14:creationId xmlns:p14="http://schemas.microsoft.com/office/powerpoint/2010/main" val="4191281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2503056-A019-F217-CD0D-D83DC5EDE416}"/>
              </a:ext>
            </a:extLst>
          </p:cNvPr>
          <p:cNvSpPr>
            <a:spLocks noGrp="1"/>
          </p:cNvSpPr>
          <p:nvPr>
            <p:ph type="dt" sz="half" idx="10"/>
          </p:nvPr>
        </p:nvSpPr>
        <p:spPr/>
        <p:txBody>
          <a:bodyPr/>
          <a:lstStyle/>
          <a:p>
            <a:fld id="{EB569528-2542-B64D-B657-8AD0AB7B7A56}" type="datetimeFigureOut">
              <a:rPr lang="en-US" smtClean="0"/>
              <a:t>5/30/23</a:t>
            </a:fld>
            <a:endParaRPr lang="en-US"/>
          </a:p>
        </p:txBody>
      </p:sp>
      <p:sp>
        <p:nvSpPr>
          <p:cNvPr id="3" name="Footer Placeholder 2">
            <a:extLst>
              <a:ext uri="{FF2B5EF4-FFF2-40B4-BE49-F238E27FC236}">
                <a16:creationId xmlns:a16="http://schemas.microsoft.com/office/drawing/2014/main" id="{FBB669B5-1688-0F4A-5577-12F908865EB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659A286-A7DF-4DE5-65F2-9892C5327B1F}"/>
              </a:ext>
            </a:extLst>
          </p:cNvPr>
          <p:cNvSpPr>
            <a:spLocks noGrp="1"/>
          </p:cNvSpPr>
          <p:nvPr>
            <p:ph type="sldNum" sz="quarter" idx="12"/>
          </p:nvPr>
        </p:nvSpPr>
        <p:spPr/>
        <p:txBody>
          <a:bodyPr/>
          <a:lstStyle/>
          <a:p>
            <a:fld id="{F1A9BE36-67E8-5C46-81C8-B70E167E001C}" type="slidenum">
              <a:rPr lang="en-US" smtClean="0"/>
              <a:t>‹#›</a:t>
            </a:fld>
            <a:endParaRPr lang="en-US"/>
          </a:p>
        </p:txBody>
      </p:sp>
    </p:spTree>
    <p:extLst>
      <p:ext uri="{BB962C8B-B14F-4D97-AF65-F5344CB8AC3E}">
        <p14:creationId xmlns:p14="http://schemas.microsoft.com/office/powerpoint/2010/main" val="13448581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83921-C9FF-6B37-9D44-D738799C2F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CFD98D5-9B14-7238-85AE-B3E82686C3F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1BB3A6C-E67E-104E-0037-43788EC88E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46A5673-16ED-C161-13C5-8C7522E3A415}"/>
              </a:ext>
            </a:extLst>
          </p:cNvPr>
          <p:cNvSpPr>
            <a:spLocks noGrp="1"/>
          </p:cNvSpPr>
          <p:nvPr>
            <p:ph type="dt" sz="half" idx="10"/>
          </p:nvPr>
        </p:nvSpPr>
        <p:spPr/>
        <p:txBody>
          <a:bodyPr/>
          <a:lstStyle/>
          <a:p>
            <a:fld id="{EB569528-2542-B64D-B657-8AD0AB7B7A56}" type="datetimeFigureOut">
              <a:rPr lang="en-US" smtClean="0"/>
              <a:t>5/30/23</a:t>
            </a:fld>
            <a:endParaRPr lang="en-US"/>
          </a:p>
        </p:txBody>
      </p:sp>
      <p:sp>
        <p:nvSpPr>
          <p:cNvPr id="6" name="Footer Placeholder 5">
            <a:extLst>
              <a:ext uri="{FF2B5EF4-FFF2-40B4-BE49-F238E27FC236}">
                <a16:creationId xmlns:a16="http://schemas.microsoft.com/office/drawing/2014/main" id="{C0BD48FC-4228-0CF9-E4C1-EA104F2642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7849B5-2A67-3033-099F-1353C8030E6E}"/>
              </a:ext>
            </a:extLst>
          </p:cNvPr>
          <p:cNvSpPr>
            <a:spLocks noGrp="1"/>
          </p:cNvSpPr>
          <p:nvPr>
            <p:ph type="sldNum" sz="quarter" idx="12"/>
          </p:nvPr>
        </p:nvSpPr>
        <p:spPr/>
        <p:txBody>
          <a:bodyPr/>
          <a:lstStyle/>
          <a:p>
            <a:fld id="{F1A9BE36-67E8-5C46-81C8-B70E167E001C}" type="slidenum">
              <a:rPr lang="en-US" smtClean="0"/>
              <a:t>‹#›</a:t>
            </a:fld>
            <a:endParaRPr lang="en-US"/>
          </a:p>
        </p:txBody>
      </p:sp>
    </p:spTree>
    <p:extLst>
      <p:ext uri="{BB962C8B-B14F-4D97-AF65-F5344CB8AC3E}">
        <p14:creationId xmlns:p14="http://schemas.microsoft.com/office/powerpoint/2010/main" val="25795143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6CD7F-858C-696A-958F-CBC74D86FF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B4BD4CB-7D25-FF9A-A0AF-BA360B4F6F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83D21AB-53CA-BD52-A34F-F7745C546A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705EB5E-E8DF-439B-63FF-3FB2846772EC}"/>
              </a:ext>
            </a:extLst>
          </p:cNvPr>
          <p:cNvSpPr>
            <a:spLocks noGrp="1"/>
          </p:cNvSpPr>
          <p:nvPr>
            <p:ph type="dt" sz="half" idx="10"/>
          </p:nvPr>
        </p:nvSpPr>
        <p:spPr/>
        <p:txBody>
          <a:bodyPr/>
          <a:lstStyle/>
          <a:p>
            <a:fld id="{EB569528-2542-B64D-B657-8AD0AB7B7A56}" type="datetimeFigureOut">
              <a:rPr lang="en-US" smtClean="0"/>
              <a:t>5/30/23</a:t>
            </a:fld>
            <a:endParaRPr lang="en-US"/>
          </a:p>
        </p:txBody>
      </p:sp>
      <p:sp>
        <p:nvSpPr>
          <p:cNvPr id="6" name="Footer Placeholder 5">
            <a:extLst>
              <a:ext uri="{FF2B5EF4-FFF2-40B4-BE49-F238E27FC236}">
                <a16:creationId xmlns:a16="http://schemas.microsoft.com/office/drawing/2014/main" id="{70E673B5-4D91-C4A4-57EF-70530E46A9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9797779-44B1-D1FB-6F2F-7FF24CED87C2}"/>
              </a:ext>
            </a:extLst>
          </p:cNvPr>
          <p:cNvSpPr>
            <a:spLocks noGrp="1"/>
          </p:cNvSpPr>
          <p:nvPr>
            <p:ph type="sldNum" sz="quarter" idx="12"/>
          </p:nvPr>
        </p:nvSpPr>
        <p:spPr/>
        <p:txBody>
          <a:bodyPr/>
          <a:lstStyle/>
          <a:p>
            <a:fld id="{F1A9BE36-67E8-5C46-81C8-B70E167E001C}" type="slidenum">
              <a:rPr lang="en-US" smtClean="0"/>
              <a:t>‹#›</a:t>
            </a:fld>
            <a:endParaRPr lang="en-US"/>
          </a:p>
        </p:txBody>
      </p:sp>
    </p:spTree>
    <p:extLst>
      <p:ext uri="{BB962C8B-B14F-4D97-AF65-F5344CB8AC3E}">
        <p14:creationId xmlns:p14="http://schemas.microsoft.com/office/powerpoint/2010/main" val="22408712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6B22A8-846A-BE7A-BB6A-84DC3DEB8EB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C7CD622-DB6C-656E-BF38-3907FC13FE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08BC82-C5A1-1657-A501-58656276FF6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569528-2542-B64D-B657-8AD0AB7B7A56}" type="datetimeFigureOut">
              <a:rPr lang="en-US" smtClean="0"/>
              <a:t>5/30/23</a:t>
            </a:fld>
            <a:endParaRPr lang="en-US"/>
          </a:p>
        </p:txBody>
      </p:sp>
      <p:sp>
        <p:nvSpPr>
          <p:cNvPr id="5" name="Footer Placeholder 4">
            <a:extLst>
              <a:ext uri="{FF2B5EF4-FFF2-40B4-BE49-F238E27FC236}">
                <a16:creationId xmlns:a16="http://schemas.microsoft.com/office/drawing/2014/main" id="{98204DC6-A25C-2101-23C8-50030FF526E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D24CC9E-B215-AE62-7ECF-91C6471C2EB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A9BE36-67E8-5C46-81C8-B70E167E001C}" type="slidenum">
              <a:rPr lang="en-US" smtClean="0"/>
              <a:t>‹#›</a:t>
            </a:fld>
            <a:endParaRPr lang="en-US"/>
          </a:p>
        </p:txBody>
      </p:sp>
    </p:spTree>
    <p:extLst>
      <p:ext uri="{BB962C8B-B14F-4D97-AF65-F5344CB8AC3E}">
        <p14:creationId xmlns:p14="http://schemas.microsoft.com/office/powerpoint/2010/main" val="8211944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AD76F3E-3A97-486B-B402-44400A8B9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458980-4D20-2FDA-4457-2A5F0C5D46B1}"/>
              </a:ext>
            </a:extLst>
          </p:cNvPr>
          <p:cNvSpPr>
            <a:spLocks noGrp="1"/>
          </p:cNvSpPr>
          <p:nvPr>
            <p:ph type="ctrTitle"/>
          </p:nvPr>
        </p:nvSpPr>
        <p:spPr>
          <a:xfrm>
            <a:off x="838199" y="1093788"/>
            <a:ext cx="10506455" cy="2967208"/>
          </a:xfrm>
        </p:spPr>
        <p:txBody>
          <a:bodyPr>
            <a:normAutofit/>
          </a:bodyPr>
          <a:lstStyle/>
          <a:p>
            <a:pPr algn="l"/>
            <a:r>
              <a:rPr lang="en-US" sz="7400" dirty="0"/>
              <a:t>Annual vs Casual Member</a:t>
            </a:r>
            <a:br>
              <a:rPr lang="en-US" sz="7400" dirty="0"/>
            </a:br>
            <a:r>
              <a:rPr lang="en-US" sz="7400" dirty="0"/>
              <a:t>Ridership Differences</a:t>
            </a:r>
          </a:p>
        </p:txBody>
      </p:sp>
      <p:sp>
        <p:nvSpPr>
          <p:cNvPr id="3" name="Subtitle 2">
            <a:extLst>
              <a:ext uri="{FF2B5EF4-FFF2-40B4-BE49-F238E27FC236}">
                <a16:creationId xmlns:a16="http://schemas.microsoft.com/office/drawing/2014/main" id="{805F545A-3DA2-9082-51FA-C684354CDAB2}"/>
              </a:ext>
            </a:extLst>
          </p:cNvPr>
          <p:cNvSpPr>
            <a:spLocks noGrp="1"/>
          </p:cNvSpPr>
          <p:nvPr>
            <p:ph type="subTitle" idx="1"/>
          </p:nvPr>
        </p:nvSpPr>
        <p:spPr>
          <a:xfrm>
            <a:off x="7400924" y="4619624"/>
            <a:ext cx="3946779" cy="1038225"/>
          </a:xfrm>
        </p:spPr>
        <p:txBody>
          <a:bodyPr>
            <a:normAutofit/>
          </a:bodyPr>
          <a:lstStyle/>
          <a:p>
            <a:pPr algn="r"/>
            <a:r>
              <a:rPr lang="en-US" sz="2200" dirty="0"/>
              <a:t>Presented by: Leonardo Capocci</a:t>
            </a:r>
          </a:p>
          <a:p>
            <a:pPr algn="r"/>
            <a:r>
              <a:rPr lang="en-US" sz="2200" dirty="0"/>
              <a:t>Last updated: 05/30/2023</a:t>
            </a:r>
          </a:p>
        </p:txBody>
      </p:sp>
      <p:sp>
        <p:nvSpPr>
          <p:cNvPr id="10" name="Rectangle 9">
            <a:extLst>
              <a:ext uri="{FF2B5EF4-FFF2-40B4-BE49-F238E27FC236}">
                <a16:creationId xmlns:a16="http://schemas.microsoft.com/office/drawing/2014/main" id="{391F6B52-91F4-4AEB-B6DB-29FEBCF28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433116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2" name="Rectangle 11">
            <a:extLst>
              <a:ext uri="{FF2B5EF4-FFF2-40B4-BE49-F238E27FC236}">
                <a16:creationId xmlns:a16="http://schemas.microsoft.com/office/drawing/2014/main" id="{2CD6F061-7C53-44F4-9794-953DB70A4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46882" y="2348839"/>
            <a:ext cx="54864" cy="39467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85EA199D-7AC9-2AB9-A53C-34B773A988FD}"/>
              </a:ext>
            </a:extLst>
          </p:cNvPr>
          <p:cNvSpPr txBox="1"/>
          <p:nvPr/>
        </p:nvSpPr>
        <p:spPr>
          <a:xfrm>
            <a:off x="200025" y="6186487"/>
            <a:ext cx="3900487" cy="369332"/>
          </a:xfrm>
          <a:prstGeom prst="rect">
            <a:avLst/>
          </a:prstGeom>
          <a:noFill/>
        </p:spPr>
        <p:txBody>
          <a:bodyPr wrap="square" rtlCol="0">
            <a:spAutoFit/>
          </a:bodyPr>
          <a:lstStyle/>
          <a:p>
            <a:r>
              <a:rPr lang="en-US" dirty="0"/>
              <a:t>Rough guide of speaker notes included</a:t>
            </a:r>
          </a:p>
        </p:txBody>
      </p:sp>
    </p:spTree>
    <p:extLst>
      <p:ext uri="{BB962C8B-B14F-4D97-AF65-F5344CB8AC3E}">
        <p14:creationId xmlns:p14="http://schemas.microsoft.com/office/powerpoint/2010/main" val="3133892727"/>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F9A09C-A954-EFF2-7AA4-3EDDE8BEB1C1}"/>
              </a:ext>
            </a:extLst>
          </p:cNvPr>
          <p:cNvSpPr>
            <a:spLocks noGrp="1"/>
          </p:cNvSpPr>
          <p:nvPr>
            <p:ph type="title"/>
          </p:nvPr>
        </p:nvSpPr>
        <p:spPr>
          <a:xfrm>
            <a:off x="686834" y="1153572"/>
            <a:ext cx="3200400" cy="4461163"/>
          </a:xfrm>
        </p:spPr>
        <p:txBody>
          <a:bodyPr>
            <a:normAutofit/>
          </a:bodyPr>
          <a:lstStyle/>
          <a:p>
            <a:r>
              <a:rPr lang="en-US">
                <a:solidFill>
                  <a:srgbClr val="FFFFFF"/>
                </a:solidFill>
              </a:rPr>
              <a:t>Table of Contents</a:t>
            </a:r>
          </a:p>
        </p:txBody>
      </p:sp>
      <p:sp>
        <p:nvSpPr>
          <p:cNvPr id="21" name="Arc 2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D5E8F9F0-5780-C6C1-1BBA-3055949380DE}"/>
              </a:ext>
            </a:extLst>
          </p:cNvPr>
          <p:cNvSpPr>
            <a:spLocks noGrp="1"/>
          </p:cNvSpPr>
          <p:nvPr>
            <p:ph idx="1"/>
          </p:nvPr>
        </p:nvSpPr>
        <p:spPr>
          <a:xfrm>
            <a:off x="4571020" y="953293"/>
            <a:ext cx="6906491" cy="5585619"/>
          </a:xfrm>
        </p:spPr>
        <p:txBody>
          <a:bodyPr anchor="ctr">
            <a:normAutofit/>
          </a:bodyPr>
          <a:lstStyle/>
          <a:p>
            <a:r>
              <a:rPr lang="en-US" dirty="0"/>
              <a:t>Objective</a:t>
            </a:r>
          </a:p>
          <a:p>
            <a:r>
              <a:rPr lang="en-US" dirty="0"/>
              <a:t>Data Analyses</a:t>
            </a:r>
          </a:p>
          <a:p>
            <a:r>
              <a:rPr lang="en-US" dirty="0"/>
              <a:t>Key Insights</a:t>
            </a:r>
          </a:p>
          <a:p>
            <a:r>
              <a:rPr lang="en-US" dirty="0" err="1"/>
              <a:t>Convesion</a:t>
            </a:r>
            <a:r>
              <a:rPr lang="en-US" dirty="0"/>
              <a:t> Strategy</a:t>
            </a:r>
          </a:p>
          <a:p>
            <a:endParaRPr lang="en-US" dirty="0"/>
          </a:p>
        </p:txBody>
      </p:sp>
    </p:spTree>
    <p:extLst>
      <p:ext uri="{BB962C8B-B14F-4D97-AF65-F5344CB8AC3E}">
        <p14:creationId xmlns:p14="http://schemas.microsoft.com/office/powerpoint/2010/main" val="39295969"/>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9">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F43AB4-B109-2CC7-782B-79DC271B59CC}"/>
              </a:ext>
            </a:extLst>
          </p:cNvPr>
          <p:cNvSpPr>
            <a:spLocks noGrp="1"/>
          </p:cNvSpPr>
          <p:nvPr>
            <p:ph type="title"/>
          </p:nvPr>
        </p:nvSpPr>
        <p:spPr>
          <a:xfrm>
            <a:off x="686834" y="591344"/>
            <a:ext cx="3200400" cy="5585619"/>
          </a:xfrm>
        </p:spPr>
        <p:txBody>
          <a:bodyPr>
            <a:normAutofit/>
          </a:bodyPr>
          <a:lstStyle/>
          <a:p>
            <a:r>
              <a:rPr lang="en-US">
                <a:solidFill>
                  <a:srgbClr val="FFFFFF"/>
                </a:solidFill>
              </a:rPr>
              <a:t>Objective</a:t>
            </a:r>
          </a:p>
        </p:txBody>
      </p:sp>
      <p:sp>
        <p:nvSpPr>
          <p:cNvPr id="16"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0A8E9CB4-D61F-7388-F974-C0AE3D637347}"/>
              </a:ext>
            </a:extLst>
          </p:cNvPr>
          <p:cNvSpPr>
            <a:spLocks noGrp="1"/>
          </p:cNvSpPr>
          <p:nvPr>
            <p:ph idx="1"/>
          </p:nvPr>
        </p:nvSpPr>
        <p:spPr>
          <a:xfrm>
            <a:off x="4447308" y="591344"/>
            <a:ext cx="6906491" cy="5585619"/>
          </a:xfrm>
        </p:spPr>
        <p:txBody>
          <a:bodyPr anchor="ctr">
            <a:normAutofit/>
          </a:bodyPr>
          <a:lstStyle/>
          <a:p>
            <a:r>
              <a:rPr lang="en-US" dirty="0"/>
              <a:t>Identify if there are differences in ride duration and ride frequency between annual member and casual member’s ridership through the week.</a:t>
            </a:r>
          </a:p>
        </p:txBody>
      </p:sp>
    </p:spTree>
    <p:extLst>
      <p:ext uri="{BB962C8B-B14F-4D97-AF65-F5344CB8AC3E}">
        <p14:creationId xmlns:p14="http://schemas.microsoft.com/office/powerpoint/2010/main" val="503284195"/>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A08C87-C47A-ACA6-FF05-90459F563F19}"/>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Overall Member Analysis</a:t>
            </a:r>
            <a:endParaRPr lang="en-US" sz="3600" kern="1200" dirty="0">
              <a:solidFill>
                <a:srgbClr val="FFFFFF"/>
              </a:solidFill>
              <a:latin typeface="+mj-lt"/>
              <a:ea typeface="+mj-ea"/>
              <a:cs typeface="+mj-cs"/>
            </a:endParaRPr>
          </a:p>
        </p:txBody>
      </p:sp>
      <p:pic>
        <p:nvPicPr>
          <p:cNvPr id="9" name="Picture 8" descr="A picture containing text, screenshot, diagram, font&#10;&#10;Description automatically generated">
            <a:extLst>
              <a:ext uri="{FF2B5EF4-FFF2-40B4-BE49-F238E27FC236}">
                <a16:creationId xmlns:a16="http://schemas.microsoft.com/office/drawing/2014/main" id="{DA897873-ED28-E261-494E-D85BB073FC4E}"/>
              </a:ext>
            </a:extLst>
          </p:cNvPr>
          <p:cNvPicPr>
            <a:picLocks noChangeAspect="1"/>
          </p:cNvPicPr>
          <p:nvPr/>
        </p:nvPicPr>
        <p:blipFill>
          <a:blip r:embed="rId3"/>
          <a:stretch>
            <a:fillRect/>
          </a:stretch>
        </p:blipFill>
        <p:spPr>
          <a:xfrm>
            <a:off x="4213476" y="772557"/>
            <a:ext cx="3987546" cy="5312886"/>
          </a:xfrm>
          <a:prstGeom prst="rect">
            <a:avLst/>
          </a:prstGeom>
        </p:spPr>
      </p:pic>
      <p:pic>
        <p:nvPicPr>
          <p:cNvPr id="20" name="Picture 19" descr="A picture containing text, screenshot, diagram, font&#10;&#10;Description automatically generated">
            <a:extLst>
              <a:ext uri="{FF2B5EF4-FFF2-40B4-BE49-F238E27FC236}">
                <a16:creationId xmlns:a16="http://schemas.microsoft.com/office/drawing/2014/main" id="{A955101E-3962-970E-8A64-7F4491E7138E}"/>
              </a:ext>
            </a:extLst>
          </p:cNvPr>
          <p:cNvPicPr>
            <a:picLocks noChangeAspect="1"/>
          </p:cNvPicPr>
          <p:nvPr/>
        </p:nvPicPr>
        <p:blipFill>
          <a:blip r:embed="rId4"/>
          <a:stretch>
            <a:fillRect/>
          </a:stretch>
        </p:blipFill>
        <p:spPr>
          <a:xfrm>
            <a:off x="8215310" y="772556"/>
            <a:ext cx="3987546" cy="5312887"/>
          </a:xfrm>
          <a:prstGeom prst="rect">
            <a:avLst/>
          </a:prstGeom>
        </p:spPr>
      </p:pic>
    </p:spTree>
    <p:extLst>
      <p:ext uri="{BB962C8B-B14F-4D97-AF65-F5344CB8AC3E}">
        <p14:creationId xmlns:p14="http://schemas.microsoft.com/office/powerpoint/2010/main" val="205938315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dissolve">
                                      <p:cBhvr>
                                        <p:cTn id="1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217908-8073-F272-7080-763DC93BC4E7}"/>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Ride Count</a:t>
            </a:r>
            <a:br>
              <a:rPr lang="en-US" sz="3600" kern="1200" dirty="0">
                <a:solidFill>
                  <a:srgbClr val="FFFFFF"/>
                </a:solidFill>
                <a:latin typeface="+mj-lt"/>
                <a:ea typeface="+mj-ea"/>
                <a:cs typeface="+mj-cs"/>
              </a:rPr>
            </a:br>
            <a:r>
              <a:rPr lang="en-US" sz="3600" kern="1200" dirty="0">
                <a:solidFill>
                  <a:srgbClr val="FFFFFF"/>
                </a:solidFill>
                <a:latin typeface="+mj-lt"/>
                <a:ea typeface="+mj-ea"/>
                <a:cs typeface="+mj-cs"/>
              </a:rPr>
              <a:t>Through the</a:t>
            </a:r>
            <a:br>
              <a:rPr lang="en-US" sz="3600" kern="1200" dirty="0">
                <a:solidFill>
                  <a:srgbClr val="FFFFFF"/>
                </a:solidFill>
                <a:latin typeface="+mj-lt"/>
                <a:ea typeface="+mj-ea"/>
                <a:cs typeface="+mj-cs"/>
              </a:rPr>
            </a:br>
            <a:r>
              <a:rPr lang="en-US" sz="3600" kern="1200" dirty="0">
                <a:solidFill>
                  <a:srgbClr val="FFFFFF"/>
                </a:solidFill>
                <a:latin typeface="+mj-lt"/>
                <a:ea typeface="+mj-ea"/>
                <a:cs typeface="+mj-cs"/>
              </a:rPr>
              <a:t>Week</a:t>
            </a:r>
          </a:p>
        </p:txBody>
      </p:sp>
      <p:pic>
        <p:nvPicPr>
          <p:cNvPr id="10" name="Content Placeholder 4" descr="A picture containing text, screenshot, font, diagram&#10;&#10;Description automatically generated">
            <a:extLst>
              <a:ext uri="{FF2B5EF4-FFF2-40B4-BE49-F238E27FC236}">
                <a16:creationId xmlns:a16="http://schemas.microsoft.com/office/drawing/2014/main" id="{FE61A812-31C3-F37C-6C44-64D9BA1FAD82}"/>
              </a:ext>
            </a:extLst>
          </p:cNvPr>
          <p:cNvPicPr>
            <a:picLocks noGrp="1" noChangeAspect="1"/>
          </p:cNvPicPr>
          <p:nvPr>
            <p:ph idx="1"/>
          </p:nvPr>
        </p:nvPicPr>
        <p:blipFill>
          <a:blip r:embed="rId3"/>
          <a:stretch>
            <a:fillRect/>
          </a:stretch>
        </p:blipFill>
        <p:spPr>
          <a:xfrm>
            <a:off x="6096000" y="346356"/>
            <a:ext cx="4516073" cy="6165288"/>
          </a:xfrm>
          <a:prstGeom prst="rect">
            <a:avLst/>
          </a:prstGeom>
        </p:spPr>
      </p:pic>
    </p:spTree>
    <p:extLst>
      <p:ext uri="{BB962C8B-B14F-4D97-AF65-F5344CB8AC3E}">
        <p14:creationId xmlns:p14="http://schemas.microsoft.com/office/powerpoint/2010/main" val="3004402624"/>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217908-8073-F272-7080-763DC93BC4E7}"/>
              </a:ext>
            </a:extLst>
          </p:cNvPr>
          <p:cNvSpPr>
            <a:spLocks noGrp="1"/>
          </p:cNvSpPr>
          <p:nvPr>
            <p:ph type="title"/>
          </p:nvPr>
        </p:nvSpPr>
        <p:spPr>
          <a:xfrm>
            <a:off x="1000124" y="1967266"/>
            <a:ext cx="2700338"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Ride Duration</a:t>
            </a:r>
            <a:br>
              <a:rPr lang="en-US" sz="3600" kern="1200" dirty="0">
                <a:solidFill>
                  <a:srgbClr val="FFFFFF"/>
                </a:solidFill>
                <a:latin typeface="+mj-lt"/>
                <a:ea typeface="+mj-ea"/>
                <a:cs typeface="+mj-cs"/>
              </a:rPr>
            </a:br>
            <a:r>
              <a:rPr lang="en-US" sz="3600" kern="1200" dirty="0">
                <a:solidFill>
                  <a:srgbClr val="FFFFFF"/>
                </a:solidFill>
                <a:latin typeface="+mj-lt"/>
                <a:ea typeface="+mj-ea"/>
                <a:cs typeface="+mj-cs"/>
              </a:rPr>
              <a:t>Through the</a:t>
            </a:r>
            <a:br>
              <a:rPr lang="en-US" sz="3600" kern="1200" dirty="0">
                <a:solidFill>
                  <a:srgbClr val="FFFFFF"/>
                </a:solidFill>
                <a:latin typeface="+mj-lt"/>
                <a:ea typeface="+mj-ea"/>
                <a:cs typeface="+mj-cs"/>
              </a:rPr>
            </a:br>
            <a:r>
              <a:rPr lang="en-US" sz="3600" kern="1200" dirty="0">
                <a:solidFill>
                  <a:srgbClr val="FFFFFF"/>
                </a:solidFill>
                <a:latin typeface="+mj-lt"/>
                <a:ea typeface="+mj-ea"/>
                <a:cs typeface="+mj-cs"/>
              </a:rPr>
              <a:t>Week</a:t>
            </a:r>
          </a:p>
        </p:txBody>
      </p:sp>
      <p:pic>
        <p:nvPicPr>
          <p:cNvPr id="3" name="Picture 2" descr="A picture containing text, screenshot, font, diagram&#10;&#10;Description automatically generated">
            <a:extLst>
              <a:ext uri="{FF2B5EF4-FFF2-40B4-BE49-F238E27FC236}">
                <a16:creationId xmlns:a16="http://schemas.microsoft.com/office/drawing/2014/main" id="{65C56CF1-74A0-B8E2-8EE7-6A4FAE4519F6}"/>
              </a:ext>
            </a:extLst>
          </p:cNvPr>
          <p:cNvPicPr>
            <a:picLocks noChangeAspect="1"/>
          </p:cNvPicPr>
          <p:nvPr/>
        </p:nvPicPr>
        <p:blipFill>
          <a:blip r:embed="rId3"/>
          <a:stretch>
            <a:fillRect/>
          </a:stretch>
        </p:blipFill>
        <p:spPr>
          <a:xfrm>
            <a:off x="6096000" y="345310"/>
            <a:ext cx="4517605" cy="6167379"/>
          </a:xfrm>
          <a:prstGeom prst="rect">
            <a:avLst/>
          </a:prstGeom>
        </p:spPr>
      </p:pic>
    </p:spTree>
    <p:extLst>
      <p:ext uri="{BB962C8B-B14F-4D97-AF65-F5344CB8AC3E}">
        <p14:creationId xmlns:p14="http://schemas.microsoft.com/office/powerpoint/2010/main" val="4281605391"/>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F33B6F-12A5-5F7A-BB6C-688A8E4CA90E}"/>
              </a:ext>
            </a:extLst>
          </p:cNvPr>
          <p:cNvSpPr>
            <a:spLocks noGrp="1"/>
          </p:cNvSpPr>
          <p:nvPr>
            <p:ph type="title"/>
          </p:nvPr>
        </p:nvSpPr>
        <p:spPr>
          <a:xfrm>
            <a:off x="686834" y="1153572"/>
            <a:ext cx="3200400" cy="4461163"/>
          </a:xfrm>
        </p:spPr>
        <p:txBody>
          <a:bodyPr>
            <a:normAutofit/>
          </a:bodyPr>
          <a:lstStyle/>
          <a:p>
            <a:r>
              <a:rPr lang="en-US" dirty="0">
                <a:solidFill>
                  <a:srgbClr val="FFFFFF"/>
                </a:solidFill>
              </a:rPr>
              <a:t>Key Insights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7" name="Content Placeholder 2">
            <a:extLst>
              <a:ext uri="{FF2B5EF4-FFF2-40B4-BE49-F238E27FC236}">
                <a16:creationId xmlns:a16="http://schemas.microsoft.com/office/drawing/2014/main" id="{6B998E34-85B3-27F0-9C1C-A8F9F1E12E26}"/>
              </a:ext>
            </a:extLst>
          </p:cNvPr>
          <p:cNvSpPr>
            <a:spLocks noGrp="1"/>
          </p:cNvSpPr>
          <p:nvPr>
            <p:ph idx="1"/>
          </p:nvPr>
        </p:nvSpPr>
        <p:spPr>
          <a:xfrm>
            <a:off x="4447308" y="591344"/>
            <a:ext cx="6906491" cy="5585619"/>
          </a:xfrm>
        </p:spPr>
        <p:txBody>
          <a:bodyPr anchor="ctr">
            <a:normAutofit/>
          </a:bodyPr>
          <a:lstStyle/>
          <a:p>
            <a:r>
              <a:rPr lang="en-US" dirty="0"/>
              <a:t>Annual members use Cyclistic more often and more frequently than casual members</a:t>
            </a:r>
          </a:p>
          <a:p>
            <a:r>
              <a:rPr lang="en-US" dirty="0"/>
              <a:t>Casual members’ ride count and ride duration peak on the weekends</a:t>
            </a:r>
          </a:p>
          <a:p>
            <a:r>
              <a:rPr lang="en-US" dirty="0"/>
              <a:t>Casual members use Cyclistic for leisure more often than commuting</a:t>
            </a:r>
          </a:p>
        </p:txBody>
      </p:sp>
    </p:spTree>
    <p:extLst>
      <p:ext uri="{BB962C8B-B14F-4D97-AF65-F5344CB8AC3E}">
        <p14:creationId xmlns:p14="http://schemas.microsoft.com/office/powerpoint/2010/main" val="1201359170"/>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6456C2-8BE1-6D12-78EC-0A3653B32C25}"/>
              </a:ext>
            </a:extLst>
          </p:cNvPr>
          <p:cNvSpPr>
            <a:spLocks noGrp="1"/>
          </p:cNvSpPr>
          <p:nvPr>
            <p:ph type="title"/>
          </p:nvPr>
        </p:nvSpPr>
        <p:spPr>
          <a:xfrm>
            <a:off x="686834" y="591344"/>
            <a:ext cx="3200400" cy="5585619"/>
          </a:xfrm>
        </p:spPr>
        <p:txBody>
          <a:bodyPr>
            <a:normAutofit/>
          </a:bodyPr>
          <a:lstStyle/>
          <a:p>
            <a:r>
              <a:rPr lang="en-US" dirty="0">
                <a:solidFill>
                  <a:srgbClr val="FFFFFF"/>
                </a:solidFill>
              </a:rPr>
              <a:t>Conversion Strategy</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CFF60226-5107-07AD-117F-9236AFA79D2A}"/>
              </a:ext>
            </a:extLst>
          </p:cNvPr>
          <p:cNvSpPr>
            <a:spLocks noGrp="1"/>
          </p:cNvSpPr>
          <p:nvPr>
            <p:ph idx="1"/>
          </p:nvPr>
        </p:nvSpPr>
        <p:spPr>
          <a:xfrm>
            <a:off x="4447308" y="591344"/>
            <a:ext cx="6906491" cy="5585619"/>
          </a:xfrm>
        </p:spPr>
        <p:txBody>
          <a:bodyPr anchor="ctr">
            <a:normAutofit/>
          </a:bodyPr>
          <a:lstStyle/>
          <a:p>
            <a:r>
              <a:rPr lang="en-US" dirty="0"/>
              <a:t>Target the casual riders with promotions</a:t>
            </a:r>
          </a:p>
          <a:p>
            <a:r>
              <a:rPr lang="en-US" dirty="0"/>
              <a:t>Give a generous trial period for casual riders to test it out</a:t>
            </a:r>
          </a:p>
          <a:p>
            <a:r>
              <a:rPr lang="en-US" dirty="0"/>
              <a:t>Create plans more tailored to leisurely riders</a:t>
            </a:r>
          </a:p>
          <a:p>
            <a:r>
              <a:rPr lang="en-US" dirty="0"/>
              <a:t>Social media outreach</a:t>
            </a:r>
          </a:p>
        </p:txBody>
      </p:sp>
    </p:spTree>
    <p:extLst>
      <p:ext uri="{BB962C8B-B14F-4D97-AF65-F5344CB8AC3E}">
        <p14:creationId xmlns:p14="http://schemas.microsoft.com/office/powerpoint/2010/main" val="1446301639"/>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FD534B-E555-8222-B98A-D962AADB8B9D}"/>
              </a:ext>
            </a:extLst>
          </p:cNvPr>
          <p:cNvSpPr>
            <a:spLocks noGrp="1"/>
          </p:cNvSpPr>
          <p:nvPr>
            <p:ph type="title"/>
          </p:nvPr>
        </p:nvSpPr>
        <p:spPr>
          <a:xfrm>
            <a:off x="686834" y="1153572"/>
            <a:ext cx="3200400" cy="4461163"/>
          </a:xfrm>
        </p:spPr>
        <p:txBody>
          <a:bodyPr>
            <a:normAutofit/>
          </a:bodyPr>
          <a:lstStyle/>
          <a:p>
            <a:r>
              <a:rPr lang="en-US">
                <a:solidFill>
                  <a:srgbClr val="FFFFFF"/>
                </a:solidFill>
              </a:rPr>
              <a:t>Further Analysis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95AD8298-B4A2-5970-F437-7F357608A3ED}"/>
              </a:ext>
            </a:extLst>
          </p:cNvPr>
          <p:cNvSpPr>
            <a:spLocks noGrp="1"/>
          </p:cNvSpPr>
          <p:nvPr>
            <p:ph idx="1"/>
          </p:nvPr>
        </p:nvSpPr>
        <p:spPr>
          <a:xfrm>
            <a:off x="4447308" y="591344"/>
            <a:ext cx="6906491" cy="5585619"/>
          </a:xfrm>
        </p:spPr>
        <p:txBody>
          <a:bodyPr anchor="ctr">
            <a:normAutofit/>
          </a:bodyPr>
          <a:lstStyle/>
          <a:p>
            <a:r>
              <a:rPr lang="en-US" dirty="0"/>
              <a:t>Seasonal patterns of ridership data</a:t>
            </a:r>
          </a:p>
          <a:p>
            <a:r>
              <a:rPr lang="en-US" dirty="0"/>
              <a:t>Feedback forms when signing up for annual membership</a:t>
            </a:r>
          </a:p>
          <a:p>
            <a:r>
              <a:rPr lang="en-US" dirty="0"/>
              <a:t>Surveys for both casual and annual members on pricing and plan flexibility</a:t>
            </a:r>
          </a:p>
          <a:p>
            <a:endParaRPr lang="en-US" dirty="0"/>
          </a:p>
        </p:txBody>
      </p:sp>
    </p:spTree>
    <p:extLst>
      <p:ext uri="{BB962C8B-B14F-4D97-AF65-F5344CB8AC3E}">
        <p14:creationId xmlns:p14="http://schemas.microsoft.com/office/powerpoint/2010/main" val="19768417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11175</TotalTime>
  <Words>840</Words>
  <Application>Microsoft Macintosh PowerPoint</Application>
  <PresentationFormat>Widescreen</PresentationFormat>
  <Paragraphs>63</Paragraphs>
  <Slides>9</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Söhne</vt:lpstr>
      <vt:lpstr>Office Theme</vt:lpstr>
      <vt:lpstr>Annual vs Casual Member Ridership Differences</vt:lpstr>
      <vt:lpstr>Table of Contents</vt:lpstr>
      <vt:lpstr>Objective</vt:lpstr>
      <vt:lpstr>Overall Member Analysis</vt:lpstr>
      <vt:lpstr>Ride Count Through the Week</vt:lpstr>
      <vt:lpstr>Ride Duration Through the Week</vt:lpstr>
      <vt:lpstr>Key Insights</vt:lpstr>
      <vt:lpstr>Conversion Strategy</vt:lpstr>
      <vt:lpstr>Further 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Member vs. Casual  Ridership Differences</dc:title>
  <dc:creator>Leonardo Capocci</dc:creator>
  <cp:lastModifiedBy>Leonardo Capocci</cp:lastModifiedBy>
  <cp:revision>17</cp:revision>
  <dcterms:created xsi:type="dcterms:W3CDTF">2023-05-23T00:42:57Z</dcterms:created>
  <dcterms:modified xsi:type="dcterms:W3CDTF">2023-05-30T19:05:09Z</dcterms:modified>
</cp:coreProperties>
</file>