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Overlock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86C73-38D9-410E-85F3-760046AD9178}" v="35" dt="2021-02-11T21:23:31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Canseco" userId="1e4c18c56eabe1f7" providerId="LiveId" clId="{12C86C73-38D9-410E-85F3-760046AD9178}"/>
    <pc:docChg chg="modSld">
      <pc:chgData name="Leo Canseco" userId="1e4c18c56eabe1f7" providerId="LiveId" clId="{12C86C73-38D9-410E-85F3-760046AD9178}" dt="2021-02-11T21:23:31.237" v="34"/>
      <pc:docMkLst>
        <pc:docMk/>
      </pc:docMkLst>
      <pc:sldChg chg="modTransition">
        <pc:chgData name="Leo Canseco" userId="1e4c18c56eabe1f7" providerId="LiveId" clId="{12C86C73-38D9-410E-85F3-760046AD9178}" dt="2021-02-11T21:18:42.669" v="0"/>
        <pc:sldMkLst>
          <pc:docMk/>
          <pc:sldMk cId="0" sldId="256"/>
        </pc:sldMkLst>
      </pc:sldChg>
      <pc:sldChg chg="modTransition">
        <pc:chgData name="Leo Canseco" userId="1e4c18c56eabe1f7" providerId="LiveId" clId="{12C86C73-38D9-410E-85F3-760046AD9178}" dt="2021-02-11T21:18:49.293" v="1"/>
        <pc:sldMkLst>
          <pc:docMk/>
          <pc:sldMk cId="0" sldId="257"/>
        </pc:sldMkLst>
      </pc:sldChg>
      <pc:sldChg chg="modTransition">
        <pc:chgData name="Leo Canseco" userId="1e4c18c56eabe1f7" providerId="LiveId" clId="{12C86C73-38D9-410E-85F3-760046AD9178}" dt="2021-02-11T21:18:58.784" v="4"/>
        <pc:sldMkLst>
          <pc:docMk/>
          <pc:sldMk cId="0" sldId="258"/>
        </pc:sldMkLst>
      </pc:sldChg>
      <pc:sldChg chg="modTransition">
        <pc:chgData name="Leo Canseco" userId="1e4c18c56eabe1f7" providerId="LiveId" clId="{12C86C73-38D9-410E-85F3-760046AD9178}" dt="2021-02-11T21:19:09.322" v="5"/>
        <pc:sldMkLst>
          <pc:docMk/>
          <pc:sldMk cId="0" sldId="259"/>
        </pc:sldMkLst>
      </pc:sldChg>
      <pc:sldChg chg="modTransition">
        <pc:chgData name="Leo Canseco" userId="1e4c18c56eabe1f7" providerId="LiveId" clId="{12C86C73-38D9-410E-85F3-760046AD9178}" dt="2021-02-11T21:19:13.500" v="6"/>
        <pc:sldMkLst>
          <pc:docMk/>
          <pc:sldMk cId="0" sldId="260"/>
        </pc:sldMkLst>
      </pc:sldChg>
      <pc:sldChg chg="modTransition">
        <pc:chgData name="Leo Canseco" userId="1e4c18c56eabe1f7" providerId="LiveId" clId="{12C86C73-38D9-410E-85F3-760046AD9178}" dt="2021-02-11T21:19:40.978" v="10"/>
        <pc:sldMkLst>
          <pc:docMk/>
          <pc:sldMk cId="0" sldId="261"/>
        </pc:sldMkLst>
      </pc:sldChg>
      <pc:sldChg chg="modTransition">
        <pc:chgData name="Leo Canseco" userId="1e4c18c56eabe1f7" providerId="LiveId" clId="{12C86C73-38D9-410E-85F3-760046AD9178}" dt="2021-02-11T21:19:58.895" v="14"/>
        <pc:sldMkLst>
          <pc:docMk/>
          <pc:sldMk cId="0" sldId="262"/>
        </pc:sldMkLst>
      </pc:sldChg>
      <pc:sldChg chg="modTransition">
        <pc:chgData name="Leo Canseco" userId="1e4c18c56eabe1f7" providerId="LiveId" clId="{12C86C73-38D9-410E-85F3-760046AD9178}" dt="2021-02-11T21:20:07.219" v="15"/>
        <pc:sldMkLst>
          <pc:docMk/>
          <pc:sldMk cId="0" sldId="263"/>
        </pc:sldMkLst>
      </pc:sldChg>
      <pc:sldChg chg="modTransition">
        <pc:chgData name="Leo Canseco" userId="1e4c18c56eabe1f7" providerId="LiveId" clId="{12C86C73-38D9-410E-85F3-760046AD9178}" dt="2021-02-11T21:20:19.796" v="17"/>
        <pc:sldMkLst>
          <pc:docMk/>
          <pc:sldMk cId="0" sldId="264"/>
        </pc:sldMkLst>
      </pc:sldChg>
      <pc:sldChg chg="modTransition">
        <pc:chgData name="Leo Canseco" userId="1e4c18c56eabe1f7" providerId="LiveId" clId="{12C86C73-38D9-410E-85F3-760046AD9178}" dt="2021-02-11T21:20:26.007" v="18"/>
        <pc:sldMkLst>
          <pc:docMk/>
          <pc:sldMk cId="0" sldId="265"/>
        </pc:sldMkLst>
      </pc:sldChg>
      <pc:sldChg chg="modTransition">
        <pc:chgData name="Leo Canseco" userId="1e4c18c56eabe1f7" providerId="LiveId" clId="{12C86C73-38D9-410E-85F3-760046AD9178}" dt="2021-02-11T21:21:56.461" v="29"/>
        <pc:sldMkLst>
          <pc:docMk/>
          <pc:sldMk cId="0" sldId="266"/>
        </pc:sldMkLst>
      </pc:sldChg>
      <pc:sldChg chg="modTransition">
        <pc:chgData name="Leo Canseco" userId="1e4c18c56eabe1f7" providerId="LiveId" clId="{12C86C73-38D9-410E-85F3-760046AD9178}" dt="2021-02-11T21:23:20.067" v="32"/>
        <pc:sldMkLst>
          <pc:docMk/>
          <pc:sldMk cId="0" sldId="267"/>
        </pc:sldMkLst>
      </pc:sldChg>
      <pc:sldChg chg="modTransition">
        <pc:chgData name="Leo Canseco" userId="1e4c18c56eabe1f7" providerId="LiveId" clId="{12C86C73-38D9-410E-85F3-760046AD9178}" dt="2021-02-11T21:23:31.237" v="34"/>
        <pc:sldMkLst>
          <pc:docMk/>
          <pc:sldMk cId="0" sldId="268"/>
        </pc:sldMkLst>
      </pc:sldChg>
      <pc:sldChg chg="modTransition">
        <pc:chgData name="Leo Canseco" userId="1e4c18c56eabe1f7" providerId="LiveId" clId="{12C86C73-38D9-410E-85F3-760046AD9178}" dt="2021-02-11T21:21:20.470" v="24"/>
        <pc:sldMkLst>
          <pc:docMk/>
          <pc:sldMk cId="0" sldId="269"/>
        </pc:sldMkLst>
      </pc:sldChg>
      <pc:sldChg chg="modTransition">
        <pc:chgData name="Leo Canseco" userId="1e4c18c56eabe1f7" providerId="LiveId" clId="{12C86C73-38D9-410E-85F3-760046AD9178}" dt="2021-02-11T21:22:14.543" v="30"/>
        <pc:sldMkLst>
          <pc:docMk/>
          <pc:sldMk cId="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15"/>
              </a:spcBef>
              <a:spcAft>
                <a:spcPts val="0"/>
              </a:spcAft>
              <a:buSzPts val="1260"/>
              <a:buNone/>
              <a:defRPr sz="1575">
                <a:solidFill>
                  <a:srgbClr val="68370E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10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84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flipH="1">
            <a:off x="6171009" y="6350"/>
            <a:ext cx="2857500" cy="28575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2"/>
          <p:cNvCxnSpPr/>
          <p:nvPr/>
        </p:nvCxnSpPr>
        <p:spPr>
          <a:xfrm flipH="1">
            <a:off x="4581128" y="68659"/>
            <a:ext cx="4560491" cy="4560491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2"/>
          <p:cNvCxnSpPr/>
          <p:nvPr/>
        </p:nvCxnSpPr>
        <p:spPr>
          <a:xfrm flipH="1">
            <a:off x="5426869" y="171450"/>
            <a:ext cx="3714750" cy="371475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2"/>
          <p:cNvCxnSpPr/>
          <p:nvPr/>
        </p:nvCxnSpPr>
        <p:spPr>
          <a:xfrm flipH="1">
            <a:off x="5501878" y="24209"/>
            <a:ext cx="3639742" cy="3639742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2"/>
          <p:cNvCxnSpPr/>
          <p:nvPr/>
        </p:nvCxnSpPr>
        <p:spPr>
          <a:xfrm flipH="1">
            <a:off x="5884070" y="457201"/>
            <a:ext cx="3257549" cy="325754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>
            <a:spLocks noGrp="1"/>
          </p:cNvSpPr>
          <p:nvPr>
            <p:ph type="pic" idx="2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542109" y="2082800"/>
            <a:ext cx="4516041" cy="1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080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685801" y="2882900"/>
            <a:ext cx="622815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960"/>
              <a:buFont typeface="Century Gothic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80"/>
              <a:buFont typeface="Century Gothic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60"/>
              <a:buFont typeface="Century Gothic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Font typeface="Century Gothic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Font typeface="Century Gothic"/>
              <a:buNone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68370E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084659" y="2571750"/>
            <a:ext cx="6400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80"/>
              <a:buFont typeface="Century Gothic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60"/>
              <a:buFont typeface="Century Gothic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Font typeface="Century Gothic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Font typeface="Century Gothic"/>
              <a:buNone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2"/>
          </p:nvPr>
        </p:nvSpPr>
        <p:spPr>
          <a:xfrm>
            <a:off x="513160" y="3225801"/>
            <a:ext cx="6400800" cy="126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68370E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68370E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513159" y="2946400"/>
            <a:ext cx="6400801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2"/>
          </p:nvPr>
        </p:nvSpPr>
        <p:spPr>
          <a:xfrm>
            <a:off x="513159" y="3733800"/>
            <a:ext cx="640080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68370E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13159" y="2946401"/>
            <a:ext cx="64008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2"/>
          </p:nvPr>
        </p:nvSpPr>
        <p:spPr>
          <a:xfrm>
            <a:off x="513159" y="3575049"/>
            <a:ext cx="6400801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68370E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 rot="5400000">
            <a:off x="2357834" y="-1330324"/>
            <a:ext cx="271145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 rot="5400000">
            <a:off x="5570934" y="1457325"/>
            <a:ext cx="3429000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 rot="5400000">
            <a:off x="1457325" y="-428625"/>
            <a:ext cx="398145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68370E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513159" y="514351"/>
            <a:ext cx="3703241" cy="27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356100" y="514351"/>
            <a:ext cx="3700859" cy="27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513159" y="952897"/>
            <a:ext cx="3703241" cy="227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4559299" y="514350"/>
            <a:ext cx="349885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4"/>
          </p:nvPr>
        </p:nvSpPr>
        <p:spPr>
          <a:xfrm>
            <a:off x="4354909" y="946546"/>
            <a:ext cx="3696891" cy="227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4457701" cy="39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2"/>
          </p:nvPr>
        </p:nvSpPr>
        <p:spPr>
          <a:xfrm>
            <a:off x="5313759" y="1657350"/>
            <a:ext cx="2743200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43D"/>
            </a:gs>
            <a:gs pos="10000">
              <a:srgbClr val="FFC43D"/>
            </a:gs>
            <a:gs pos="100000">
              <a:srgbClr val="D13E00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718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▶"/>
              <a:defRPr sz="135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8956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1939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1939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1939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1939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194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1940" algn="l" rtl="0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ipython.com/ley-de-coulomb-ejercicios-con-pytho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scribd.com/document/397074744/Prueba-Python" TargetMode="External"/><Relationship Id="rId5" Type="http://schemas.openxmlformats.org/officeDocument/2006/relationships/hyperlink" Target="https://tutoresconcodigo.com/campo-electrico-de-dos-cargas/" TargetMode="External"/><Relationship Id="rId4" Type="http://schemas.openxmlformats.org/officeDocument/2006/relationships/hyperlink" Target="https://pybonacci.org/2012/11/13/visualizando-lineas-de-corriente-en-python-con-matplotlib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ctrTitle"/>
          </p:nvPr>
        </p:nvSpPr>
        <p:spPr>
          <a:xfrm>
            <a:off x="260150" y="1150447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Century Gothic"/>
              <a:buNone/>
            </a:pPr>
            <a:r>
              <a:rPr lang="es" b="1">
                <a:solidFill>
                  <a:srgbClr val="0C0C0C"/>
                </a:solidFill>
              </a:rPr>
              <a:t>TRAYECTORIA DE UNA PARTÍCULA EN UN CAMPO MAGNÉTICO. </a:t>
            </a:r>
            <a:endParaRPr b="1">
              <a:solidFill>
                <a:srgbClr val="0C0C0C"/>
              </a:solidFill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1"/>
          </p:nvPr>
        </p:nvSpPr>
        <p:spPr>
          <a:xfrm>
            <a:off x="197974" y="3451253"/>
            <a:ext cx="85206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s" sz="2400">
                <a:solidFill>
                  <a:srgbClr val="0C0C0C"/>
                </a:solidFill>
              </a:rPr>
              <a:t>Creado por:</a:t>
            </a:r>
            <a:endParaRPr sz="2400">
              <a:solidFill>
                <a:srgbClr val="0C0C0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s" sz="2400">
                <a:solidFill>
                  <a:srgbClr val="0C0C0C"/>
                </a:solidFill>
              </a:rPr>
              <a:t>Canseco Carbajal Leonardo </a:t>
            </a:r>
            <a:endParaRPr sz="2400">
              <a:solidFill>
                <a:srgbClr val="0C0C0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s" sz="2400">
                <a:solidFill>
                  <a:srgbClr val="0C0C0C"/>
                </a:solidFill>
              </a:rPr>
              <a:t>Romero Gonzalez Luis Angel</a:t>
            </a:r>
            <a:endParaRPr sz="2400">
              <a:solidFill>
                <a:srgbClr val="0C0C0C"/>
              </a:solidFill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250" y="146700"/>
            <a:ext cx="1411950" cy="158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9950" y="55601"/>
            <a:ext cx="1548624" cy="17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0402"/>
            </a:gs>
            <a:gs pos="49000">
              <a:srgbClr val="810502"/>
            </a:gs>
            <a:gs pos="88000">
              <a:srgbClr val="FB1D17"/>
            </a:gs>
            <a:gs pos="100000">
              <a:srgbClr val="FB1D17"/>
            </a:gs>
          </a:gsLst>
          <a:lin ang="13500000" scaled="0"/>
        </a:gra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311700" y="258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5226"/>
              <a:buFont typeface="Century Gothic"/>
              <a:buNone/>
            </a:pPr>
            <a:r>
              <a:rPr lang="es"/>
              <a:t>GRÁFICO </a:t>
            </a:r>
            <a:r>
              <a:rPr lang="es" sz="3300">
                <a:latin typeface="Aharoni"/>
                <a:ea typeface="Aharoni"/>
                <a:cs typeface="Aharoni"/>
                <a:sym typeface="Aharoni"/>
              </a:rPr>
              <a:t>ESTÁTICO</a:t>
            </a:r>
            <a:r>
              <a:rPr lang="es"/>
              <a:t> EN TRES EJES</a:t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9486" y="830725"/>
            <a:ext cx="4485027" cy="400253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2DCB8"/>
            </a:gs>
            <a:gs pos="46000">
              <a:srgbClr val="4EA95B"/>
            </a:gs>
            <a:gs pos="100000">
              <a:srgbClr val="2C603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311700" y="297543"/>
            <a:ext cx="8520600" cy="720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s" sz="2800"/>
              <a:t>ANIMACIÓN EN EL </a:t>
            </a:r>
            <a:r>
              <a:rPr lang="es" sz="2800" b="1"/>
              <a:t>PLANO</a:t>
            </a:r>
            <a:endParaRPr sz="2800" b="1"/>
          </a:p>
        </p:txBody>
      </p:sp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 l="20547" t="26823" r="39700" b="22934"/>
          <a:stretch/>
        </p:blipFill>
        <p:spPr>
          <a:xfrm>
            <a:off x="1958925" y="1074600"/>
            <a:ext cx="5226149" cy="371517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2075362" y="842589"/>
            <a:ext cx="4993275" cy="345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lock"/>
              <a:buNone/>
            </a:pPr>
            <a:r>
              <a:rPr lang="es" sz="6000">
                <a:latin typeface="Overlock"/>
                <a:ea typeface="Overlock"/>
                <a:cs typeface="Overlock"/>
                <a:sym typeface="Overlock"/>
              </a:rPr>
              <a:t>A PROBAR  EL PROGRAMA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2"/>
          <p:cNvCxnSpPr/>
          <p:nvPr/>
        </p:nvCxnSpPr>
        <p:spPr>
          <a:xfrm flipH="1">
            <a:off x="6171009" y="6350"/>
            <a:ext cx="2857500" cy="28575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32"/>
          <p:cNvCxnSpPr/>
          <p:nvPr/>
        </p:nvCxnSpPr>
        <p:spPr>
          <a:xfrm flipH="1">
            <a:off x="4581127" y="68658"/>
            <a:ext cx="4560491" cy="4560492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32"/>
          <p:cNvCxnSpPr/>
          <p:nvPr/>
        </p:nvCxnSpPr>
        <p:spPr>
          <a:xfrm flipH="1">
            <a:off x="5426868" y="171450"/>
            <a:ext cx="3714750" cy="371475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p32"/>
          <p:cNvCxnSpPr/>
          <p:nvPr/>
        </p:nvCxnSpPr>
        <p:spPr>
          <a:xfrm flipH="1">
            <a:off x="5501877" y="24208"/>
            <a:ext cx="3639742" cy="3639742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" name="Google Shape;251;p32"/>
          <p:cNvCxnSpPr/>
          <p:nvPr/>
        </p:nvCxnSpPr>
        <p:spPr>
          <a:xfrm flipH="1">
            <a:off x="5884069" y="457200"/>
            <a:ext cx="3257549" cy="325755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2" name="Google Shape;252;p32"/>
          <p:cNvSpPr/>
          <p:nvPr/>
        </p:nvSpPr>
        <p:spPr>
          <a:xfrm>
            <a:off x="-2381" y="0"/>
            <a:ext cx="9143999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 amt="40000"/>
          </a:blip>
          <a:srcRect t="14112" b="982"/>
          <a:stretch/>
        </p:blipFill>
        <p:spPr>
          <a:xfrm>
            <a:off x="-2381" y="10"/>
            <a:ext cx="9143999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513159" y="514349"/>
            <a:ext cx="6000750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s" sz="4800"/>
              <a:t>REFERENCIAS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AA9"/>
            </a:gs>
            <a:gs pos="10000">
              <a:srgbClr val="FFCAA9"/>
            </a:gs>
            <a:gs pos="100000">
              <a:srgbClr val="C65F09"/>
            </a:gs>
          </a:gsLst>
          <a:lin ang="6120000" scaled="0"/>
        </a:gra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33"/>
          <p:cNvCxnSpPr/>
          <p:nvPr/>
        </p:nvCxnSpPr>
        <p:spPr>
          <a:xfrm flipH="1">
            <a:off x="6171009" y="6350"/>
            <a:ext cx="2857500" cy="28575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0" name="Google Shape;260;p33"/>
          <p:cNvCxnSpPr/>
          <p:nvPr/>
        </p:nvCxnSpPr>
        <p:spPr>
          <a:xfrm flipH="1">
            <a:off x="4581127" y="68658"/>
            <a:ext cx="4560491" cy="4560492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p33"/>
          <p:cNvCxnSpPr/>
          <p:nvPr/>
        </p:nvCxnSpPr>
        <p:spPr>
          <a:xfrm flipH="1">
            <a:off x="5426868" y="171450"/>
            <a:ext cx="3714750" cy="371475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3"/>
          <p:cNvCxnSpPr/>
          <p:nvPr/>
        </p:nvCxnSpPr>
        <p:spPr>
          <a:xfrm flipH="1">
            <a:off x="5501877" y="24208"/>
            <a:ext cx="3639742" cy="3639742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33"/>
          <p:cNvCxnSpPr/>
          <p:nvPr/>
        </p:nvCxnSpPr>
        <p:spPr>
          <a:xfrm flipH="1">
            <a:off x="5884069" y="457200"/>
            <a:ext cx="3257549" cy="325755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4" name="Google Shape;264;p33"/>
          <p:cNvSpPr/>
          <p:nvPr/>
        </p:nvSpPr>
        <p:spPr>
          <a:xfrm>
            <a:off x="693" y="1"/>
            <a:ext cx="9144000" cy="5143500"/>
          </a:xfrm>
          <a:prstGeom prst="rect">
            <a:avLst/>
          </a:prstGeom>
          <a:solidFill>
            <a:schemeClr val="dk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33"/>
          <p:cNvSpPr/>
          <p:nvPr/>
        </p:nvSpPr>
        <p:spPr>
          <a:xfrm flipH="1">
            <a:off x="693" y="1"/>
            <a:ext cx="9143307" cy="5143499"/>
          </a:xfrm>
          <a:prstGeom prst="snip2DiagRect">
            <a:avLst>
              <a:gd name="adj1" fmla="val 0"/>
              <a:gd name="adj2" fmla="val 37605"/>
            </a:avLst>
          </a:prstGeom>
          <a:gradFill>
            <a:gsLst>
              <a:gs pos="0">
                <a:srgbClr val="FFCAA9"/>
              </a:gs>
              <a:gs pos="10000">
                <a:srgbClr val="FFCAA9"/>
              </a:gs>
              <a:gs pos="100000">
                <a:srgbClr val="C65F09"/>
              </a:gs>
            </a:gsLst>
            <a:lin ang="61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693859" y="578756"/>
            <a:ext cx="7757700" cy="354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lang="es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edu13. (2019). Ley de Coulomb. 8/02/21, de unipython Sitio web: </a:t>
            </a:r>
            <a:r>
              <a:rPr lang="es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https://unipython.com/ley-de-coulomb-ejercicios-con-python/</a:t>
            </a:r>
            <a:r>
              <a:rPr lang="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lang="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Villegas Eduardo. (2011). Movimiento. En Modelización en python(250-260). Colombia: Colombia. </a:t>
            </a:r>
            <a:r>
              <a:rPr lang="es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lang="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Cano Juan Luis. (2011). Visualizando líneas de campo. 08/02/21, de pybonacci Sitio web: </a:t>
            </a:r>
            <a:r>
              <a:rPr lang="es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https://pybonacci.org/2012/11/13/visualizando-lineas-de-corriente-en-python-con-matplotlib/</a:t>
            </a:r>
            <a:r>
              <a:rPr lang="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❖"/>
            </a:pPr>
            <a:r>
              <a:rPr lang="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Desconocido. (2020). Campo magnético. 08/02/21, de Tutores con codigo Sitio web: </a:t>
            </a:r>
            <a:r>
              <a:rPr lang="es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https://tutoresconcodigo.com/campo-electrico-de-dos-cargas/</a:t>
            </a:r>
            <a:r>
              <a:rPr lang="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❖"/>
            </a:pPr>
            <a:r>
              <a:rPr lang="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Bulacios Juan Pablo. (2019). Prueba python. 10/02/21, de SCRIBD Sitio web: </a:t>
            </a:r>
            <a:r>
              <a:rPr lang="es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https://es.scribd.com/document/397074744/Prueba-Python</a:t>
            </a:r>
            <a:r>
              <a:rPr lang="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❖"/>
            </a:pPr>
            <a:r>
              <a:rPr lang="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SCIELO MEXICO. (2007). Algoritmo de verlet. 11/02/21, de SciELO Sitio web: scielo.org.mx 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❖"/>
            </a:pPr>
            <a:r>
              <a:rPr lang="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Desconocido. (2020). Movimiento de una partícula. 05/02/21, de Aulafacil Sitio web: aulafacil.com </a:t>
            </a:r>
            <a:endParaRPr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55555"/>
            </a:gs>
            <a:gs pos="10000">
              <a:srgbClr val="555555"/>
            </a:gs>
            <a:gs pos="100000">
              <a:schemeClr val="dk1"/>
            </a:gs>
          </a:gsLst>
          <a:lin ang="6120000" scaled="0"/>
        </a:gra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Google Shape;271;p34"/>
          <p:cNvCxnSpPr/>
          <p:nvPr/>
        </p:nvCxnSpPr>
        <p:spPr>
          <a:xfrm flipH="1">
            <a:off x="6171009" y="6350"/>
            <a:ext cx="2857500" cy="28575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34"/>
          <p:cNvCxnSpPr/>
          <p:nvPr/>
        </p:nvCxnSpPr>
        <p:spPr>
          <a:xfrm flipH="1">
            <a:off x="4581127" y="68658"/>
            <a:ext cx="4560491" cy="4560492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34"/>
          <p:cNvCxnSpPr/>
          <p:nvPr/>
        </p:nvCxnSpPr>
        <p:spPr>
          <a:xfrm flipH="1">
            <a:off x="5426868" y="171450"/>
            <a:ext cx="3714750" cy="371475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4" name="Google Shape;274;p34"/>
          <p:cNvCxnSpPr/>
          <p:nvPr/>
        </p:nvCxnSpPr>
        <p:spPr>
          <a:xfrm flipH="1">
            <a:off x="5501877" y="24208"/>
            <a:ext cx="3639742" cy="3639742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5" name="Google Shape;275;p34"/>
          <p:cNvCxnSpPr/>
          <p:nvPr/>
        </p:nvCxnSpPr>
        <p:spPr>
          <a:xfrm flipH="1">
            <a:off x="5884069" y="457200"/>
            <a:ext cx="3257549" cy="325755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6" name="Google Shape;276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555555"/>
              </a:gs>
              <a:gs pos="10000">
                <a:srgbClr val="555555"/>
              </a:gs>
              <a:gs pos="100000">
                <a:schemeClr val="dk1"/>
              </a:gs>
            </a:gsLst>
            <a:lin ang="61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77" name="Google Shape;277;p34"/>
          <p:cNvGrpSpPr/>
          <p:nvPr/>
        </p:nvGrpSpPr>
        <p:grpSpPr>
          <a:xfrm>
            <a:off x="5829776" y="1065180"/>
            <a:ext cx="3311841" cy="3563972"/>
            <a:chOff x="9206969" y="2963333"/>
            <a:chExt cx="2981859" cy="3208867"/>
          </a:xfrm>
        </p:grpSpPr>
        <p:cxnSp>
          <p:nvCxnSpPr>
            <p:cNvPr id="278" name="Google Shape;278;p3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rgbClr val="BF940C">
                  <a:alpha val="8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p3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rgbClr val="BF940C">
                  <a:alpha val="8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p3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rgbClr val="BF940C">
                  <a:alpha val="8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p3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rgbClr val="BF940C">
                  <a:alpha val="8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p3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rgbClr val="BF940C">
                  <a:alpha val="8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429807" y="1020374"/>
            <a:ext cx="5363307" cy="233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14"/>
              <a:buFont typeface="Century Gothic"/>
              <a:buNone/>
            </a:pPr>
            <a:r>
              <a:rPr lang="es" sz="4800"/>
              <a:t>GRACIAS POR SU ATENCIÓN </a:t>
            </a:r>
            <a:br>
              <a:rPr lang="es" sz="4800"/>
            </a:br>
            <a:br>
              <a:rPr lang="es" sz="4800"/>
            </a:br>
            <a:endParaRPr sz="4800"/>
          </a:p>
        </p:txBody>
      </p:sp>
      <p:sp>
        <p:nvSpPr>
          <p:cNvPr id="284" name="Google Shape;284;p34"/>
          <p:cNvSpPr txBox="1"/>
          <p:nvPr/>
        </p:nvSpPr>
        <p:spPr>
          <a:xfrm>
            <a:off x="2828342" y="802965"/>
            <a:ext cx="6315658" cy="33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14"/>
              <a:buFont typeface="Century Gothic"/>
              <a:buNone/>
            </a:pPr>
            <a:br>
              <a:rPr lang="e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FELIZ FIN DE SEMESTRE</a:t>
            </a:r>
            <a:br>
              <a:rPr lang="e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SUERTE A TODOS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D13E00"/>
            </a:gs>
            <a:gs pos="20000">
              <a:srgbClr val="D13E00"/>
            </a:gs>
            <a:gs pos="98000">
              <a:srgbClr val="437EDD"/>
            </a:gs>
            <a:gs pos="100000">
              <a:srgbClr val="437EDD"/>
            </a:gs>
          </a:gsLst>
          <a:lin ang="6120000" scaled="0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287685"/>
            <a:ext cx="8382474" cy="9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5226"/>
              <a:buFont typeface="Century Gothic"/>
              <a:buNone/>
            </a:pPr>
            <a:r>
              <a:rPr lang="es" b="1"/>
              <a:t>RECORDANDO EL MOVIMIENTO EN UN CAMPO MAGNÉTICO</a:t>
            </a:r>
            <a:endParaRPr b="1"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9118" y="1248076"/>
            <a:ext cx="1611364" cy="287409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53" name="Google Shape;153;p21"/>
          <p:cNvSpPr txBox="1"/>
          <p:nvPr/>
        </p:nvSpPr>
        <p:spPr>
          <a:xfrm>
            <a:off x="3857300" y="2972487"/>
            <a:ext cx="2856799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Figura 2: Regla de la mano derecha para identificar el sentido de la fuerza magnética 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r="46537"/>
          <a:stretch/>
        </p:blipFill>
        <p:spPr>
          <a:xfrm>
            <a:off x="919288" y="1357041"/>
            <a:ext cx="2023015" cy="8779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sy="-100000" algn="bl" rotWithShape="0"/>
          </a:effectLst>
        </p:spPr>
      </p:pic>
      <p:sp>
        <p:nvSpPr>
          <p:cNvPr id="155" name="Google Shape;155;p21"/>
          <p:cNvSpPr txBox="1"/>
          <p:nvPr/>
        </p:nvSpPr>
        <p:spPr>
          <a:xfrm>
            <a:off x="702875" y="2388171"/>
            <a:ext cx="24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Figura 1: Fuerza de Lorentz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532751" y="3208983"/>
            <a:ext cx="2711894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rPr lang="es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 = Fuerza de Lorentz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rPr lang="es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 = Velocidad de la carga o corriente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rPr lang="es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=  Campo magnético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rPr lang="es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q= Carga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43D"/>
            </a:gs>
            <a:gs pos="37000">
              <a:srgbClr val="FFC43D"/>
            </a:gs>
            <a:gs pos="87000">
              <a:srgbClr val="5BE8F3"/>
            </a:gs>
            <a:gs pos="100000">
              <a:srgbClr val="5BE8F3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166144" y="354099"/>
            <a:ext cx="8544706" cy="6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s" sz="2800" b="1"/>
              <a:t>CONDICIONES PARA UNA INTERACCIÓN</a:t>
            </a:r>
            <a:endParaRPr sz="2800" b="1"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l="58701"/>
          <a:stretch/>
        </p:blipFill>
        <p:spPr>
          <a:xfrm>
            <a:off x="311700" y="1611600"/>
            <a:ext cx="3984125" cy="24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4726850" y="1839025"/>
            <a:ext cx="39840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donde:</a:t>
            </a:r>
            <a:endParaRPr sz="1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= Vector del campo magnetico</a:t>
            </a:r>
            <a:endParaRPr sz="1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 = Vector de la velocidad relacionado a la carga</a:t>
            </a:r>
            <a:endParaRPr sz="1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 = carga experimental</a:t>
            </a:r>
            <a:endParaRPr sz="1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BE8F3"/>
            </a:gs>
            <a:gs pos="10000">
              <a:srgbClr val="5BE8F3"/>
            </a:gs>
            <a:gs pos="76000">
              <a:srgbClr val="377841"/>
            </a:gs>
            <a:gs pos="100000">
              <a:srgbClr val="377841"/>
            </a:gs>
          </a:gsLst>
          <a:lin ang="61200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93713" y="276694"/>
            <a:ext cx="8419345" cy="7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Century Gothic"/>
              <a:buNone/>
            </a:pPr>
            <a:r>
              <a:rPr lang="es" sz="2800" b="1">
                <a:solidFill>
                  <a:srgbClr val="002060"/>
                </a:solidFill>
              </a:rPr>
              <a:t>REPRESENTACIÓN BÁSICA DE “LA VIDA REAL”</a:t>
            </a:r>
            <a:endParaRPr sz="2800" b="1">
              <a:solidFill>
                <a:srgbClr val="002060"/>
              </a:solidFill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7049" y="1298709"/>
            <a:ext cx="5762400" cy="2840625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8DCA96"/>
            </a:gs>
            <a:gs pos="10000">
              <a:srgbClr val="8DCA96"/>
            </a:gs>
            <a:gs pos="100000">
              <a:srgbClr val="D13E00"/>
            </a:gs>
          </a:gsLst>
          <a:lin ang="6120000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311700" y="206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5226"/>
              <a:buFont typeface="Century Gothic"/>
              <a:buNone/>
            </a:pPr>
            <a:r>
              <a:rPr lang="es" b="1"/>
              <a:t>CÁLCULOS PARA ABORDAR EL PROBLEMA</a:t>
            </a:r>
            <a:endParaRPr b="1"/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7849" y="1221362"/>
            <a:ext cx="2168300" cy="4951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4">
            <a:alphaModFix/>
          </a:blip>
          <a:srcRect t="10208" b="19021"/>
          <a:stretch/>
        </p:blipFill>
        <p:spPr>
          <a:xfrm>
            <a:off x="2963216" y="2654124"/>
            <a:ext cx="3405220" cy="6156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77" name="Google Shape;177;p24"/>
          <p:cNvPicPr preferRelativeResize="0"/>
          <p:nvPr/>
        </p:nvPicPr>
        <p:blipFill rotWithShape="1">
          <a:blip r:embed="rId5">
            <a:alphaModFix/>
          </a:blip>
          <a:srcRect t="17077" b="13956"/>
          <a:stretch/>
        </p:blipFill>
        <p:spPr>
          <a:xfrm>
            <a:off x="3632523" y="3849660"/>
            <a:ext cx="1878953" cy="61560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78" name="Google Shape;178;p24"/>
          <p:cNvSpPr txBox="1"/>
          <p:nvPr/>
        </p:nvSpPr>
        <p:spPr>
          <a:xfrm>
            <a:off x="311700" y="778905"/>
            <a:ext cx="2821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s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Utilizamos la ecuación de Fuerza de Lorentz.</a:t>
            </a:r>
            <a:endParaRPr sz="18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6958825" y="373750"/>
            <a:ext cx="1355700" cy="15726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6">
            <a:alphaModFix amt="92000"/>
          </a:blip>
          <a:srcRect/>
          <a:stretch/>
        </p:blipFill>
        <p:spPr>
          <a:xfrm>
            <a:off x="7095176" y="564725"/>
            <a:ext cx="1054175" cy="3810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81" name="Google Shape;181;p24"/>
          <p:cNvPicPr preferRelativeResize="0"/>
          <p:nvPr/>
        </p:nvPicPr>
        <p:blipFill rotWithShape="1">
          <a:blip r:embed="rId7">
            <a:alphaModFix amt="89000"/>
          </a:blip>
          <a:srcRect/>
          <a:stretch/>
        </p:blipFill>
        <p:spPr>
          <a:xfrm>
            <a:off x="7157262" y="1037050"/>
            <a:ext cx="930012" cy="6156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82" name="Google Shape;182;p24"/>
          <p:cNvSpPr txBox="1"/>
          <p:nvPr/>
        </p:nvSpPr>
        <p:spPr>
          <a:xfrm>
            <a:off x="311700" y="1946349"/>
            <a:ext cx="2988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s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Sustituimos y hacemos el producto cruz.</a:t>
            </a:r>
            <a:endParaRPr sz="18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784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8113" y="292875"/>
            <a:ext cx="1487750" cy="5906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2013" y="1004800"/>
            <a:ext cx="1679950" cy="6810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9" name="Google Shape;18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07146" y="1935525"/>
            <a:ext cx="2329690" cy="8126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90" name="Google Shape;190;p25"/>
          <p:cNvPicPr preferRelativeResize="0"/>
          <p:nvPr/>
        </p:nvPicPr>
        <p:blipFill rotWithShape="1">
          <a:blip r:embed="rId6">
            <a:alphaModFix/>
          </a:blip>
          <a:srcRect l="7740" r="10621" b="5638"/>
          <a:stretch/>
        </p:blipFill>
        <p:spPr>
          <a:xfrm>
            <a:off x="582563" y="3400936"/>
            <a:ext cx="2253900" cy="1286199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7">
            <a:alphaModFix/>
          </a:blip>
          <a:srcRect l="5041" t="9318" r="6377" b="5637"/>
          <a:stretch/>
        </p:blipFill>
        <p:spPr>
          <a:xfrm>
            <a:off x="5560143" y="3400936"/>
            <a:ext cx="2760856" cy="1159189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192" name="Google Shape;192;p25"/>
          <p:cNvSpPr txBox="1"/>
          <p:nvPr/>
        </p:nvSpPr>
        <p:spPr>
          <a:xfrm>
            <a:off x="359550" y="216205"/>
            <a:ext cx="2821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Obtenemos Vy</a:t>
            </a:r>
            <a:endParaRPr sz="20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7020251" y="216205"/>
            <a:ext cx="102147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s" sz="20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 (1)</a:t>
            </a:r>
            <a:endParaRPr sz="20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7020251" y="1099119"/>
            <a:ext cx="102147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s" sz="20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 (2)</a:t>
            </a:r>
            <a:endParaRPr sz="20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359550" y="1469375"/>
            <a:ext cx="31167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Sustituimos Vy de Ec (1) en Ec (2)</a:t>
            </a:r>
            <a:endParaRPr sz="20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145967" y="2748200"/>
            <a:ext cx="343789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Ecuaciones de velocidad</a:t>
            </a:r>
            <a:endParaRPr sz="20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5702874" y="2741132"/>
            <a:ext cx="326117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Ecuaciones de posición.</a:t>
            </a:r>
            <a:endParaRPr sz="20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10000">
              <a:srgbClr val="92D050"/>
            </a:gs>
            <a:gs pos="100000">
              <a:srgbClr val="7030A0"/>
            </a:gs>
          </a:gsLst>
          <a:lin ang="6120000" scaled="0"/>
        </a:gra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213821" y="352688"/>
            <a:ext cx="8520600" cy="63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s" sz="2800" b="1"/>
              <a:t>PROPÓSITO GENERAL</a:t>
            </a:r>
            <a:endParaRPr sz="2800" b="1"/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l="-2659" r="2659"/>
          <a:stretch/>
        </p:blipFill>
        <p:spPr>
          <a:xfrm>
            <a:off x="311700" y="1738875"/>
            <a:ext cx="4150000" cy="2326351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5000" dist="50800" dir="12900000" kx="195000" ky="145000" algn="tl" rotWithShape="0">
              <a:srgbClr val="000000">
                <a:alpha val="29803"/>
              </a:srgbClr>
            </a:outerShdw>
          </a:effectLst>
        </p:spPr>
      </p:pic>
      <p:pic>
        <p:nvPicPr>
          <p:cNvPr id="204" name="Google Shape;204;p26"/>
          <p:cNvPicPr preferRelativeResize="0"/>
          <p:nvPr/>
        </p:nvPicPr>
        <p:blipFill rotWithShape="1">
          <a:blip r:embed="rId4">
            <a:alphaModFix/>
          </a:blip>
          <a:srcRect l="2817" r="50690" b="8416"/>
          <a:stretch/>
        </p:blipFill>
        <p:spPr>
          <a:xfrm>
            <a:off x="4988904" y="985937"/>
            <a:ext cx="3941275" cy="31716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1FF73"/>
            </a:gs>
            <a:gs pos="46000">
              <a:srgbClr val="A1B200"/>
            </a:gs>
            <a:gs pos="100000">
              <a:srgbClr val="5761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302549" y="298325"/>
            <a:ext cx="2738193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haroni"/>
              <a:buNone/>
            </a:pPr>
            <a:r>
              <a:rPr lang="es" sz="3000">
                <a:latin typeface="Aharoni"/>
                <a:ea typeface="Aharoni"/>
                <a:cs typeface="Aharoni"/>
                <a:sym typeface="Aharoni"/>
              </a:rPr>
              <a:t>PROGRAMA</a:t>
            </a:r>
            <a:endParaRPr sz="30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500" y="2466963"/>
            <a:ext cx="3691125" cy="20982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11" name="Google Shape;211;p27"/>
          <p:cNvSpPr txBox="1"/>
          <p:nvPr/>
        </p:nvSpPr>
        <p:spPr>
          <a:xfrm>
            <a:off x="374374" y="1109525"/>
            <a:ext cx="2354311" cy="107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Bibliotecas y Datos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875" y="152400"/>
            <a:ext cx="4798275" cy="45983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70"/>
            </a:gs>
            <a:gs pos="48000">
              <a:srgbClr val="AC49AC"/>
            </a:gs>
            <a:gs pos="100000">
              <a:srgbClr val="CD8DCD"/>
            </a:gs>
          </a:gsLst>
          <a:lin ang="162000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8"/>
          <p:cNvGrpSpPr/>
          <p:nvPr/>
        </p:nvGrpSpPr>
        <p:grpSpPr>
          <a:xfrm>
            <a:off x="6905229" y="2222498"/>
            <a:ext cx="2236395" cy="2406650"/>
            <a:chOff x="9206969" y="2963333"/>
            <a:chExt cx="2981859" cy="3208867"/>
          </a:xfrm>
        </p:grpSpPr>
        <p:cxnSp>
          <p:nvCxnSpPr>
            <p:cNvPr id="218" name="Google Shape;218;p28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9" name="Google Shape;219;p28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0" name="Google Shape;220;p28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1" name="Google Shape;221;p28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" name="Google Shape;222;p28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23" name="Google Shape;223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03070"/>
              </a:gs>
              <a:gs pos="48000">
                <a:srgbClr val="AC49AC"/>
              </a:gs>
              <a:gs pos="100000">
                <a:srgbClr val="CD8DC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28"/>
          <p:cNvSpPr/>
          <p:nvPr/>
        </p:nvSpPr>
        <p:spPr>
          <a:xfrm rot="10800000" flipH="1">
            <a:off x="0" y="-3"/>
            <a:ext cx="9141714" cy="4178302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 rotWithShape="1">
          <a:blip r:embed="rId3">
            <a:alphaModFix/>
          </a:blip>
          <a:srcRect l="23489" t="11829" r="28037" b="7543"/>
          <a:stretch/>
        </p:blipFill>
        <p:spPr>
          <a:xfrm>
            <a:off x="1836430" y="64405"/>
            <a:ext cx="5468853" cy="501468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Sector">
  <a:themeElements>
    <a:clrScheme name="Sector">
      <a:dk1>
        <a:srgbClr val="000000"/>
      </a:dk1>
      <a:lt1>
        <a:srgbClr val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Presentación en pantalla (16:9)</PresentationFormat>
  <Paragraphs>45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Century Gothic</vt:lpstr>
      <vt:lpstr>Noto Sans Symbols</vt:lpstr>
      <vt:lpstr>Overlock</vt:lpstr>
      <vt:lpstr>Aharoni</vt:lpstr>
      <vt:lpstr>Arial</vt:lpstr>
      <vt:lpstr>Sector</vt:lpstr>
      <vt:lpstr>TRAYECTORIA DE UNA PARTÍCULA EN UN CAMPO MAGNÉTICO. </vt:lpstr>
      <vt:lpstr>RECORDANDO EL MOVIMIENTO EN UN CAMPO MAGNÉTICO</vt:lpstr>
      <vt:lpstr>CONDICIONES PARA UNA INTERACCIÓN</vt:lpstr>
      <vt:lpstr>REPRESENTACIÓN BÁSICA DE “LA VIDA REAL”</vt:lpstr>
      <vt:lpstr>CÁLCULOS PARA ABORDAR EL PROBLEMA</vt:lpstr>
      <vt:lpstr>Presentación de PowerPoint</vt:lpstr>
      <vt:lpstr>PROPÓSITO GENERAL</vt:lpstr>
      <vt:lpstr>PROGRAMA</vt:lpstr>
      <vt:lpstr>Presentación de PowerPoint</vt:lpstr>
      <vt:lpstr>GRÁFICO ESTÁTICO EN TRES EJES</vt:lpstr>
      <vt:lpstr>ANIMACIÓN EN EL PLANO</vt:lpstr>
      <vt:lpstr>A PROBAR  EL PROGRAMA</vt:lpstr>
      <vt:lpstr>REFERENCIAS</vt:lpstr>
      <vt:lpstr>Presentación de PowerPoint</vt:lpstr>
      <vt:lpstr>GRACIAS POR SU ATENCIÓN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TRAYECTORIA DE UNA PARTÍCULA EN UN CAMPO MAGNÉTICO. </dc:title>
  <cp:lastModifiedBy>Leo Canseco</cp:lastModifiedBy>
  <cp:revision>1</cp:revision>
  <dcterms:modified xsi:type="dcterms:W3CDTF">2021-02-11T21:23:34Z</dcterms:modified>
</cp:coreProperties>
</file>