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0" r:id="rId2"/>
    <p:sldId id="308" r:id="rId3"/>
    <p:sldId id="309" r:id="rId4"/>
    <p:sldId id="310" r:id="rId5"/>
    <p:sldId id="311" r:id="rId6"/>
    <p:sldId id="330" r:id="rId7"/>
    <p:sldId id="331" r:id="rId8"/>
    <p:sldId id="332" r:id="rId9"/>
    <p:sldId id="301" r:id="rId10"/>
    <p:sldId id="302" r:id="rId11"/>
    <p:sldId id="335" r:id="rId12"/>
    <p:sldId id="333" r:id="rId13"/>
    <p:sldId id="334" r:id="rId14"/>
    <p:sldId id="313" r:id="rId15"/>
    <p:sldId id="326" r:id="rId16"/>
    <p:sldId id="327" r:id="rId17"/>
    <p:sldId id="337" r:id="rId18"/>
    <p:sldId id="329" r:id="rId19"/>
    <p:sldId id="336" r:id="rId20"/>
    <p:sldId id="317" r:id="rId21"/>
    <p:sldId id="324" r:id="rId22"/>
    <p:sldId id="33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8" autoAdjust="0"/>
    <p:restoredTop sz="89818" autoAdjust="0"/>
  </p:normalViewPr>
  <p:slideViewPr>
    <p:cSldViewPr snapToGrid="0">
      <p:cViewPr varScale="1">
        <p:scale>
          <a:sx n="60" d="100"/>
          <a:sy n="60" d="100"/>
        </p:scale>
        <p:origin x="12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52BFB-1357-4955-8664-EC70902C44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26D88F8-900C-4521-90A0-400A2A52B319}">
      <dgm:prSet phldrT="[Texto]"/>
      <dgm:spPr/>
      <dgm:t>
        <a:bodyPr/>
        <a:lstStyle/>
        <a:p>
          <a:pPr algn="ctr"/>
          <a:r>
            <a:rPr lang="pt-BR" dirty="0" smtClean="0"/>
            <a:t>Alta Densidade</a:t>
          </a:r>
          <a:endParaRPr lang="pt-BR" dirty="0"/>
        </a:p>
      </dgm:t>
    </dgm:pt>
    <dgm:pt modelId="{C11354FB-1586-464E-86AA-71373C9049CF}" type="parTrans" cxnId="{FD6CAAF0-D61A-4A55-9ED5-4F0355D44B46}">
      <dgm:prSet/>
      <dgm:spPr/>
      <dgm:t>
        <a:bodyPr/>
        <a:lstStyle/>
        <a:p>
          <a:endParaRPr lang="pt-BR"/>
        </a:p>
      </dgm:t>
    </dgm:pt>
    <dgm:pt modelId="{3BC0EAB8-0295-4303-A3C0-B8D98315C065}" type="sibTrans" cxnId="{FD6CAAF0-D61A-4A55-9ED5-4F0355D44B46}">
      <dgm:prSet/>
      <dgm:spPr/>
      <dgm:t>
        <a:bodyPr/>
        <a:lstStyle/>
        <a:p>
          <a:endParaRPr lang="pt-BR"/>
        </a:p>
      </dgm:t>
    </dgm:pt>
    <dgm:pt modelId="{916171A1-FE6B-47A9-91DA-4D8F91AC7A64}">
      <dgm:prSet phldrT="[Texto]" phldr="1"/>
      <dgm:spPr/>
      <dgm:t>
        <a:bodyPr/>
        <a:lstStyle/>
        <a:p>
          <a:endParaRPr lang="pt-BR" dirty="0"/>
        </a:p>
      </dgm:t>
    </dgm:pt>
    <dgm:pt modelId="{09D0F042-9944-4818-9CE9-C3044346CC39}" type="parTrans" cxnId="{45D54FF5-EC58-4815-BFDF-3DD1E7409164}">
      <dgm:prSet/>
      <dgm:spPr/>
      <dgm:t>
        <a:bodyPr/>
        <a:lstStyle/>
        <a:p>
          <a:endParaRPr lang="pt-BR"/>
        </a:p>
      </dgm:t>
    </dgm:pt>
    <dgm:pt modelId="{3F7D3338-F622-4645-B2BB-4323C865E10B}" type="sibTrans" cxnId="{45D54FF5-EC58-4815-BFDF-3DD1E7409164}">
      <dgm:prSet/>
      <dgm:spPr/>
      <dgm:t>
        <a:bodyPr/>
        <a:lstStyle/>
        <a:p>
          <a:endParaRPr lang="pt-BR"/>
        </a:p>
      </dgm:t>
    </dgm:pt>
    <dgm:pt modelId="{2D7A2ACD-DE37-4217-9021-50BB14478C84}">
      <dgm:prSet phldrT="[Texto]"/>
      <dgm:spPr/>
      <dgm:t>
        <a:bodyPr/>
        <a:lstStyle/>
        <a:p>
          <a:pPr algn="ctr"/>
          <a:r>
            <a:rPr lang="pt-BR" dirty="0" smtClean="0"/>
            <a:t>Média Densidade</a:t>
          </a:r>
          <a:endParaRPr lang="pt-BR" dirty="0"/>
        </a:p>
      </dgm:t>
    </dgm:pt>
    <dgm:pt modelId="{42E661E0-9AAB-46C1-A097-CD8054B0C617}" type="parTrans" cxnId="{1A0319E9-365A-4E7A-9ACC-A20FB7CCC606}">
      <dgm:prSet/>
      <dgm:spPr/>
      <dgm:t>
        <a:bodyPr/>
        <a:lstStyle/>
        <a:p>
          <a:endParaRPr lang="pt-BR"/>
        </a:p>
      </dgm:t>
    </dgm:pt>
    <dgm:pt modelId="{057AE1AC-1D5C-4FEE-A7FF-E8AB0CBD1E10}" type="sibTrans" cxnId="{1A0319E9-365A-4E7A-9ACC-A20FB7CCC606}">
      <dgm:prSet/>
      <dgm:spPr/>
      <dgm:t>
        <a:bodyPr/>
        <a:lstStyle/>
        <a:p>
          <a:endParaRPr lang="pt-BR"/>
        </a:p>
      </dgm:t>
    </dgm:pt>
    <dgm:pt modelId="{90F438ED-560C-4D5D-AD72-FD99DD3CBBB3}">
      <dgm:prSet phldrT="[Texto]" phldr="1"/>
      <dgm:spPr/>
      <dgm:t>
        <a:bodyPr/>
        <a:lstStyle/>
        <a:p>
          <a:endParaRPr lang="pt-BR"/>
        </a:p>
      </dgm:t>
    </dgm:pt>
    <dgm:pt modelId="{9011ADA2-63C6-495F-99C4-929CBA79A9A0}" type="parTrans" cxnId="{11FEE09C-A6E3-4276-AC3D-9ED0AC14F26E}">
      <dgm:prSet/>
      <dgm:spPr/>
      <dgm:t>
        <a:bodyPr/>
        <a:lstStyle/>
        <a:p>
          <a:endParaRPr lang="pt-BR"/>
        </a:p>
      </dgm:t>
    </dgm:pt>
    <dgm:pt modelId="{2361F526-6942-4F9E-8086-9AE560C9EB64}" type="sibTrans" cxnId="{11FEE09C-A6E3-4276-AC3D-9ED0AC14F26E}">
      <dgm:prSet/>
      <dgm:spPr/>
      <dgm:t>
        <a:bodyPr/>
        <a:lstStyle/>
        <a:p>
          <a:endParaRPr lang="pt-BR"/>
        </a:p>
      </dgm:t>
    </dgm:pt>
    <dgm:pt modelId="{9387FDA9-FD39-4575-AEA4-620838ABB7A5}">
      <dgm:prSet phldrT="[Texto]"/>
      <dgm:spPr/>
      <dgm:t>
        <a:bodyPr/>
        <a:lstStyle/>
        <a:p>
          <a:pPr algn="ctr"/>
          <a:r>
            <a:rPr lang="pt-BR" dirty="0" smtClean="0"/>
            <a:t>Baixa Densidade</a:t>
          </a:r>
          <a:endParaRPr lang="pt-BR" dirty="0"/>
        </a:p>
      </dgm:t>
    </dgm:pt>
    <dgm:pt modelId="{4870380A-3FCE-496C-A245-6C44D83F7EAF}" type="parTrans" cxnId="{A2DE79E9-976F-474F-82CF-76831EF56A49}">
      <dgm:prSet/>
      <dgm:spPr/>
      <dgm:t>
        <a:bodyPr/>
        <a:lstStyle/>
        <a:p>
          <a:endParaRPr lang="pt-BR"/>
        </a:p>
      </dgm:t>
    </dgm:pt>
    <dgm:pt modelId="{DFE23C3C-6350-41C6-AF59-B2FDECF392F1}" type="sibTrans" cxnId="{A2DE79E9-976F-474F-82CF-76831EF56A49}">
      <dgm:prSet/>
      <dgm:spPr/>
      <dgm:t>
        <a:bodyPr/>
        <a:lstStyle/>
        <a:p>
          <a:endParaRPr lang="pt-BR"/>
        </a:p>
      </dgm:t>
    </dgm:pt>
    <dgm:pt modelId="{1567CF8D-0F60-40DC-A909-0CDF2F6EDA35}">
      <dgm:prSet phldrT="[Texto]" phldr="1"/>
      <dgm:spPr/>
      <dgm:t>
        <a:bodyPr/>
        <a:lstStyle/>
        <a:p>
          <a:endParaRPr lang="pt-BR"/>
        </a:p>
      </dgm:t>
    </dgm:pt>
    <dgm:pt modelId="{A49FCF22-4D3C-4421-B70D-FE49F64EABDA}" type="parTrans" cxnId="{1EED8A1A-E16C-4214-A04C-50047B2C2440}">
      <dgm:prSet/>
      <dgm:spPr/>
      <dgm:t>
        <a:bodyPr/>
        <a:lstStyle/>
        <a:p>
          <a:endParaRPr lang="pt-BR"/>
        </a:p>
      </dgm:t>
    </dgm:pt>
    <dgm:pt modelId="{98C38ED0-8282-40C7-AF53-8D63F532DAAF}" type="sibTrans" cxnId="{1EED8A1A-E16C-4214-A04C-50047B2C2440}">
      <dgm:prSet/>
      <dgm:spPr/>
      <dgm:t>
        <a:bodyPr/>
        <a:lstStyle/>
        <a:p>
          <a:endParaRPr lang="pt-BR"/>
        </a:p>
      </dgm:t>
    </dgm:pt>
    <dgm:pt modelId="{BEB66CB6-1843-40F5-894E-5F2763E66955}" type="pres">
      <dgm:prSet presAssocID="{E3352BFB-1357-4955-8664-EC70902C44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7DD0BA-A7C3-42A9-88FB-F5C424C4BECF}" type="pres">
      <dgm:prSet presAssocID="{D26D88F8-900C-4521-90A0-400A2A52B3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845B87-C201-43FF-BD2F-63382F5D087D}" type="pres">
      <dgm:prSet presAssocID="{D26D88F8-900C-4521-90A0-400A2A52B31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68DD8C-B50B-4BFC-8C4B-8369BDA80F5A}" type="pres">
      <dgm:prSet presAssocID="{2D7A2ACD-DE37-4217-9021-50BB14478C8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2B1A15-8C5D-406F-BDD5-430BB0775F0C}" type="pres">
      <dgm:prSet presAssocID="{2D7A2ACD-DE37-4217-9021-50BB14478C8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1A6A5C-3A9E-4366-8E81-131CB1B2DAF9}" type="pres">
      <dgm:prSet presAssocID="{9387FDA9-FD39-4575-AEA4-620838ABB7A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D80E75-FC64-49E8-9EEA-F7E8D02BA178}" type="pres">
      <dgm:prSet presAssocID="{9387FDA9-FD39-4575-AEA4-620838ABB7A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D54FF5-EC58-4815-BFDF-3DD1E7409164}" srcId="{D26D88F8-900C-4521-90A0-400A2A52B319}" destId="{916171A1-FE6B-47A9-91DA-4D8F91AC7A64}" srcOrd="0" destOrd="0" parTransId="{09D0F042-9944-4818-9CE9-C3044346CC39}" sibTransId="{3F7D3338-F622-4645-B2BB-4323C865E10B}"/>
    <dgm:cxn modelId="{1EED8A1A-E16C-4214-A04C-50047B2C2440}" srcId="{9387FDA9-FD39-4575-AEA4-620838ABB7A5}" destId="{1567CF8D-0F60-40DC-A909-0CDF2F6EDA35}" srcOrd="0" destOrd="0" parTransId="{A49FCF22-4D3C-4421-B70D-FE49F64EABDA}" sibTransId="{98C38ED0-8282-40C7-AF53-8D63F532DAAF}"/>
    <dgm:cxn modelId="{33303177-46F8-45BD-A9C5-28399A912195}" type="presOf" srcId="{90F438ED-560C-4D5D-AD72-FD99DD3CBBB3}" destId="{F52B1A15-8C5D-406F-BDD5-430BB0775F0C}" srcOrd="0" destOrd="0" presId="urn:microsoft.com/office/officeart/2005/8/layout/vList2"/>
    <dgm:cxn modelId="{1A0319E9-365A-4E7A-9ACC-A20FB7CCC606}" srcId="{E3352BFB-1357-4955-8664-EC70902C4475}" destId="{2D7A2ACD-DE37-4217-9021-50BB14478C84}" srcOrd="1" destOrd="0" parTransId="{42E661E0-9AAB-46C1-A097-CD8054B0C617}" sibTransId="{057AE1AC-1D5C-4FEE-A7FF-E8AB0CBD1E10}"/>
    <dgm:cxn modelId="{A2DE79E9-976F-474F-82CF-76831EF56A49}" srcId="{E3352BFB-1357-4955-8664-EC70902C4475}" destId="{9387FDA9-FD39-4575-AEA4-620838ABB7A5}" srcOrd="2" destOrd="0" parTransId="{4870380A-3FCE-496C-A245-6C44D83F7EAF}" sibTransId="{DFE23C3C-6350-41C6-AF59-B2FDECF392F1}"/>
    <dgm:cxn modelId="{51BC9A1C-3F74-4D2B-BA0C-A464F812615A}" type="presOf" srcId="{9387FDA9-FD39-4575-AEA4-620838ABB7A5}" destId="{621A6A5C-3A9E-4366-8E81-131CB1B2DAF9}" srcOrd="0" destOrd="0" presId="urn:microsoft.com/office/officeart/2005/8/layout/vList2"/>
    <dgm:cxn modelId="{11FEE09C-A6E3-4276-AC3D-9ED0AC14F26E}" srcId="{2D7A2ACD-DE37-4217-9021-50BB14478C84}" destId="{90F438ED-560C-4D5D-AD72-FD99DD3CBBB3}" srcOrd="0" destOrd="0" parTransId="{9011ADA2-63C6-495F-99C4-929CBA79A9A0}" sibTransId="{2361F526-6942-4F9E-8086-9AE560C9EB64}"/>
    <dgm:cxn modelId="{6D119C85-1350-46E6-B0EB-7845DBE81431}" type="presOf" srcId="{2D7A2ACD-DE37-4217-9021-50BB14478C84}" destId="{A868DD8C-B50B-4BFC-8C4B-8369BDA80F5A}" srcOrd="0" destOrd="0" presId="urn:microsoft.com/office/officeart/2005/8/layout/vList2"/>
    <dgm:cxn modelId="{B63D3F25-0D26-4E57-96A5-EDF83A7C3AC6}" type="presOf" srcId="{E3352BFB-1357-4955-8664-EC70902C4475}" destId="{BEB66CB6-1843-40F5-894E-5F2763E66955}" srcOrd="0" destOrd="0" presId="urn:microsoft.com/office/officeart/2005/8/layout/vList2"/>
    <dgm:cxn modelId="{FD6CAAF0-D61A-4A55-9ED5-4F0355D44B46}" srcId="{E3352BFB-1357-4955-8664-EC70902C4475}" destId="{D26D88F8-900C-4521-90A0-400A2A52B319}" srcOrd="0" destOrd="0" parTransId="{C11354FB-1586-464E-86AA-71373C9049CF}" sibTransId="{3BC0EAB8-0295-4303-A3C0-B8D98315C065}"/>
    <dgm:cxn modelId="{5D6FE972-28AF-4B0F-A7A5-95DFEC80DD5E}" type="presOf" srcId="{1567CF8D-0F60-40DC-A909-0CDF2F6EDA35}" destId="{FFD80E75-FC64-49E8-9EEA-F7E8D02BA178}" srcOrd="0" destOrd="0" presId="urn:microsoft.com/office/officeart/2005/8/layout/vList2"/>
    <dgm:cxn modelId="{4719C1BC-CD98-4979-AB35-E84C567A4C56}" type="presOf" srcId="{916171A1-FE6B-47A9-91DA-4D8F91AC7A64}" destId="{EF845B87-C201-43FF-BD2F-63382F5D087D}" srcOrd="0" destOrd="0" presId="urn:microsoft.com/office/officeart/2005/8/layout/vList2"/>
    <dgm:cxn modelId="{D99A78AE-55F8-40F6-9DA5-C1E66DD05E03}" type="presOf" srcId="{D26D88F8-900C-4521-90A0-400A2A52B319}" destId="{C17DD0BA-A7C3-42A9-88FB-F5C424C4BECF}" srcOrd="0" destOrd="0" presId="urn:microsoft.com/office/officeart/2005/8/layout/vList2"/>
    <dgm:cxn modelId="{92DAE940-3E41-4774-B65D-642088842816}" type="presParOf" srcId="{BEB66CB6-1843-40F5-894E-5F2763E66955}" destId="{C17DD0BA-A7C3-42A9-88FB-F5C424C4BECF}" srcOrd="0" destOrd="0" presId="urn:microsoft.com/office/officeart/2005/8/layout/vList2"/>
    <dgm:cxn modelId="{549B1D0F-E16A-4852-BFA9-0EB2DAA02506}" type="presParOf" srcId="{BEB66CB6-1843-40F5-894E-5F2763E66955}" destId="{EF845B87-C201-43FF-BD2F-63382F5D087D}" srcOrd="1" destOrd="0" presId="urn:microsoft.com/office/officeart/2005/8/layout/vList2"/>
    <dgm:cxn modelId="{A4A1AA4F-AFAC-4800-89C6-6E1B8A5F2A31}" type="presParOf" srcId="{BEB66CB6-1843-40F5-894E-5F2763E66955}" destId="{A868DD8C-B50B-4BFC-8C4B-8369BDA80F5A}" srcOrd="2" destOrd="0" presId="urn:microsoft.com/office/officeart/2005/8/layout/vList2"/>
    <dgm:cxn modelId="{B0C55ECB-09C8-41BE-BDCE-CCE0E39514D8}" type="presParOf" srcId="{BEB66CB6-1843-40F5-894E-5F2763E66955}" destId="{F52B1A15-8C5D-406F-BDD5-430BB0775F0C}" srcOrd="3" destOrd="0" presId="urn:microsoft.com/office/officeart/2005/8/layout/vList2"/>
    <dgm:cxn modelId="{71E20937-B46C-44FC-8A79-00F50E5D7540}" type="presParOf" srcId="{BEB66CB6-1843-40F5-894E-5F2763E66955}" destId="{621A6A5C-3A9E-4366-8E81-131CB1B2DAF9}" srcOrd="4" destOrd="0" presId="urn:microsoft.com/office/officeart/2005/8/layout/vList2"/>
    <dgm:cxn modelId="{6EB01B31-F214-46FA-B26C-F6776A668A4D}" type="presParOf" srcId="{BEB66CB6-1843-40F5-894E-5F2763E66955}" destId="{FFD80E75-FC64-49E8-9EEA-F7E8D02BA17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DD0BA-A7C3-42A9-88FB-F5C424C4BECF}">
      <dsp:nvSpPr>
        <dsp:cNvPr id="0" name=""/>
        <dsp:cNvSpPr/>
      </dsp:nvSpPr>
      <dsp:spPr>
        <a:xfrm>
          <a:off x="0" y="47056"/>
          <a:ext cx="1051560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Alta Densidade</a:t>
          </a:r>
          <a:endParaRPr lang="pt-BR" sz="3500" kern="1200" dirty="0"/>
        </a:p>
      </dsp:txBody>
      <dsp:txXfrm>
        <a:off x="40980" y="88036"/>
        <a:ext cx="10433640" cy="757514"/>
      </dsp:txXfrm>
    </dsp:sp>
    <dsp:sp modelId="{EF845B87-C201-43FF-BD2F-63382F5D087D}">
      <dsp:nvSpPr>
        <dsp:cNvPr id="0" name=""/>
        <dsp:cNvSpPr/>
      </dsp:nvSpPr>
      <dsp:spPr>
        <a:xfrm>
          <a:off x="0" y="886531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2700" kern="1200" dirty="0"/>
        </a:p>
      </dsp:txBody>
      <dsp:txXfrm>
        <a:off x="0" y="886531"/>
        <a:ext cx="10515600" cy="579600"/>
      </dsp:txXfrm>
    </dsp:sp>
    <dsp:sp modelId="{A868DD8C-B50B-4BFC-8C4B-8369BDA80F5A}">
      <dsp:nvSpPr>
        <dsp:cNvPr id="0" name=""/>
        <dsp:cNvSpPr/>
      </dsp:nvSpPr>
      <dsp:spPr>
        <a:xfrm>
          <a:off x="0" y="1466131"/>
          <a:ext cx="10515600" cy="83947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Média Densidade</a:t>
          </a:r>
          <a:endParaRPr lang="pt-BR" sz="3500" kern="1200" dirty="0"/>
        </a:p>
      </dsp:txBody>
      <dsp:txXfrm>
        <a:off x="40980" y="1507111"/>
        <a:ext cx="10433640" cy="757514"/>
      </dsp:txXfrm>
    </dsp:sp>
    <dsp:sp modelId="{F52B1A15-8C5D-406F-BDD5-430BB0775F0C}">
      <dsp:nvSpPr>
        <dsp:cNvPr id="0" name=""/>
        <dsp:cNvSpPr/>
      </dsp:nvSpPr>
      <dsp:spPr>
        <a:xfrm>
          <a:off x="0" y="2305606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2700" kern="1200"/>
        </a:p>
      </dsp:txBody>
      <dsp:txXfrm>
        <a:off x="0" y="2305606"/>
        <a:ext cx="10515600" cy="579600"/>
      </dsp:txXfrm>
    </dsp:sp>
    <dsp:sp modelId="{621A6A5C-3A9E-4366-8E81-131CB1B2DAF9}">
      <dsp:nvSpPr>
        <dsp:cNvPr id="0" name=""/>
        <dsp:cNvSpPr/>
      </dsp:nvSpPr>
      <dsp:spPr>
        <a:xfrm>
          <a:off x="0" y="2885206"/>
          <a:ext cx="10515600" cy="83947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Baixa Densidade</a:t>
          </a:r>
          <a:endParaRPr lang="pt-BR" sz="3500" kern="1200" dirty="0"/>
        </a:p>
      </dsp:txBody>
      <dsp:txXfrm>
        <a:off x="40980" y="2926186"/>
        <a:ext cx="10433640" cy="757514"/>
      </dsp:txXfrm>
    </dsp:sp>
    <dsp:sp modelId="{FFD80E75-FC64-49E8-9EEA-F7E8D02BA178}">
      <dsp:nvSpPr>
        <dsp:cNvPr id="0" name=""/>
        <dsp:cNvSpPr/>
      </dsp:nvSpPr>
      <dsp:spPr>
        <a:xfrm>
          <a:off x="0" y="3724681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2700" kern="1200"/>
        </a:p>
      </dsp:txBody>
      <dsp:txXfrm>
        <a:off x="0" y="3724681"/>
        <a:ext cx="105156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E024-7305-47E0-8613-57B9F102E29A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3A5FD-A845-46EE-8F5B-FA87996F2B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94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DEAEA-102D-4EDB-8423-E780A8A8A275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7278-5E12-4DFD-8D6F-0E686203B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8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32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7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6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4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6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0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63FB-4F95-4DA6-A505-5E51BFCC5FF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 rot="16200000">
            <a:off x="-3069000" y="3069000"/>
            <a:ext cx="6858004" cy="720000"/>
          </a:xfrm>
          <a:prstGeom prst="rect">
            <a:avLst/>
          </a:prstGeom>
          <a:solidFill>
            <a:srgbClr val="CC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sem fio e Telefonia</a:t>
            </a:r>
            <a:r>
              <a:rPr lang="pt-BR" baseline="0" dirty="0" smtClean="0"/>
              <a:t> IP</a:t>
            </a:r>
            <a:endParaRPr lang="pt-BR" dirty="0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4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33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1" dirty="0" smtClean="0">
                <a:solidFill>
                  <a:srgbClr val="CC3300"/>
                </a:solidFill>
              </a:rPr>
              <a:t>Redes sem fio e Telefonia IP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Gregory Moser, João Hoffman, Leonardo Carmona e Luan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Lazzari</a:t>
            </a:r>
            <a:endParaRPr lang="pt-BR" baseline="30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</a:t>
            </a:fld>
            <a:endParaRPr lang="pt-BR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1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de uma rede no IEEE 802.11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10</a:t>
            </a:fld>
            <a:endParaRPr lang="pt-BR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91055"/>
              </p:ext>
            </p:extLst>
          </p:nvPr>
        </p:nvGraphicFramePr>
        <p:xfrm>
          <a:off x="1165800" y="2510282"/>
          <a:ext cx="10188000" cy="257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6778">
                  <a:extLst>
                    <a:ext uri="{9D8B030D-6E8A-4147-A177-3AD203B41FA5}">
                      <a16:colId xmlns:a16="http://schemas.microsoft.com/office/drawing/2014/main" val="4099336339"/>
                    </a:ext>
                  </a:extLst>
                </a:gridCol>
                <a:gridCol w="663662">
                  <a:extLst>
                    <a:ext uri="{9D8B030D-6E8A-4147-A177-3AD203B41FA5}">
                      <a16:colId xmlns:a16="http://schemas.microsoft.com/office/drawing/2014/main" val="2899133697"/>
                    </a:ext>
                  </a:extLst>
                </a:gridCol>
                <a:gridCol w="7397560">
                  <a:extLst>
                    <a:ext uri="{9D8B030D-6E8A-4147-A177-3AD203B41FA5}">
                      <a16:colId xmlns:a16="http://schemas.microsoft.com/office/drawing/2014/main" val="813617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Basic Service Set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Corresponde a uma célula de comunicação wireless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81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Stations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Estações de trabalho que se comunicam entre si dentro da BSS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13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Estended</a:t>
                      </a:r>
                      <a:r>
                        <a:rPr lang="pt-BR" dirty="0" smtClean="0"/>
                        <a:t> Service Set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São células BSS próximas que se interceptam e que os AP estão ligados a uma mesma rede tradicional. </a:t>
                      </a:r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Com isso, um STA pode ser deslocar de um BSS para outro, mantendo a conexão com a rede – Roaming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802288"/>
                  </a:ext>
                </a:extLst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IEEE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9218" name="Picture 2" descr="http://3.bp.blogspot.com/-N_EFC-5uZlg/Ueu5t91eY4I/AAAAAAAAJOg/TboTaoDk3KI/s1600/ieee-802-11+wireless+lan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5"/>
          <a:stretch/>
        </p:blipFill>
        <p:spPr bwMode="auto">
          <a:xfrm>
            <a:off x="1148166" y="2212534"/>
            <a:ext cx="10515600" cy="31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IEEE 802.11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7170" name="Picture 2" descr="https://image.slidesharecdn.com/wigig-140420233427-phpapp01/95/wigig-ppt-6-638.jpg?cb=139803698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06528"/>
            <a:ext cx="8085756" cy="454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5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Distância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8194" name="Picture 2" descr="http://www.incognito.com/wp-content/uploads/80211spectrum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52" y="1825625"/>
            <a:ext cx="73128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7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Telefonia IP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5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Telefonia IP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CC3300"/>
              </a:buClr>
              <a:buNone/>
            </a:pPr>
            <a:r>
              <a:rPr lang="pt-BR" sz="2600" dirty="0" smtClean="0">
                <a:solidFill>
                  <a:schemeClr val="bg2">
                    <a:lumMod val="50000"/>
                  </a:schemeClr>
                </a:solidFill>
              </a:rPr>
              <a:t>“Telefonia </a:t>
            </a:r>
            <a:r>
              <a:rPr lang="pt-BR" sz="2600" dirty="0">
                <a:solidFill>
                  <a:schemeClr val="bg2">
                    <a:lumMod val="50000"/>
                  </a:schemeClr>
                </a:solidFill>
              </a:rPr>
              <a:t>IP é a aplicação da tecnologia VoIP para realizar chamadas telefônicas com a rede </a:t>
            </a:r>
            <a:r>
              <a:rPr lang="pt-BR" sz="2600" dirty="0" smtClean="0">
                <a:solidFill>
                  <a:schemeClr val="bg2">
                    <a:lumMod val="50000"/>
                  </a:schemeClr>
                </a:solidFill>
              </a:rPr>
              <a:t>pública (</a:t>
            </a:r>
            <a:r>
              <a:rPr lang="pt-BR" sz="2600" dirty="0">
                <a:solidFill>
                  <a:schemeClr val="bg2">
                    <a:lumMod val="50000"/>
                  </a:schemeClr>
                </a:solidFill>
              </a:rPr>
              <a:t>fixa ou móvel</a:t>
            </a:r>
            <a:r>
              <a:rPr lang="pt-BR" sz="2600" dirty="0" smtClean="0">
                <a:solidFill>
                  <a:schemeClr val="bg2">
                    <a:lumMod val="50000"/>
                  </a:schemeClr>
                </a:solidFill>
              </a:rPr>
              <a:t>)”</a:t>
            </a:r>
            <a:endParaRPr lang="pt-BR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3074" name="Picture 2" descr="http://www.abusar.org.br/images/telef_ip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20" y="3810226"/>
            <a:ext cx="459135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“Consiste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no uso da rede de dados que utilizam o conjunto de protocolos das redes IP (TCP/UDP/IP) para a transmissão de sinais de 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voz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em tempo real na forma de pacotes de dados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  <a:endParaRPr lang="pt-B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4098" name="Picture 2" descr="https://www.edwardmartin.co.uk/wp-content/uploads/2016/08/vo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010" y="3974506"/>
            <a:ext cx="42479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C3300"/>
                </a:solidFill>
              </a:rPr>
              <a:t>Telefone IP</a:t>
            </a:r>
          </a:p>
          <a:p>
            <a:endParaRPr lang="pt-BR" sz="500" dirty="0">
              <a:solidFill>
                <a:srgbClr val="CC3300"/>
              </a:solidFill>
            </a:endParaRP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C3300"/>
                </a:solidFill>
              </a:rPr>
              <a:t>Telefone Convencional</a:t>
            </a:r>
          </a:p>
          <a:p>
            <a:endParaRPr lang="pt-BR" sz="500" dirty="0">
              <a:solidFill>
                <a:srgbClr val="CC33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10242" name="Picture 2" descr="Resultado de imagem para telefone i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7" y="2505075"/>
            <a:ext cx="423270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m para telefone convencional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2505075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592964"/>
              </p:ext>
            </p:extLst>
          </p:nvPr>
        </p:nvGraphicFramePr>
        <p:xfrm>
          <a:off x="1236991" y="2649767"/>
          <a:ext cx="1039687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7992">
                  <a:extLst>
                    <a:ext uri="{9D8B030D-6E8A-4147-A177-3AD203B41FA5}">
                      <a16:colId xmlns:a16="http://schemas.microsoft.com/office/drawing/2014/main" val="2761978317"/>
                    </a:ext>
                  </a:extLst>
                </a:gridCol>
                <a:gridCol w="4339443">
                  <a:extLst>
                    <a:ext uri="{9D8B030D-6E8A-4147-A177-3AD203B41FA5}">
                      <a16:colId xmlns:a16="http://schemas.microsoft.com/office/drawing/2014/main" val="1175966925"/>
                    </a:ext>
                  </a:extLst>
                </a:gridCol>
                <a:gridCol w="4339443">
                  <a:extLst>
                    <a:ext uri="{9D8B030D-6E8A-4147-A177-3AD203B41FA5}">
                      <a16:colId xmlns:a16="http://schemas.microsoft.com/office/drawing/2014/main" val="63593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Característica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Telefonia IP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Convencional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8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Opcional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Fixo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86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Mobilidade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Basta ter internet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Depende</a:t>
                      </a:r>
                      <a:r>
                        <a:rPr lang="pt-BR" baseline="0" dirty="0" smtClean="0"/>
                        <a:t> do cabeamento no poste local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9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Mais barato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Mais caro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3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Depende</a:t>
                      </a:r>
                      <a:r>
                        <a:rPr lang="pt-BR" baseline="0" dirty="0" smtClean="0"/>
                        <a:t> de uma boa internet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 depende da internet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Consumo (10m)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 minutos à</a:t>
                      </a:r>
                      <a:r>
                        <a:rPr lang="pt-BR" baseline="0" dirty="0" smtClean="0"/>
                        <a:t> 128 Kb/s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3,5 minutos à 64 Kb/s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3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7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6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buClr>
                <a:srgbClr val="CC3300"/>
              </a:buClr>
            </a:pPr>
            <a:r>
              <a:rPr lang="pt-BR" sz="2400" dirty="0"/>
              <a:t>R</a:t>
            </a:r>
            <a:r>
              <a:rPr lang="pt-BR" sz="2400" dirty="0" smtClean="0"/>
              <a:t>ede </a:t>
            </a:r>
            <a:r>
              <a:rPr lang="pt-BR" sz="2400" dirty="0"/>
              <a:t>é </a:t>
            </a:r>
            <a:r>
              <a:rPr lang="pt-BR" sz="2400" dirty="0">
                <a:solidFill>
                  <a:srgbClr val="CC3300"/>
                </a:solidFill>
              </a:rPr>
              <a:t>plana</a:t>
            </a:r>
            <a:r>
              <a:rPr lang="pt-BR" sz="2400" dirty="0"/>
              <a:t>, não hierárquica (diferente da telefonia convencional</a:t>
            </a:r>
            <a:r>
              <a:rPr lang="pt-BR" sz="2400" dirty="0" smtClean="0"/>
              <a:t>)</a:t>
            </a:r>
          </a:p>
          <a:p>
            <a:pPr algn="ctr" fontAlgn="base">
              <a:buClr>
                <a:srgbClr val="CC3300"/>
              </a:buClr>
            </a:pPr>
            <a:endParaRPr lang="pt-BR" sz="2400" dirty="0"/>
          </a:p>
          <a:p>
            <a:pPr algn="ctr" fontAlgn="base">
              <a:buClr>
                <a:srgbClr val="CC3300"/>
              </a:buClr>
            </a:pPr>
            <a:r>
              <a:rPr lang="pt-BR" sz="2400" dirty="0"/>
              <a:t>E</a:t>
            </a:r>
            <a:r>
              <a:rPr lang="pt-BR" sz="2400" dirty="0" smtClean="0"/>
              <a:t>specializada </a:t>
            </a:r>
            <a:r>
              <a:rPr lang="pt-BR" sz="2400" dirty="0"/>
              <a:t>no </a:t>
            </a:r>
            <a:r>
              <a:rPr lang="pt-BR" sz="2400" dirty="0">
                <a:solidFill>
                  <a:srgbClr val="CC3300"/>
                </a:solidFill>
              </a:rPr>
              <a:t>roteamento e transporte </a:t>
            </a:r>
            <a:r>
              <a:rPr lang="pt-BR" sz="2400" dirty="0"/>
              <a:t>de pacotes de </a:t>
            </a:r>
            <a:r>
              <a:rPr lang="pt-BR" sz="2400" dirty="0" smtClean="0"/>
              <a:t>dados</a:t>
            </a:r>
          </a:p>
          <a:p>
            <a:pPr algn="ctr" fontAlgn="base">
              <a:buClr>
                <a:srgbClr val="CC3300"/>
              </a:buClr>
            </a:pPr>
            <a:endParaRPr lang="pt-BR" sz="2400" dirty="0"/>
          </a:p>
          <a:p>
            <a:pPr algn="ctr" fontAlgn="base">
              <a:buClr>
                <a:srgbClr val="CC3300"/>
              </a:buClr>
            </a:pPr>
            <a:r>
              <a:rPr lang="pt-BR" sz="2400" dirty="0"/>
              <a:t>E</a:t>
            </a:r>
            <a:r>
              <a:rPr lang="pt-BR" sz="2400" dirty="0" smtClean="0"/>
              <a:t>ndereçamento </a:t>
            </a:r>
            <a:r>
              <a:rPr lang="pt-BR" sz="2400" dirty="0">
                <a:solidFill>
                  <a:srgbClr val="CC3300"/>
                </a:solidFill>
              </a:rPr>
              <a:t>independe</a:t>
            </a:r>
            <a:r>
              <a:rPr lang="pt-BR" sz="2400" dirty="0"/>
              <a:t> de sua localização </a:t>
            </a:r>
            <a:r>
              <a:rPr lang="pt-BR" sz="2400" dirty="0" smtClean="0"/>
              <a:t>geográfica</a:t>
            </a:r>
          </a:p>
          <a:p>
            <a:pPr algn="ctr" fontAlgn="base">
              <a:buClr>
                <a:srgbClr val="CC3300"/>
              </a:buClr>
            </a:pPr>
            <a:endParaRPr lang="pt-BR" sz="2400" dirty="0"/>
          </a:p>
          <a:p>
            <a:pPr algn="ctr" fontAlgn="base">
              <a:buClr>
                <a:srgbClr val="CC3300"/>
              </a:buClr>
            </a:pPr>
            <a:r>
              <a:rPr lang="pt-BR" sz="2400" dirty="0"/>
              <a:t>P</a:t>
            </a:r>
            <a:r>
              <a:rPr lang="pt-BR" sz="2400" dirty="0" smtClean="0"/>
              <a:t>rocessamento </a:t>
            </a:r>
            <a:r>
              <a:rPr lang="pt-BR" sz="2400" dirty="0"/>
              <a:t>e a realização das chamadas ocorrem em vários equipamentos que podem estar localizados em </a:t>
            </a:r>
            <a:r>
              <a:rPr lang="pt-BR" sz="2400" dirty="0">
                <a:solidFill>
                  <a:srgbClr val="CC3300"/>
                </a:solidFill>
              </a:rPr>
              <a:t>qualquer parte da </a:t>
            </a:r>
            <a:r>
              <a:rPr lang="pt-BR" sz="2400" dirty="0" smtClean="0">
                <a:solidFill>
                  <a:srgbClr val="CC3300"/>
                </a:solidFill>
              </a:rPr>
              <a:t>rede</a:t>
            </a:r>
            <a:endParaRPr lang="pt-BR" sz="2400" dirty="0">
              <a:solidFill>
                <a:srgbClr val="CC33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3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1026" name="Picture 2" descr="https://lh4.googleusercontent.com/YXFSDTXM2JZCYNmWfYLDPBL5tmbxRM45jQqvkSps2QnXm7Y3Ua2nA3fqj1duq_teie25tI02_Pa68K1_TuMReIHz9uNU3hqUPuh_oxZwPgYGm8PsdT4dOzHeS6x2nkvNEFkO_gmEUC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82" y="2211114"/>
            <a:ext cx="5614035" cy="36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Perguntas?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8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sem fio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C3300"/>
              </a:buClr>
            </a:pPr>
            <a:r>
              <a:rPr lang="pt-BR" sz="2400" dirty="0"/>
              <a:t>A rede sem fio </a:t>
            </a:r>
            <a:r>
              <a:rPr lang="pt-BR" sz="2400" dirty="0">
                <a:solidFill>
                  <a:srgbClr val="C00000"/>
                </a:solidFill>
              </a:rPr>
              <a:t>teve inicio por volta de 1888</a:t>
            </a:r>
            <a:r>
              <a:rPr lang="pt-BR" sz="2400" dirty="0"/>
              <a:t>, em Hamburgo, Alemanha, onde </a:t>
            </a:r>
            <a:r>
              <a:rPr lang="pt-BR" sz="2400" dirty="0">
                <a:solidFill>
                  <a:srgbClr val="C00000"/>
                </a:solidFill>
              </a:rPr>
              <a:t>Heinrich Rudolf Hertz produziu sua primeira onda de rádio</a:t>
            </a:r>
            <a:r>
              <a:rPr lang="pt-BR" sz="2400" dirty="0" smtClean="0"/>
              <a:t>.</a:t>
            </a:r>
          </a:p>
          <a:p>
            <a:pPr>
              <a:buClr>
                <a:srgbClr val="CC3300"/>
              </a:buClr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C3300"/>
              </a:buClr>
            </a:pPr>
            <a:r>
              <a:rPr lang="pt-BR" sz="2400" dirty="0"/>
              <a:t>Em 1894 estas ondas se transformaram em uma forma de comunicação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Clr>
                <a:srgbClr val="CC3300"/>
              </a:buClr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C3300"/>
              </a:buClr>
            </a:pPr>
            <a:r>
              <a:rPr lang="pt-BR" sz="2400" dirty="0"/>
              <a:t>O italiano </a:t>
            </a:r>
            <a:r>
              <a:rPr lang="pt-BR" sz="2400" dirty="0" err="1">
                <a:solidFill>
                  <a:srgbClr val="C00000"/>
                </a:solidFill>
              </a:rPr>
              <a:t>Guglielmo</a:t>
            </a:r>
            <a:r>
              <a:rPr lang="pt-BR" sz="2400" dirty="0">
                <a:solidFill>
                  <a:srgbClr val="C00000"/>
                </a:solidFill>
              </a:rPr>
              <a:t> Marconi </a:t>
            </a:r>
            <a:r>
              <a:rPr lang="pt-BR" sz="2400" dirty="0" err="1">
                <a:solidFill>
                  <a:srgbClr val="C00000"/>
                </a:solidFill>
              </a:rPr>
              <a:t>Marchese</a:t>
            </a:r>
            <a:r>
              <a:rPr lang="pt-BR" sz="2400" dirty="0"/>
              <a:t>, fez vários avanços quanto a distancia alcançada pelas ondas. </a:t>
            </a:r>
            <a:endParaRPr lang="pt-BR" sz="2400" dirty="0" smtClean="0"/>
          </a:p>
          <a:p>
            <a:pPr>
              <a:buClr>
                <a:srgbClr val="CC3300"/>
              </a:buClr>
            </a:pPr>
            <a:endParaRPr lang="pt-BR" sz="2400" dirty="0">
              <a:solidFill>
                <a:srgbClr val="C00000"/>
              </a:solidFill>
            </a:endParaRPr>
          </a:p>
          <a:p>
            <a:pPr>
              <a:buClr>
                <a:srgbClr val="CC3300"/>
              </a:buClr>
            </a:pPr>
            <a:r>
              <a:rPr lang="pt-BR" sz="2400" dirty="0" smtClean="0">
                <a:solidFill>
                  <a:srgbClr val="C00000"/>
                </a:solidFill>
              </a:rPr>
              <a:t>Em </a:t>
            </a:r>
            <a:r>
              <a:rPr lang="pt-BR" sz="2400" dirty="0">
                <a:solidFill>
                  <a:srgbClr val="C00000"/>
                </a:solidFill>
              </a:rPr>
              <a:t>1901 já era possível enviar sinais através do Oceano Atlântico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9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Wireless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C3300"/>
              </a:buClr>
            </a:pPr>
            <a:r>
              <a:rPr lang="pt-BR" sz="2400" dirty="0"/>
              <a:t>As redes Wireless se diferem dos meios físicos, por não utilizar fios para estabelecer conexão entre os meios. </a:t>
            </a:r>
            <a:endParaRPr lang="pt-BR" sz="2400" dirty="0" smtClean="0"/>
          </a:p>
          <a:p>
            <a:pPr>
              <a:buClr>
                <a:srgbClr val="CC3300"/>
              </a:buClr>
            </a:pPr>
            <a:endParaRPr lang="pt-BR" sz="2400" dirty="0"/>
          </a:p>
          <a:p>
            <a:pPr>
              <a:buClr>
                <a:srgbClr val="CC3300"/>
              </a:buClr>
            </a:pPr>
            <a:r>
              <a:rPr lang="pt-BR" sz="2400" dirty="0" smtClean="0"/>
              <a:t>Elas </a:t>
            </a:r>
            <a:r>
              <a:rPr lang="pt-BR" sz="2400" dirty="0"/>
              <a:t>utilizam apenas o ar, realizando isto através de raios infravermelho, radio, micro-ondas ou laser</a:t>
            </a:r>
            <a:r>
              <a:rPr lang="pt-BR" sz="2400" dirty="0" smtClean="0"/>
              <a:t>.</a:t>
            </a:r>
          </a:p>
          <a:p>
            <a:pPr>
              <a:buClr>
                <a:srgbClr val="CC3300"/>
              </a:buClr>
            </a:pPr>
            <a:endParaRPr lang="pt-BR" sz="2400" dirty="0"/>
          </a:p>
          <a:p>
            <a:pPr>
              <a:buClr>
                <a:srgbClr val="CC3300"/>
              </a:buClr>
            </a:pPr>
            <a:r>
              <a:rPr lang="pt-BR" sz="2400" dirty="0"/>
              <a:t>Múltiplos dispositivos podem coexistir no mesmo meio, sem inferência entre elas. </a:t>
            </a:r>
            <a:endParaRPr lang="pt-BR" sz="2400" dirty="0" smtClean="0"/>
          </a:p>
          <a:p>
            <a:pPr>
              <a:buClr>
                <a:srgbClr val="CC3300"/>
              </a:buClr>
            </a:pPr>
            <a:endParaRPr lang="pt-BR" sz="2400" dirty="0"/>
          </a:p>
          <a:p>
            <a:pPr>
              <a:buClr>
                <a:srgbClr val="CC3300"/>
              </a:buClr>
            </a:pPr>
            <a:r>
              <a:rPr lang="pt-BR" sz="2400" dirty="0" smtClean="0"/>
              <a:t>Para </a:t>
            </a:r>
            <a:r>
              <a:rPr lang="pt-BR" sz="2400" dirty="0"/>
              <a:t>receber os dados, o receptor sintoniza numa frequência especifica e rejeita as outras portadoras de frequências diferentes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C3300"/>
              </a:buClr>
            </a:pPr>
            <a:r>
              <a:rPr lang="pt-BR" sz="2400" dirty="0"/>
              <a:t>Os pontos de acesso são responsáveis pela conexão das estações moveis com a rede fixa, cada ponto de acesso tem o controle de uma determinada área de cobertura. </a:t>
            </a:r>
            <a:endParaRPr lang="pt-BR" sz="2400" dirty="0" smtClean="0"/>
          </a:p>
          <a:p>
            <a:pPr>
              <a:buClr>
                <a:srgbClr val="CC3300"/>
              </a:buClr>
            </a:pPr>
            <a:endParaRPr lang="pt-BR" sz="2400" dirty="0"/>
          </a:p>
          <a:p>
            <a:pPr>
              <a:buClr>
                <a:srgbClr val="CC3300"/>
              </a:buClr>
            </a:pPr>
            <a:r>
              <a:rPr lang="pt-BR" sz="2400" dirty="0" smtClean="0"/>
              <a:t>Eles </a:t>
            </a:r>
            <a:r>
              <a:rPr lang="pt-BR" sz="2400" dirty="0"/>
              <a:t>são responsáveis por aceitar ou não uma nova conexão na rede e colher informações, para gerenciamento da rede. </a:t>
            </a:r>
          </a:p>
          <a:p>
            <a:pPr marL="0" indent="0">
              <a:buClr>
                <a:srgbClr val="CC3300"/>
              </a:buClr>
              <a:buNone/>
            </a:pP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4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Redes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5122" name="Picture 2" descr="http://1.bp.blogspot.com/-RjuYn-cYqZk/Tty5GAjGpII/AAAAAAAAADM/-zFFbO5ziEo/s1600/Wireles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2"/>
          <a:stretch/>
        </p:blipFill>
        <p:spPr bwMode="auto">
          <a:xfrm>
            <a:off x="2995180" y="1886448"/>
            <a:ext cx="6201640" cy="4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7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5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Ad Hoc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  <p:pic>
        <p:nvPicPr>
          <p:cNvPr id="6146" name="Picture 2" descr="https://www.gta.ufrj.br/grad/09_1/versao-final/adhoc/img_mane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01" y="1825625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IEEE 802.11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Os </a:t>
            </a:r>
            <a:r>
              <a:rPr lang="pt-BR" sz="2000" dirty="0"/>
              <a:t>padrões IEEE 802.11 </a:t>
            </a:r>
            <a:r>
              <a:rPr lang="pt-BR" sz="2000" dirty="0" smtClean="0"/>
              <a:t>definem </a:t>
            </a:r>
            <a:r>
              <a:rPr lang="pt-BR" sz="2000" dirty="0"/>
              <a:t>a padronização relativa as camadas físicas (PHY) e a de controle de acesso ao meio (MAC) para redes sem fio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do Vale do Rio dos Sinos - UNISINOS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63FB-4F95-4DA6-A505-5E51BFCC5FFB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smtClean="0"/>
              <a:t>01/06/2017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6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759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Redes sem fio e Telefonia IP</vt:lpstr>
      <vt:lpstr>Um pouco de história</vt:lpstr>
      <vt:lpstr>Rede sem fio</vt:lpstr>
      <vt:lpstr>Redes Wireless</vt:lpstr>
      <vt:lpstr>Pontos de acesso</vt:lpstr>
      <vt:lpstr>Tipos de Redes</vt:lpstr>
      <vt:lpstr>Infraestrutura</vt:lpstr>
      <vt:lpstr>Redes Ad Hoc</vt:lpstr>
      <vt:lpstr>Padrões IEEE 802.11</vt:lpstr>
      <vt:lpstr>Componentes de uma rede no IEEE 802.11</vt:lpstr>
      <vt:lpstr>Evolução IEEE</vt:lpstr>
      <vt:lpstr>Comparativo IEEE 802.11</vt:lpstr>
      <vt:lpstr>Distância</vt:lpstr>
      <vt:lpstr>Telefonia IP</vt:lpstr>
      <vt:lpstr>Telefonia IP</vt:lpstr>
      <vt:lpstr>VoIP</vt:lpstr>
      <vt:lpstr>Comparativo</vt:lpstr>
      <vt:lpstr>Comparativo</vt:lpstr>
      <vt:lpstr>Arquitetura</vt:lpstr>
      <vt:lpstr>Arquitetura</vt:lpstr>
      <vt:lpstr>Arquitetura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Carmona</dc:creator>
  <cp:lastModifiedBy>Leonardo Carmona da Silva</cp:lastModifiedBy>
  <cp:revision>175</cp:revision>
  <dcterms:created xsi:type="dcterms:W3CDTF">2015-04-13T02:29:16Z</dcterms:created>
  <dcterms:modified xsi:type="dcterms:W3CDTF">2017-06-01T23:46:54Z</dcterms:modified>
</cp:coreProperties>
</file>