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70" r:id="rId11"/>
    <p:sldId id="271" r:id="rId12"/>
    <p:sldId id="272" r:id="rId13"/>
    <p:sldId id="273" r:id="rId14"/>
    <p:sldId id="274" r:id="rId15"/>
    <p:sldId id="276" r:id="rId16"/>
    <p:sldId id="277" r:id="rId17"/>
    <p:sldId id="278" r:id="rId18"/>
    <p:sldId id="279" r:id="rId19"/>
    <p:sldId id="280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2C20"/>
    <a:srgbClr val="6165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57478" y="3632697"/>
            <a:ext cx="3568662" cy="418136"/>
          </a:xfrm>
        </p:spPr>
        <p:txBody>
          <a:bodyPr/>
          <a:lstStyle/>
          <a:p>
            <a:r>
              <a:rPr lang="pt-BR" sz="2400" b="1" dirty="0" err="1" smtClean="0">
                <a:solidFill>
                  <a:srgbClr val="6165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pt-BR" sz="2400" dirty="0" err="1" smtClean="0">
                <a:solidFill>
                  <a:srgbClr val="6165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mote</a:t>
            </a:r>
            <a:r>
              <a:rPr lang="pt-BR" sz="2400" dirty="0" smtClean="0">
                <a:solidFill>
                  <a:srgbClr val="6165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 smtClean="0">
                <a:solidFill>
                  <a:srgbClr val="6165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pt-BR" sz="2400" dirty="0" err="1" smtClean="0">
                <a:solidFill>
                  <a:srgbClr val="6165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ctionary</a:t>
            </a:r>
            <a:r>
              <a:rPr lang="pt-BR" sz="2400" dirty="0" smtClean="0">
                <a:solidFill>
                  <a:srgbClr val="6165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smtClean="0">
                <a:solidFill>
                  <a:srgbClr val="6165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sz="2400" dirty="0" smtClean="0">
                <a:solidFill>
                  <a:srgbClr val="6165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erver</a:t>
            </a:r>
            <a:endParaRPr lang="pt-BR" sz="2400" b="1" dirty="0">
              <a:solidFill>
                <a:srgbClr val="61656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34812"/>
          </a:xfrm>
        </p:spPr>
        <p:txBody>
          <a:bodyPr>
            <a:normAutofit fontScale="85000" lnSpcReduction="20000"/>
          </a:bodyPr>
          <a:lstStyle/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Gabriel </a:t>
            </a:r>
            <a:r>
              <a:rPr lang="pt-BR" dirty="0" smtClean="0"/>
              <a:t>Borges</a:t>
            </a:r>
          </a:p>
          <a:p>
            <a:pPr algn="ctr"/>
            <a:r>
              <a:rPr lang="pt-BR"/>
              <a:t>Guilherme Barth</a:t>
            </a:r>
            <a:endParaRPr lang="pt-BR" dirty="0" smtClean="0"/>
          </a:p>
          <a:p>
            <a:pPr algn="ctr"/>
            <a:r>
              <a:rPr lang="pt-BR" dirty="0" smtClean="0"/>
              <a:t>Leonardo Carmona</a:t>
            </a:r>
          </a:p>
          <a:p>
            <a:pPr algn="ctr"/>
            <a:r>
              <a:rPr lang="pt-BR" dirty="0" smtClean="0"/>
              <a:t>Robson </a:t>
            </a:r>
            <a:r>
              <a:rPr lang="pt-BR" dirty="0" err="1" smtClean="0"/>
              <a:t>Chiarello</a:t>
            </a:r>
            <a:endParaRPr lang="pt-BR" dirty="0"/>
          </a:p>
        </p:txBody>
      </p:sp>
      <p:pic>
        <p:nvPicPr>
          <p:cNvPr id="1026" name="Picture 2" descr="https://upload.wikimedia.org/wikipedia/en/thumb/6/6b/Redis_Logo.svg/1200px-Redis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140" y="1644833"/>
            <a:ext cx="7200000" cy="24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80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 do Redis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902312"/>
              </p:ext>
            </p:extLst>
          </p:nvPr>
        </p:nvGraphicFramePr>
        <p:xfrm>
          <a:off x="677863" y="2160588"/>
          <a:ext cx="8710836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5418">
                  <a:extLst>
                    <a:ext uri="{9D8B030D-6E8A-4147-A177-3AD203B41FA5}">
                      <a16:colId xmlns:a16="http://schemas.microsoft.com/office/drawing/2014/main" val="1633311"/>
                    </a:ext>
                  </a:extLst>
                </a:gridCol>
                <a:gridCol w="4355418">
                  <a:extLst>
                    <a:ext uri="{9D8B030D-6E8A-4147-A177-3AD203B41FA5}">
                      <a16:colId xmlns:a16="http://schemas.microsoft.com/office/drawing/2014/main" val="108618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Tipo de Dado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503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String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Pode conter objetos, imagens, etc. </a:t>
                      </a:r>
                      <a:r>
                        <a:rPr lang="pt-BR" sz="1400" dirty="0" err="1" smtClean="0"/>
                        <a:t>Tam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 err="1" smtClean="0"/>
                        <a:t>max</a:t>
                      </a:r>
                      <a:r>
                        <a:rPr lang="pt-BR" sz="1400" dirty="0" smtClean="0"/>
                        <a:t> 512MB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34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 smtClean="0"/>
                        <a:t>List</a:t>
                      </a:r>
                      <a:endParaRPr lang="pt-B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Coleção de </a:t>
                      </a:r>
                      <a:r>
                        <a:rPr lang="pt-BR" sz="1400" dirty="0" err="1" smtClean="0"/>
                        <a:t>strings</a:t>
                      </a:r>
                      <a:r>
                        <a:rPr lang="pt-BR" sz="1400" dirty="0" smtClean="0"/>
                        <a:t> ordenada por inserção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13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 smtClean="0"/>
                        <a:t>Hash</a:t>
                      </a:r>
                      <a:endParaRPr lang="pt-B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Mapa entre valores e campos de </a:t>
                      </a:r>
                      <a:r>
                        <a:rPr lang="pt-BR" sz="1400" dirty="0" err="1" smtClean="0"/>
                        <a:t>strings</a:t>
                      </a:r>
                      <a:endParaRPr lang="pt-BR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16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Set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Coleção não ordenada de </a:t>
                      </a:r>
                      <a:r>
                        <a:rPr lang="pt-BR" sz="1400" dirty="0" err="1" smtClean="0"/>
                        <a:t>strings</a:t>
                      </a:r>
                      <a:r>
                        <a:rPr lang="pt-BR" sz="1400" dirty="0" smtClean="0"/>
                        <a:t> não repetidas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57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Sorted</a:t>
                      </a:r>
                      <a:r>
                        <a:rPr lang="pt-BR" sz="1400" dirty="0" smtClean="0"/>
                        <a:t> Set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Coleção ordenada de </a:t>
                      </a:r>
                      <a:r>
                        <a:rPr lang="pt-BR" sz="1400" dirty="0" err="1" smtClean="0"/>
                        <a:t>strings</a:t>
                      </a:r>
                      <a:r>
                        <a:rPr lang="pt-BR" sz="1400" dirty="0" smtClean="0"/>
                        <a:t> não repetidas</a:t>
                      </a:r>
                      <a:r>
                        <a:rPr lang="pt-BR" sz="1400" baseline="0" dirty="0" smtClean="0"/>
                        <a:t> da pontuação menor para a maior</a:t>
                      </a:r>
                      <a:endParaRPr lang="pt-BR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38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Bitmap e </a:t>
                      </a:r>
                      <a:r>
                        <a:rPr lang="pt-BR" sz="1400" dirty="0" err="1" smtClean="0"/>
                        <a:t>HyperLogLog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Baseados em </a:t>
                      </a:r>
                      <a:r>
                        <a:rPr lang="pt-BR" sz="1400" dirty="0" err="1" smtClean="0"/>
                        <a:t>Strings</a:t>
                      </a:r>
                      <a:r>
                        <a:rPr lang="pt-BR" sz="1400" dirty="0" smtClean="0"/>
                        <a:t> mas com uma semântica própria.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410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69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Redis em 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94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Servidor Redis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078" y="2160588"/>
            <a:ext cx="836988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Cliente Redis</a:t>
            </a:r>
            <a:endParaRPr lang="pt-BR" dirty="0"/>
          </a:p>
        </p:txBody>
      </p:sp>
      <p:pic>
        <p:nvPicPr>
          <p:cNvPr id="2" name="Espaço Reservado para Conteúdo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078" y="2160588"/>
            <a:ext cx="836988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2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Redis Desktop Manager</a:t>
            </a:r>
            <a:endParaRPr lang="pt-BR" dirty="0"/>
          </a:p>
        </p:txBody>
      </p:sp>
      <p:pic>
        <p:nvPicPr>
          <p:cNvPr id="2" name="Espaço Reservado para Conteúdo 1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668" y="1505396"/>
            <a:ext cx="756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6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Protótipo com Redis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98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upload.wikimedia.org/wikipedia/en/thumb/6/6b/Redis_Logo.svg/1200px-Redis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20" y="4355385"/>
            <a:ext cx="4309227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Tecnologias utilizadas</a:t>
            </a:r>
            <a:endParaRPr lang="pt-BR" dirty="0"/>
          </a:p>
        </p:txBody>
      </p:sp>
      <p:pic>
        <p:nvPicPr>
          <p:cNvPr id="3074" name="Picture 2" descr="Resultado de imagem para postg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887" y="4357711"/>
            <a:ext cx="1818181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spring framework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284" y="2081369"/>
            <a:ext cx="4430767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59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Um pouco sobre o Spring</a:t>
            </a:r>
            <a:endParaRPr lang="pt-BR" dirty="0"/>
          </a:p>
        </p:txBody>
      </p:sp>
      <p:pic>
        <p:nvPicPr>
          <p:cNvPr id="6" name="Picture 2" descr="Resultado de imagem para spring framewor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394" y="2160588"/>
            <a:ext cx="5175249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44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Requisição sem cache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938" y="2160588"/>
            <a:ext cx="744816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9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Requisição com cache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061" y="2160588"/>
            <a:ext cx="756791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/>
              <a:t>Banco de Dados </a:t>
            </a:r>
            <a:r>
              <a:rPr lang="pt-BR" dirty="0" err="1"/>
              <a:t>NoSQL</a:t>
            </a:r>
            <a:r>
              <a:rPr lang="pt-BR" dirty="0"/>
              <a:t> Redis, focado em </a:t>
            </a:r>
            <a:r>
              <a:rPr lang="pt-BR" dirty="0" err="1"/>
              <a:t>key-value</a:t>
            </a:r>
            <a:r>
              <a:rPr lang="pt-BR" dirty="0"/>
              <a:t> </a:t>
            </a:r>
            <a:r>
              <a:rPr lang="pt-BR" dirty="0" err="1"/>
              <a:t>store</a:t>
            </a:r>
            <a:r>
              <a:rPr lang="pt-BR" dirty="0" smtClean="0"/>
              <a:t>;</a:t>
            </a:r>
            <a:endParaRPr lang="pt-BR" dirty="0"/>
          </a:p>
          <a:p>
            <a:pPr fontAlgn="base"/>
            <a:r>
              <a:rPr lang="pt-BR" dirty="0"/>
              <a:t>Disponível como serviço diretamente no AWS para uma solução rápida</a:t>
            </a:r>
            <a:r>
              <a:rPr lang="pt-BR" dirty="0" smtClean="0"/>
              <a:t>;</a:t>
            </a:r>
            <a:endParaRPr lang="pt-BR" dirty="0"/>
          </a:p>
          <a:p>
            <a:pPr fontAlgn="base"/>
            <a:r>
              <a:rPr lang="pt-BR" dirty="0"/>
              <a:t>Usado pela maioria das empresas </a:t>
            </a:r>
            <a:r>
              <a:rPr lang="pt-BR" dirty="0" smtClean="0"/>
              <a:t>atualmente (</a:t>
            </a:r>
            <a:r>
              <a:rPr lang="pt-BR" dirty="0" err="1" smtClean="0"/>
              <a:t>Twitter</a:t>
            </a:r>
            <a:r>
              <a:rPr lang="pt-BR" dirty="0"/>
              <a:t>,  GitHub,  Pinterest,  Snapchat,  </a:t>
            </a:r>
            <a:r>
              <a:rPr lang="pt-BR" dirty="0" err="1"/>
              <a:t>StackOverflow</a:t>
            </a:r>
            <a:r>
              <a:rPr lang="pt-BR" dirty="0"/>
              <a:t>,  </a:t>
            </a:r>
            <a:r>
              <a:rPr lang="pt-BR" dirty="0" err="1"/>
              <a:t>Flickr</a:t>
            </a:r>
            <a:r>
              <a:rPr lang="pt-BR" dirty="0" smtClean="0"/>
              <a:t>);</a:t>
            </a:r>
            <a:endParaRPr lang="pt-BR" dirty="0"/>
          </a:p>
          <a:p>
            <a:pPr fontAlgn="base"/>
            <a:r>
              <a:rPr lang="pt-BR" dirty="0"/>
              <a:t>Indicado quando se precisa de velocidade, os dados cabem na memória e não são críticos.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037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/>
              <a:t>Simples de implementar em uma solução existente;</a:t>
            </a:r>
          </a:p>
          <a:p>
            <a:pPr fontAlgn="base"/>
            <a:r>
              <a:rPr lang="pt-BR" dirty="0"/>
              <a:t>Poderosa ferramenta de armazenamento de dados;</a:t>
            </a:r>
          </a:p>
          <a:p>
            <a:pPr fontAlgn="base"/>
            <a:r>
              <a:rPr lang="pt-BR" dirty="0" smtClean="0"/>
              <a:t>Mais rápida do que bancos convencionais por ser usada em memória.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829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Exemplos de Uso do Redis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/>
              <a:t>Cache;</a:t>
            </a:r>
          </a:p>
          <a:p>
            <a:pPr fontAlgn="base"/>
            <a:r>
              <a:rPr lang="pt-BR" dirty="0" err="1"/>
              <a:t>Database</a:t>
            </a:r>
            <a:r>
              <a:rPr lang="pt-BR" dirty="0"/>
              <a:t> auxiliar;</a:t>
            </a:r>
          </a:p>
          <a:p>
            <a:pPr fontAlgn="base"/>
            <a:r>
              <a:rPr lang="pt-BR" dirty="0"/>
              <a:t>Extensão </a:t>
            </a:r>
            <a:r>
              <a:rPr lang="pt-BR" dirty="0" err="1"/>
              <a:t>in-memory</a:t>
            </a:r>
            <a:r>
              <a:rPr lang="pt-BR" dirty="0"/>
              <a:t> da aplicação;</a:t>
            </a:r>
          </a:p>
          <a:p>
            <a:pPr fontAlgn="base"/>
            <a:r>
              <a:rPr lang="pt-BR" dirty="0"/>
              <a:t>Contagem de coisas;</a:t>
            </a:r>
          </a:p>
          <a:p>
            <a:pPr fontAlgn="base"/>
            <a:r>
              <a:rPr lang="pt-BR" dirty="0"/>
              <a:t>Carrinho de compras.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471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Características do </a:t>
            </a:r>
            <a:r>
              <a:rPr lang="pt-BR" dirty="0" smtClean="0"/>
              <a:t>Redis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/>
              <a:t>Memória RAM é a principal fonte de dados, disco é só um </a:t>
            </a:r>
            <a:r>
              <a:rPr lang="pt-BR" dirty="0" err="1"/>
              <a:t>fallback</a:t>
            </a:r>
            <a:r>
              <a:rPr lang="pt-BR" dirty="0"/>
              <a:t>;</a:t>
            </a:r>
          </a:p>
          <a:p>
            <a:pPr fontAlgn="base"/>
            <a:r>
              <a:rPr lang="pt-BR" dirty="0"/>
              <a:t>Puro Key-</a:t>
            </a:r>
            <a:r>
              <a:rPr lang="pt-BR" dirty="0" err="1"/>
              <a:t>Value</a:t>
            </a:r>
            <a:r>
              <a:rPr lang="pt-BR" dirty="0"/>
              <a:t>;</a:t>
            </a:r>
          </a:p>
          <a:p>
            <a:pPr fontAlgn="base"/>
            <a:r>
              <a:rPr lang="pt-BR" dirty="0"/>
              <a:t>Listas;</a:t>
            </a:r>
          </a:p>
          <a:p>
            <a:pPr fontAlgn="base"/>
            <a:r>
              <a:rPr lang="pt-BR" dirty="0"/>
              <a:t>Incremento e decremento de valores armazenados facilmente;</a:t>
            </a:r>
          </a:p>
          <a:p>
            <a:pPr fontAlgn="base"/>
            <a:r>
              <a:rPr lang="pt-BR" dirty="0"/>
              <a:t>Rapidez de escrita;</a:t>
            </a:r>
          </a:p>
          <a:p>
            <a:pPr fontAlgn="base"/>
            <a:r>
              <a:rPr lang="pt-BR" dirty="0"/>
              <a:t>Single </a:t>
            </a:r>
            <a:r>
              <a:rPr lang="pt-BR" dirty="0" err="1"/>
              <a:t>Threaded</a:t>
            </a:r>
            <a:r>
              <a:rPr lang="pt-BR" dirty="0"/>
              <a:t>;</a:t>
            </a:r>
          </a:p>
          <a:p>
            <a:pPr fontAlgn="base"/>
            <a:r>
              <a:rPr lang="pt-BR" dirty="0"/>
              <a:t>Deve ser utilizado juntamente com um banco SQL ou </a:t>
            </a:r>
            <a:r>
              <a:rPr lang="pt-BR" dirty="0" err="1"/>
              <a:t>NoSQL</a:t>
            </a:r>
            <a:r>
              <a:rPr lang="pt-BR" dirty="0"/>
              <a:t> </a:t>
            </a:r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Store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150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Arquitetura do Redis</a:t>
            </a:r>
            <a:endParaRPr lang="pt-BR" dirty="0"/>
          </a:p>
        </p:txBody>
      </p:sp>
      <p:pic>
        <p:nvPicPr>
          <p:cNvPr id="2052" name="Picture 4" descr="https://matt.sh/files/redisconf2015/redisconf2015-diagram-images/redisconf2015-diagram-images.02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853" y="2160588"/>
            <a:ext cx="6900332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70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Comandos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>
                <a:solidFill>
                  <a:srgbClr val="D82C20"/>
                </a:solidFill>
              </a:rPr>
              <a:t>Set</a:t>
            </a:r>
            <a:r>
              <a:rPr lang="pt-BR" dirty="0"/>
              <a:t>: seta o valor de uma </a:t>
            </a:r>
            <a:r>
              <a:rPr lang="pt-BR" dirty="0" err="1" smtClean="0"/>
              <a:t>key</a:t>
            </a:r>
            <a:r>
              <a:rPr lang="pt-BR" dirty="0" smtClean="0"/>
              <a:t>;</a:t>
            </a:r>
            <a:endParaRPr lang="pt-BR" dirty="0"/>
          </a:p>
          <a:p>
            <a:pPr fontAlgn="base"/>
            <a:r>
              <a:rPr lang="pt-BR" dirty="0" err="1">
                <a:solidFill>
                  <a:srgbClr val="D82C20"/>
                </a:solidFill>
              </a:rPr>
              <a:t>Get</a:t>
            </a:r>
            <a:r>
              <a:rPr lang="pt-BR" dirty="0"/>
              <a:t>: recupera o valor de uma </a:t>
            </a:r>
            <a:r>
              <a:rPr lang="pt-BR" dirty="0" err="1" smtClean="0"/>
              <a:t>key</a:t>
            </a:r>
            <a:r>
              <a:rPr lang="pt-BR" dirty="0" smtClean="0"/>
              <a:t>;</a:t>
            </a:r>
            <a:endParaRPr lang="pt-BR" dirty="0"/>
          </a:p>
          <a:p>
            <a:pPr fontAlgn="base"/>
            <a:r>
              <a:rPr lang="pt-BR" dirty="0" err="1">
                <a:solidFill>
                  <a:srgbClr val="D82C20"/>
                </a:solidFill>
              </a:rPr>
              <a:t>Incr</a:t>
            </a:r>
            <a:r>
              <a:rPr lang="pt-BR" dirty="0"/>
              <a:t>: incremento atômico do valor de uma </a:t>
            </a:r>
            <a:r>
              <a:rPr lang="pt-BR" dirty="0" err="1" smtClean="0"/>
              <a:t>key</a:t>
            </a:r>
            <a:r>
              <a:rPr lang="pt-BR" dirty="0" smtClean="0"/>
              <a:t>;</a:t>
            </a:r>
            <a:endParaRPr lang="pt-BR" dirty="0"/>
          </a:p>
          <a:p>
            <a:pPr fontAlgn="base"/>
            <a:r>
              <a:rPr lang="pt-BR" dirty="0">
                <a:solidFill>
                  <a:srgbClr val="D82C20"/>
                </a:solidFill>
              </a:rPr>
              <a:t>Del</a:t>
            </a:r>
            <a:r>
              <a:rPr lang="pt-BR" dirty="0"/>
              <a:t>: deleta uma </a:t>
            </a:r>
            <a:r>
              <a:rPr lang="pt-BR" dirty="0" err="1" smtClean="0"/>
              <a:t>key</a:t>
            </a:r>
            <a:r>
              <a:rPr lang="pt-BR" dirty="0" smtClean="0"/>
              <a:t>;</a:t>
            </a:r>
            <a:endParaRPr lang="pt-BR" dirty="0"/>
          </a:p>
          <a:p>
            <a:pPr fontAlgn="base"/>
            <a:r>
              <a:rPr lang="pt-BR" dirty="0">
                <a:solidFill>
                  <a:srgbClr val="D82C20"/>
                </a:solidFill>
              </a:rPr>
              <a:t>Expire</a:t>
            </a:r>
            <a:r>
              <a:rPr lang="pt-BR" dirty="0"/>
              <a:t>: seta o tempo de vida de uma </a:t>
            </a:r>
            <a:r>
              <a:rPr lang="pt-BR" dirty="0" err="1" smtClean="0"/>
              <a:t>key</a:t>
            </a:r>
            <a:r>
              <a:rPr lang="pt-BR" dirty="0" smtClean="0"/>
              <a:t>;</a:t>
            </a:r>
            <a:endParaRPr lang="pt-BR" dirty="0"/>
          </a:p>
          <a:p>
            <a:pPr fontAlgn="base"/>
            <a:r>
              <a:rPr lang="pt-BR" dirty="0">
                <a:solidFill>
                  <a:srgbClr val="D82C20"/>
                </a:solidFill>
              </a:rPr>
              <a:t>TTL</a:t>
            </a:r>
            <a:r>
              <a:rPr lang="pt-BR" dirty="0"/>
              <a:t>: recupera o tempo de vida restante de uma </a:t>
            </a:r>
            <a:r>
              <a:rPr lang="pt-BR" dirty="0" err="1"/>
              <a:t>key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769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Comandos Sobre </a:t>
            </a:r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>
                <a:solidFill>
                  <a:srgbClr val="D82C20"/>
                </a:solidFill>
              </a:rPr>
              <a:t>RPUSH</a:t>
            </a:r>
            <a:r>
              <a:rPr lang="pt-BR" dirty="0"/>
              <a:t>: insere um valor ao final da </a:t>
            </a:r>
            <a:r>
              <a:rPr lang="pt-BR" dirty="0" smtClean="0"/>
              <a:t>lista;</a:t>
            </a:r>
            <a:endParaRPr lang="pt-BR" dirty="0"/>
          </a:p>
          <a:p>
            <a:pPr fontAlgn="base"/>
            <a:r>
              <a:rPr lang="pt-BR" dirty="0">
                <a:solidFill>
                  <a:srgbClr val="D82C20"/>
                </a:solidFill>
              </a:rPr>
              <a:t>LPUSH</a:t>
            </a:r>
            <a:r>
              <a:rPr lang="pt-BR" dirty="0"/>
              <a:t>: insere um valor no início da </a:t>
            </a:r>
            <a:r>
              <a:rPr lang="pt-BR" dirty="0" smtClean="0"/>
              <a:t>lista;</a:t>
            </a:r>
            <a:endParaRPr lang="pt-BR" dirty="0"/>
          </a:p>
          <a:p>
            <a:pPr fontAlgn="base"/>
            <a:r>
              <a:rPr lang="pt-BR" dirty="0">
                <a:solidFill>
                  <a:srgbClr val="D82C20"/>
                </a:solidFill>
              </a:rPr>
              <a:t>LRANGE</a:t>
            </a:r>
            <a:r>
              <a:rPr lang="pt-BR" dirty="0"/>
              <a:t>: retorna uma determinada parte da </a:t>
            </a:r>
            <a:r>
              <a:rPr lang="pt-BR" dirty="0" smtClean="0"/>
              <a:t>lista;</a:t>
            </a:r>
            <a:endParaRPr lang="pt-BR" dirty="0"/>
          </a:p>
          <a:p>
            <a:pPr fontAlgn="base"/>
            <a:r>
              <a:rPr lang="pt-BR" dirty="0">
                <a:solidFill>
                  <a:srgbClr val="D82C20"/>
                </a:solidFill>
              </a:rPr>
              <a:t>LLEN</a:t>
            </a:r>
            <a:r>
              <a:rPr lang="pt-BR" dirty="0"/>
              <a:t>: retorna o tamanho da </a:t>
            </a:r>
            <a:r>
              <a:rPr lang="pt-BR" dirty="0" smtClean="0"/>
              <a:t>lista;</a:t>
            </a:r>
            <a:endParaRPr lang="pt-BR" dirty="0"/>
          </a:p>
          <a:p>
            <a:pPr fontAlgn="base"/>
            <a:r>
              <a:rPr lang="pt-BR" dirty="0">
                <a:solidFill>
                  <a:srgbClr val="D82C20"/>
                </a:solidFill>
              </a:rPr>
              <a:t>LPOP</a:t>
            </a:r>
            <a:r>
              <a:rPr lang="pt-BR" dirty="0"/>
              <a:t>: remove o primeiro elemento da lista e o </a:t>
            </a:r>
            <a:r>
              <a:rPr lang="pt-BR" dirty="0" smtClean="0"/>
              <a:t>retorna;</a:t>
            </a:r>
            <a:endParaRPr lang="pt-BR" dirty="0"/>
          </a:p>
          <a:p>
            <a:pPr fontAlgn="base"/>
            <a:r>
              <a:rPr lang="pt-BR" dirty="0">
                <a:solidFill>
                  <a:srgbClr val="D82C20"/>
                </a:solidFill>
              </a:rPr>
              <a:t>RPOP</a:t>
            </a:r>
            <a:r>
              <a:rPr lang="pt-BR" dirty="0"/>
              <a:t>: remove o último elemento da lista e o retorna.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739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Comandos Sobre </a:t>
            </a:r>
            <a:r>
              <a:rPr lang="pt-BR" dirty="0" smtClean="0"/>
              <a:t>Sets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>
                <a:solidFill>
                  <a:srgbClr val="D82C20"/>
                </a:solidFill>
              </a:rPr>
              <a:t>SADD</a:t>
            </a:r>
            <a:r>
              <a:rPr lang="pt-BR" dirty="0"/>
              <a:t>: adiciona um valor a um </a:t>
            </a:r>
            <a:r>
              <a:rPr lang="pt-BR" dirty="0" smtClean="0"/>
              <a:t>set;</a:t>
            </a:r>
            <a:endParaRPr lang="pt-BR" dirty="0"/>
          </a:p>
          <a:p>
            <a:pPr fontAlgn="base"/>
            <a:r>
              <a:rPr lang="pt-BR" dirty="0">
                <a:solidFill>
                  <a:srgbClr val="D82C20"/>
                </a:solidFill>
              </a:rPr>
              <a:t>SREM</a:t>
            </a:r>
            <a:r>
              <a:rPr lang="pt-BR" dirty="0"/>
              <a:t>: remove um valor de um </a:t>
            </a:r>
            <a:r>
              <a:rPr lang="pt-BR" dirty="0" smtClean="0"/>
              <a:t>set;</a:t>
            </a:r>
            <a:endParaRPr lang="pt-BR" dirty="0"/>
          </a:p>
          <a:p>
            <a:pPr fontAlgn="base"/>
            <a:r>
              <a:rPr lang="pt-BR" dirty="0">
                <a:solidFill>
                  <a:srgbClr val="D82C20"/>
                </a:solidFill>
              </a:rPr>
              <a:t>SISMEMBER</a:t>
            </a:r>
            <a:r>
              <a:rPr lang="pt-BR" dirty="0"/>
              <a:t>: verificar se um valor se encontra em um </a:t>
            </a:r>
            <a:r>
              <a:rPr lang="pt-BR" dirty="0" smtClean="0"/>
              <a:t>set;</a:t>
            </a:r>
            <a:endParaRPr lang="pt-BR" dirty="0"/>
          </a:p>
          <a:p>
            <a:pPr fontAlgn="base"/>
            <a:r>
              <a:rPr lang="pt-BR" dirty="0">
                <a:solidFill>
                  <a:srgbClr val="D82C20"/>
                </a:solidFill>
              </a:rPr>
              <a:t>SMEMBERS</a:t>
            </a:r>
            <a:r>
              <a:rPr lang="pt-BR" dirty="0"/>
              <a:t>: retorna uma lista dos membros de um </a:t>
            </a:r>
            <a:r>
              <a:rPr lang="pt-BR" dirty="0" smtClean="0"/>
              <a:t>set;</a:t>
            </a:r>
            <a:endParaRPr lang="pt-BR" dirty="0"/>
          </a:p>
          <a:p>
            <a:pPr fontAlgn="base"/>
            <a:r>
              <a:rPr lang="pt-BR" dirty="0">
                <a:solidFill>
                  <a:srgbClr val="D82C20"/>
                </a:solidFill>
              </a:rPr>
              <a:t>SUNION</a:t>
            </a:r>
            <a:r>
              <a:rPr lang="pt-BR" dirty="0"/>
              <a:t>: combina dois ou mais sets e retorna uma lista de seus elementos</a:t>
            </a:r>
            <a:r>
              <a:rPr lang="pt-BR" dirty="0" smtClean="0"/>
              <a:t>.</a:t>
            </a:r>
          </a:p>
          <a:p>
            <a:pPr fontAlgn="base"/>
            <a:endParaRPr lang="pt-BR" dirty="0"/>
          </a:p>
          <a:p>
            <a:pPr marL="0" indent="0" algn="ctr" fontAlgn="base">
              <a:buNone/>
            </a:pPr>
            <a:r>
              <a:rPr lang="pt-BR" dirty="0"/>
              <a:t>(Diferença entre sets e listas: sets não possuem valores repetidos)</a:t>
            </a:r>
          </a:p>
          <a:p>
            <a:pPr marL="0" indent="0" algn="ctr" fontAlgn="base">
              <a:buNone/>
            </a:pPr>
            <a:r>
              <a:rPr lang="pt-BR" dirty="0"/>
              <a:t>(</a:t>
            </a:r>
            <a:r>
              <a:rPr lang="pt-BR" dirty="0" err="1"/>
              <a:t>Sorted</a:t>
            </a:r>
            <a:r>
              <a:rPr lang="pt-BR" dirty="0"/>
              <a:t> sets funcionam da mesma forma que sets mas possuem um atributo para ordenação)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191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Comandos Sobre </a:t>
            </a:r>
            <a:r>
              <a:rPr lang="pt-BR" dirty="0" err="1" smtClean="0"/>
              <a:t>Hashes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>
                <a:solidFill>
                  <a:srgbClr val="D82C20"/>
                </a:solidFill>
              </a:rPr>
              <a:t>HSET</a:t>
            </a:r>
            <a:r>
              <a:rPr lang="pt-BR" dirty="0"/>
              <a:t>: seta um atributo de uma </a:t>
            </a:r>
            <a:r>
              <a:rPr lang="pt-BR" dirty="0" err="1" smtClean="0"/>
              <a:t>hash</a:t>
            </a:r>
            <a:r>
              <a:rPr lang="pt-BR" dirty="0" smtClean="0"/>
              <a:t>;</a:t>
            </a:r>
            <a:endParaRPr lang="pt-BR" dirty="0"/>
          </a:p>
          <a:p>
            <a:pPr fontAlgn="base"/>
            <a:r>
              <a:rPr lang="pt-BR" dirty="0">
                <a:solidFill>
                  <a:srgbClr val="D82C20"/>
                </a:solidFill>
              </a:rPr>
              <a:t>HGET</a:t>
            </a:r>
            <a:r>
              <a:rPr lang="pt-BR" dirty="0"/>
              <a:t>: retorna um atributo de uma </a:t>
            </a:r>
            <a:r>
              <a:rPr lang="pt-BR" dirty="0" err="1" smtClean="0"/>
              <a:t>hash</a:t>
            </a:r>
            <a:r>
              <a:rPr lang="pt-BR" dirty="0" smtClean="0"/>
              <a:t>;</a:t>
            </a:r>
            <a:endParaRPr lang="pt-BR" dirty="0"/>
          </a:p>
          <a:p>
            <a:pPr fontAlgn="base"/>
            <a:r>
              <a:rPr lang="pt-BR" dirty="0">
                <a:solidFill>
                  <a:srgbClr val="D82C20"/>
                </a:solidFill>
              </a:rPr>
              <a:t>HGETALL</a:t>
            </a:r>
            <a:r>
              <a:rPr lang="pt-BR" dirty="0"/>
              <a:t>: retorna uma </a:t>
            </a:r>
            <a:r>
              <a:rPr lang="pt-BR" dirty="0" err="1" smtClean="0"/>
              <a:t>hash</a:t>
            </a:r>
            <a:r>
              <a:rPr lang="pt-BR" dirty="0" smtClean="0"/>
              <a:t>;</a:t>
            </a:r>
            <a:endParaRPr lang="pt-BR" dirty="0"/>
          </a:p>
          <a:p>
            <a:pPr fontAlgn="base"/>
            <a:r>
              <a:rPr lang="pt-BR" dirty="0">
                <a:solidFill>
                  <a:srgbClr val="D82C20"/>
                </a:solidFill>
              </a:rPr>
              <a:t>HMSET</a:t>
            </a:r>
            <a:r>
              <a:rPr lang="pt-BR" dirty="0"/>
              <a:t>: permite </a:t>
            </a:r>
            <a:r>
              <a:rPr lang="pt-BR" dirty="0" err="1"/>
              <a:t>setar</a:t>
            </a:r>
            <a:r>
              <a:rPr lang="pt-BR" dirty="0"/>
              <a:t> diversos atributos de uma </a:t>
            </a:r>
            <a:r>
              <a:rPr lang="pt-BR" dirty="0" err="1"/>
              <a:t>hash</a:t>
            </a:r>
            <a:r>
              <a:rPr lang="pt-BR" dirty="0"/>
              <a:t> </a:t>
            </a:r>
            <a:r>
              <a:rPr lang="pt-BR" dirty="0" smtClean="0"/>
              <a:t>simultaneamente;</a:t>
            </a:r>
            <a:endParaRPr lang="pt-BR" dirty="0"/>
          </a:p>
          <a:p>
            <a:pPr fontAlgn="base"/>
            <a:r>
              <a:rPr lang="pt-BR" dirty="0">
                <a:solidFill>
                  <a:srgbClr val="D82C20"/>
                </a:solidFill>
              </a:rPr>
              <a:t>HINCRBY</a:t>
            </a:r>
            <a:r>
              <a:rPr lang="pt-BR" dirty="0"/>
              <a:t>: permite o incremento atômico de valores numéricos armazenados em </a:t>
            </a:r>
            <a:r>
              <a:rPr lang="pt-BR" dirty="0" smtClean="0"/>
              <a:t>uma </a:t>
            </a:r>
            <a:r>
              <a:rPr lang="pt-BR" dirty="0" err="1" smtClean="0"/>
              <a:t>hash</a:t>
            </a:r>
            <a:r>
              <a:rPr lang="pt-BR" dirty="0" smtClean="0"/>
              <a:t>;</a:t>
            </a:r>
            <a:endParaRPr lang="pt-BR" dirty="0"/>
          </a:p>
          <a:p>
            <a:pPr fontAlgn="base"/>
            <a:r>
              <a:rPr lang="pt-BR" dirty="0">
                <a:solidFill>
                  <a:srgbClr val="D82C20"/>
                </a:solidFill>
              </a:rPr>
              <a:t>HDEL</a:t>
            </a:r>
            <a:r>
              <a:rPr lang="pt-BR" dirty="0"/>
              <a:t>: deleta um atributo de uma </a:t>
            </a:r>
            <a:r>
              <a:rPr lang="pt-BR" dirty="0" err="1"/>
              <a:t>hash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579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296</TotalTime>
  <Words>515</Words>
  <Application>Microsoft Office PowerPoint</Application>
  <PresentationFormat>Widescreen</PresentationFormat>
  <Paragraphs>85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Times New Roman</vt:lpstr>
      <vt:lpstr>Trebuchet MS</vt:lpstr>
      <vt:lpstr>Wingdings 3</vt:lpstr>
      <vt:lpstr>Facetado</vt:lpstr>
      <vt:lpstr>REmote DIctionary Server</vt:lpstr>
      <vt:lpstr>Introdução</vt:lpstr>
      <vt:lpstr>Exemplos de Uso do Redis</vt:lpstr>
      <vt:lpstr>Características do Redis</vt:lpstr>
      <vt:lpstr>Arquitetura do Redis</vt:lpstr>
      <vt:lpstr>Comandos</vt:lpstr>
      <vt:lpstr>Comandos Sobre Listas</vt:lpstr>
      <vt:lpstr>Comandos Sobre Sets</vt:lpstr>
      <vt:lpstr>Comandos Sobre Hashes</vt:lpstr>
      <vt:lpstr>Tipos de Dados do Redis</vt:lpstr>
      <vt:lpstr>Redis em Ação</vt:lpstr>
      <vt:lpstr>Servidor Redis</vt:lpstr>
      <vt:lpstr>Cliente Redis</vt:lpstr>
      <vt:lpstr>Redis Desktop Manager</vt:lpstr>
      <vt:lpstr>Protótipo com Redis</vt:lpstr>
      <vt:lpstr>Tecnologias utilizadas</vt:lpstr>
      <vt:lpstr>Um pouco sobre o Spring</vt:lpstr>
      <vt:lpstr>Requisição sem cache</vt:lpstr>
      <vt:lpstr>Requisição com cache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DIctionary Server</dc:title>
  <dc:creator>Leonardo Carmona da Silva</dc:creator>
  <cp:lastModifiedBy>Leonardo Carmona da Silva</cp:lastModifiedBy>
  <cp:revision>18</cp:revision>
  <dcterms:created xsi:type="dcterms:W3CDTF">2017-05-31T12:23:28Z</dcterms:created>
  <dcterms:modified xsi:type="dcterms:W3CDTF">2017-05-31T23:06:43Z</dcterms:modified>
</cp:coreProperties>
</file>