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5" r:id="rId6"/>
    <p:sldId id="266" r:id="rId7"/>
    <p:sldId id="259" r:id="rId8"/>
    <p:sldId id="267" r:id="rId9"/>
    <p:sldId id="258" r:id="rId10"/>
    <p:sldId id="268" r:id="rId11"/>
    <p:sldId id="260" r:id="rId12"/>
    <p:sldId id="269" r:id="rId13"/>
    <p:sldId id="261" r:id="rId14"/>
    <p:sldId id="273" r:id="rId15"/>
    <p:sldId id="274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16/01/2018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2FF9F1-C77E-4C89-92C2-D9CE149FFA81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2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7852-4B4A-4ED1-8D10-3CCA6462B9E7}" type="datetime1">
              <a:rPr lang="pt-BR" smtClean="0"/>
              <a:t>16/01/2018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573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32CD-158A-40FC-8A71-F76CC8E12CD4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3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9DBF-A4D4-4587-88CF-6B7A89C8E547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0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C432-C766-47EF-940F-7C0FEFC2DB66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31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F645-8954-407E-AF44-1B67DA15C874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63A7-B254-4419-A6B6-13FB98115DE2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2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0072-5B91-4FE0-BEE3-0CAFF136FC97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6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72F7A-DBE3-4583-9EDF-FB594FDA7AFE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0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D2C-21D5-4004-929E-A78E228DA9DD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AC82-06C4-480D-82A1-A7A31A330A14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272B-613A-42D5-8345-FEFB2C8C580C}" type="datetime1">
              <a:rPr lang="pt-BR" smtClean="0"/>
              <a:t>16/01/2018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C0B-D041-4910-819A-644659196365}" type="datetime1">
              <a:rPr lang="pt-BR" smtClean="0"/>
              <a:t>16/01/2018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8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2D00-D0BD-43B7-98E0-60A81ACC0961}" type="datetime1">
              <a:rPr lang="pt-BR" smtClean="0"/>
              <a:t>16/01/2018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2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48BD-DD40-43E7-B8BE-513EC7252224}" type="datetime1">
              <a:rPr lang="pt-BR" smtClean="0"/>
              <a:t>16/01/2018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9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B567-40CC-4128-8FDC-CDB45E275DA9}" type="datetime1">
              <a:rPr lang="pt-BR" smtClean="0"/>
              <a:t>16/01/2018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2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5F8D-DE67-4EB9-878A-F1B5C3A6034D}" type="datetime1">
              <a:rPr lang="pt-BR" smtClean="0"/>
              <a:t>16/01/2018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48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37852-4B4A-4ED1-8D10-3CCA6462B9E7}" type="datetime1">
              <a:rPr lang="pt-BR" smtClean="0"/>
              <a:t>16/01/2018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/>
              <a:t>Análise e Projeto de Sistemas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44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sz="2400" dirty="0"/>
              <a:t>– Aula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2910" y="4385731"/>
            <a:ext cx="7766936" cy="1728733"/>
          </a:xfrm>
        </p:spPr>
        <p:txBody>
          <a:bodyPr>
            <a:normAutofit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140678"/>
            <a:ext cx="10131425" cy="1270500"/>
          </a:xfrm>
        </p:spPr>
        <p:txBody>
          <a:bodyPr/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2(b) - </a:t>
            </a:r>
            <a:r>
              <a:rPr lang="pt-BR" cap="none" dirty="0"/>
              <a:t>Arquitetura Operacional - Diagrama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202164" y="6270061"/>
            <a:ext cx="2598465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0926160" y="5832700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24" y="1389094"/>
            <a:ext cx="10938161" cy="49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2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6572" y="100998"/>
            <a:ext cx="10131425" cy="1267897"/>
          </a:xfrm>
        </p:spPr>
        <p:txBody>
          <a:bodyPr/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2(c) </a:t>
            </a:r>
            <a:r>
              <a:rPr lang="en-US" cap="none" dirty="0"/>
              <a:t>– </a:t>
            </a:r>
            <a:r>
              <a:rPr lang="en-US" cap="none" dirty="0" err="1"/>
              <a:t>Diagrama</a:t>
            </a:r>
            <a:r>
              <a:rPr lang="en-US" cap="none" dirty="0"/>
              <a:t> de </a:t>
            </a:r>
            <a:r>
              <a:rPr lang="en-US" cap="none" dirty="0" err="1"/>
              <a:t>Componentes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515289" y="6476549"/>
            <a:ext cx="2603876" cy="296684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386065" y="6098724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2" y="1413101"/>
            <a:ext cx="11179276" cy="4939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14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356" y="155105"/>
            <a:ext cx="10131425" cy="1456267"/>
          </a:xfrm>
        </p:spPr>
        <p:txBody>
          <a:bodyPr/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2(c) -</a:t>
            </a:r>
            <a:r>
              <a:rPr lang="en-US" cap="none" dirty="0"/>
              <a:t> – </a:t>
            </a:r>
            <a:r>
              <a:rPr lang="en-US" cap="none" dirty="0" err="1"/>
              <a:t>Diagrama</a:t>
            </a:r>
            <a:r>
              <a:rPr lang="en-US" cap="none" dirty="0"/>
              <a:t> de </a:t>
            </a:r>
            <a:r>
              <a:rPr lang="en-US" cap="none" dirty="0" err="1"/>
              <a:t>Componentes</a:t>
            </a:r>
            <a:r>
              <a:rPr lang="en-US" cap="none" dirty="0"/>
              <a:t> - </a:t>
            </a:r>
            <a:r>
              <a:rPr lang="en-US" cap="none" dirty="0" err="1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462" y="1471146"/>
            <a:ext cx="10131425" cy="5308400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err="1"/>
              <a:t>Componente</a:t>
            </a:r>
            <a:r>
              <a:rPr lang="en-US" sz="3600" b="1" dirty="0"/>
              <a:t> 1</a:t>
            </a:r>
            <a:r>
              <a:rPr lang="en-US" sz="3600" dirty="0"/>
              <a:t> - &lt;Nome&gt;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Descrição</a:t>
            </a:r>
            <a:r>
              <a:rPr lang="en-US" sz="3400" dirty="0"/>
              <a:t>: &lt;</a:t>
            </a:r>
            <a:r>
              <a:rPr lang="en-US" sz="3400" dirty="0" err="1"/>
              <a:t>proposito</a:t>
            </a:r>
            <a:r>
              <a:rPr lang="en-US" sz="3400" dirty="0"/>
              <a:t>&gt;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Interfaces: &lt;</a:t>
            </a:r>
            <a:r>
              <a:rPr lang="en-US" sz="3400" dirty="0" err="1"/>
              <a:t>Lista</a:t>
            </a:r>
            <a:r>
              <a:rPr lang="en-US" sz="3400" dirty="0"/>
              <a:t> de </a:t>
            </a:r>
            <a:r>
              <a:rPr lang="en-US" sz="3400" dirty="0" err="1"/>
              <a:t>métodos</a:t>
            </a:r>
            <a:r>
              <a:rPr lang="en-US" sz="3400" dirty="0"/>
              <a:t>, </a:t>
            </a:r>
            <a:r>
              <a:rPr lang="en-US" sz="3400" dirty="0" err="1"/>
              <a:t>atributos</a:t>
            </a:r>
            <a:r>
              <a:rPr lang="en-US" sz="3400" dirty="0"/>
              <a:t> e </a:t>
            </a:r>
            <a:r>
              <a:rPr lang="en-US" sz="3400" dirty="0" err="1"/>
              <a:t>retorno</a:t>
            </a:r>
            <a:r>
              <a:rPr lang="en-US" sz="3400" dirty="0"/>
              <a:t>&gt;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Referencia</a:t>
            </a:r>
            <a:r>
              <a:rPr lang="en-US" sz="3400" dirty="0"/>
              <a:t>:  &lt;</a:t>
            </a:r>
            <a:r>
              <a:rPr lang="en-US" sz="3400" dirty="0" err="1"/>
              <a:t>Casos</a:t>
            </a:r>
            <a:r>
              <a:rPr lang="en-US" sz="3400" dirty="0"/>
              <a:t> de </a:t>
            </a:r>
            <a:r>
              <a:rPr lang="en-US" sz="3400" dirty="0" err="1"/>
              <a:t>Uso</a:t>
            </a:r>
            <a:r>
              <a:rPr lang="en-US" sz="3400" dirty="0"/>
              <a:t>&gt;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Testes e </a:t>
            </a:r>
            <a:r>
              <a:rPr lang="en-US" sz="3400" dirty="0" err="1"/>
              <a:t>valores</a:t>
            </a:r>
            <a:r>
              <a:rPr lang="en-US" sz="3400" dirty="0"/>
              <a:t> </a:t>
            </a:r>
            <a:r>
              <a:rPr lang="en-US" sz="3400" dirty="0" err="1"/>
              <a:t>esperados</a:t>
            </a:r>
            <a:endParaRPr lang="en-US" sz="3400" dirty="0"/>
          </a:p>
          <a:p>
            <a:pPr marL="742950" indent="-742950">
              <a:buFont typeface="+mj-lt"/>
              <a:buAutoNum type="arabicPeriod"/>
            </a:pPr>
            <a:r>
              <a:rPr lang="en-US" sz="3600" b="1" dirty="0" err="1"/>
              <a:t>Componente</a:t>
            </a:r>
            <a:r>
              <a:rPr lang="en-US" sz="3600" b="1" dirty="0"/>
              <a:t> 2</a:t>
            </a:r>
            <a:r>
              <a:rPr lang="en-US" sz="3600" dirty="0"/>
              <a:t> - &lt;Nome&gt;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Descrição</a:t>
            </a:r>
            <a:r>
              <a:rPr lang="en-US" sz="3400" dirty="0"/>
              <a:t>: &lt;</a:t>
            </a:r>
            <a:r>
              <a:rPr lang="en-US" sz="3400" dirty="0" err="1"/>
              <a:t>proposito</a:t>
            </a:r>
            <a:r>
              <a:rPr lang="en-US" sz="3400" dirty="0"/>
              <a:t>&gt;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Interfaces: &lt;</a:t>
            </a:r>
            <a:r>
              <a:rPr lang="en-US" sz="3400" dirty="0" err="1"/>
              <a:t>Lista</a:t>
            </a:r>
            <a:r>
              <a:rPr lang="en-US" sz="3400" dirty="0"/>
              <a:t> de </a:t>
            </a:r>
            <a:r>
              <a:rPr lang="en-US" sz="3400" dirty="0" err="1"/>
              <a:t>métodos</a:t>
            </a:r>
            <a:r>
              <a:rPr lang="en-US" sz="3400" dirty="0"/>
              <a:t>, </a:t>
            </a:r>
            <a:r>
              <a:rPr lang="en-US" sz="3400" dirty="0" err="1"/>
              <a:t>atributos</a:t>
            </a:r>
            <a:r>
              <a:rPr lang="en-US" sz="3400" dirty="0"/>
              <a:t> e </a:t>
            </a:r>
            <a:r>
              <a:rPr lang="en-US" sz="3400" dirty="0" err="1"/>
              <a:t>retorno</a:t>
            </a:r>
            <a:r>
              <a:rPr lang="en-US" sz="3400" dirty="0"/>
              <a:t>&gt;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Referencia</a:t>
            </a:r>
            <a:r>
              <a:rPr lang="en-US" sz="3400" dirty="0"/>
              <a:t>:  &lt;</a:t>
            </a:r>
            <a:r>
              <a:rPr lang="en-US" sz="3400" dirty="0" err="1"/>
              <a:t>Casos</a:t>
            </a:r>
            <a:r>
              <a:rPr lang="en-US" sz="3400" dirty="0"/>
              <a:t> de </a:t>
            </a:r>
            <a:r>
              <a:rPr lang="en-US" sz="3400" dirty="0" err="1"/>
              <a:t>Uso</a:t>
            </a:r>
            <a:r>
              <a:rPr lang="en-US" sz="3400" dirty="0"/>
              <a:t>&gt;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/>
              <a:t>Testes e </a:t>
            </a:r>
            <a:r>
              <a:rPr lang="en-US" sz="3400" dirty="0" err="1"/>
              <a:t>valores</a:t>
            </a:r>
            <a:r>
              <a:rPr lang="en-US" sz="3400" dirty="0"/>
              <a:t> </a:t>
            </a:r>
            <a:r>
              <a:rPr lang="en-US" sz="3400" dirty="0" err="1"/>
              <a:t>esperados</a:t>
            </a:r>
            <a:endParaRPr lang="en-US" sz="3400" dirty="0"/>
          </a:p>
          <a:p>
            <a:pPr marL="742950" indent="-742950">
              <a:buFont typeface="+mj-lt"/>
              <a:buAutoNum type="arabicPeriod"/>
            </a:pPr>
            <a:r>
              <a:rPr lang="en-US" sz="3600" b="1" dirty="0" err="1"/>
              <a:t>Componente</a:t>
            </a:r>
            <a:r>
              <a:rPr lang="en-US" sz="3600" b="1" dirty="0"/>
              <a:t> 3</a:t>
            </a:r>
            <a:r>
              <a:rPr lang="en-US" sz="3600" dirty="0"/>
              <a:t> …</a:t>
            </a:r>
            <a:endParaRPr lang="en-US" sz="3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82727" y="6480175"/>
            <a:ext cx="2868998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413118" y="6157339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2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2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(d) - </a:t>
            </a:r>
            <a:r>
              <a:rPr lang="en-US" cap="none" dirty="0" err="1"/>
              <a:t>Diagrama</a:t>
            </a:r>
            <a:r>
              <a:rPr lang="en-US" cap="none" dirty="0"/>
              <a:t>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4131" y="1954028"/>
            <a:ext cx="8385837" cy="457087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Classes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Métodos</a:t>
            </a:r>
            <a:r>
              <a:rPr lang="en-US" sz="3600" dirty="0"/>
              <a:t> e </a:t>
            </a:r>
            <a:r>
              <a:rPr lang="en-US" sz="3600" dirty="0" err="1"/>
              <a:t>Atributos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Herança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Modificadores</a:t>
            </a:r>
            <a:r>
              <a:rPr lang="en-US" sz="3600" dirty="0"/>
              <a:t> de </a:t>
            </a:r>
            <a:r>
              <a:rPr lang="en-US" sz="3600" dirty="0" err="1"/>
              <a:t>acesso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Modificadores</a:t>
            </a:r>
            <a:r>
              <a:rPr lang="en-US" sz="3600" dirty="0"/>
              <a:t> de </a:t>
            </a:r>
            <a:r>
              <a:rPr lang="en-US" sz="3600" dirty="0" err="1"/>
              <a:t>escopo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Associação</a:t>
            </a:r>
            <a:r>
              <a:rPr lang="en-US" sz="3600" dirty="0"/>
              <a:t> e </a:t>
            </a:r>
            <a:r>
              <a:rPr lang="en-US" sz="3600" dirty="0" err="1"/>
              <a:t>Agregação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82467" y="6413066"/>
            <a:ext cx="2721821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67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141930"/>
            <a:ext cx="10131425" cy="1456267"/>
          </a:xfrm>
        </p:spPr>
        <p:txBody>
          <a:bodyPr/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2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(d) - </a:t>
            </a:r>
            <a:r>
              <a:rPr lang="en-US" cap="none" dirty="0" err="1"/>
              <a:t>Diagrama</a:t>
            </a:r>
            <a:r>
              <a:rPr lang="en-US" cap="none" dirty="0"/>
              <a:t>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8595" y="1395616"/>
            <a:ext cx="8385837" cy="5395275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/>
              <a:t>Classes 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dirty="0" err="1">
                <a:sym typeface="Wingdings" panose="05000000000000000000" pitchFamily="2" charset="2"/>
              </a:rPr>
              <a:t>Objetos</a:t>
            </a:r>
            <a:r>
              <a:rPr lang="en-US" sz="3600" dirty="0">
                <a:sym typeface="Wingdings" panose="05000000000000000000" pitchFamily="2" charset="2"/>
              </a:rPr>
              <a:t> (</a:t>
            </a:r>
            <a:r>
              <a:rPr lang="en-US" sz="3600" dirty="0" err="1">
                <a:sym typeface="Wingdings" panose="05000000000000000000" pitchFamily="2" charset="2"/>
              </a:rPr>
              <a:t>Variaveis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Encapsulamento</a:t>
            </a:r>
            <a:endParaRPr lang="en-US" sz="32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/>
              <a:t>Especialização</a:t>
            </a:r>
            <a:endParaRPr lang="en-US" sz="34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/>
              <a:t>Foco</a:t>
            </a:r>
            <a:r>
              <a:rPr lang="en-US" sz="3400" dirty="0"/>
              <a:t> no </a:t>
            </a:r>
            <a:r>
              <a:rPr lang="en-US" sz="3400" dirty="0" err="1"/>
              <a:t>objeto</a:t>
            </a:r>
            <a:r>
              <a:rPr lang="en-US" sz="3400" dirty="0"/>
              <a:t> e </a:t>
            </a:r>
            <a:r>
              <a:rPr lang="en-US" sz="3400" dirty="0" err="1"/>
              <a:t>nao</a:t>
            </a:r>
            <a:r>
              <a:rPr lang="en-US" sz="3400" dirty="0"/>
              <a:t> </a:t>
            </a:r>
            <a:r>
              <a:rPr lang="en-US" sz="3400" dirty="0" err="1"/>
              <a:t>nos</a:t>
            </a:r>
            <a:r>
              <a:rPr lang="en-US" sz="3400" dirty="0"/>
              <a:t> </a:t>
            </a:r>
            <a:r>
              <a:rPr lang="en-US" sz="3400" dirty="0" err="1"/>
              <a:t>processos</a:t>
            </a:r>
            <a:endParaRPr lang="en-US" sz="3400" dirty="0"/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Métodos</a:t>
            </a:r>
            <a:r>
              <a:rPr lang="en-US" sz="3600" dirty="0"/>
              <a:t> e </a:t>
            </a:r>
            <a:r>
              <a:rPr lang="en-US" sz="3600" dirty="0" err="1"/>
              <a:t>Atributos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dirty="0" err="1"/>
              <a:t>Atributos</a:t>
            </a:r>
            <a:r>
              <a:rPr lang="en-US" sz="3400" dirty="0"/>
              <a:t> – </a:t>
            </a:r>
            <a:r>
              <a:rPr lang="en-US" sz="3400" dirty="0" err="1"/>
              <a:t>Modificadores</a:t>
            </a:r>
            <a:r>
              <a:rPr lang="en-US" sz="3400" dirty="0"/>
              <a:t> de </a:t>
            </a:r>
            <a:r>
              <a:rPr lang="en-US" sz="3400" dirty="0" err="1"/>
              <a:t>Acesso</a:t>
            </a:r>
            <a:endParaRPr lang="en-US" sz="3400" dirty="0"/>
          </a:p>
          <a:p>
            <a:pPr marL="1657350" lvl="2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Privados</a:t>
            </a:r>
            <a:endParaRPr lang="en-US" sz="3200" dirty="0"/>
          </a:p>
          <a:p>
            <a:pPr marL="1657350" lvl="2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Protegidos</a:t>
            </a:r>
            <a:endParaRPr lang="en-US" sz="3200" dirty="0"/>
          </a:p>
          <a:p>
            <a:pPr marL="1657350" lvl="2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Públicos</a:t>
            </a:r>
            <a:endParaRPr lang="en-US" sz="32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dirty="0" err="1"/>
              <a:t>Métodos</a:t>
            </a:r>
            <a:endParaRPr lang="en-US" sz="3400" dirty="0"/>
          </a:p>
          <a:p>
            <a:pPr marL="1657350" lvl="2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200" dirty="0"/>
              <a:t>“Getters” and “Setters”</a:t>
            </a:r>
          </a:p>
          <a:p>
            <a:pPr marL="1657350" lvl="2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geral</a:t>
            </a:r>
            <a:r>
              <a:rPr lang="en-US" sz="3200" dirty="0"/>
              <a:t> </a:t>
            </a:r>
            <a:r>
              <a:rPr lang="en-US" sz="3200" dirty="0" err="1"/>
              <a:t>públicos</a:t>
            </a:r>
            <a:endParaRPr lang="en-US" sz="3200" dirty="0"/>
          </a:p>
          <a:p>
            <a:pPr marL="1657350" lvl="2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200" dirty="0" err="1"/>
              <a:t>Encapsular</a:t>
            </a:r>
            <a:r>
              <a:rPr lang="en-US" sz="3200" dirty="0"/>
              <a:t> </a:t>
            </a:r>
            <a:r>
              <a:rPr lang="en-US" sz="3200" dirty="0" err="1"/>
              <a:t>processos</a:t>
            </a:r>
            <a:endParaRPr lang="en-US" sz="32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82467" y="6413066"/>
            <a:ext cx="2721821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7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218" y="173266"/>
            <a:ext cx="10131425" cy="11654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2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(d) - </a:t>
            </a:r>
            <a:r>
              <a:rPr lang="en-US" cap="none" dirty="0" err="1"/>
              <a:t>Diagrama</a:t>
            </a:r>
            <a:r>
              <a:rPr lang="en-US" cap="none" dirty="0"/>
              <a:t>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1120" y="1338694"/>
            <a:ext cx="11388358" cy="5452197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Herança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b="1" dirty="0"/>
              <a:t>Simples </a:t>
            </a:r>
            <a:r>
              <a:rPr lang="en-US" sz="3400" dirty="0"/>
              <a:t>– </a:t>
            </a:r>
            <a:r>
              <a:rPr lang="en-US" sz="3400" dirty="0" err="1"/>
              <a:t>Herdada</a:t>
            </a:r>
            <a:r>
              <a:rPr lang="en-US" sz="3400" dirty="0"/>
              <a:t> de </a:t>
            </a:r>
            <a:r>
              <a:rPr lang="en-US" sz="3400" dirty="0" err="1"/>
              <a:t>uma</a:t>
            </a:r>
            <a:r>
              <a:rPr lang="en-US" sz="3400" dirty="0"/>
              <a:t> </a:t>
            </a:r>
            <a:r>
              <a:rPr lang="en-US" sz="3400" dirty="0" err="1"/>
              <a:t>outra</a:t>
            </a:r>
            <a:r>
              <a:rPr lang="en-US" sz="3400" dirty="0"/>
              <a:t> </a:t>
            </a:r>
            <a:r>
              <a:rPr lang="en-US" sz="3400" dirty="0" err="1"/>
              <a:t>classe</a:t>
            </a:r>
            <a:r>
              <a:rPr lang="en-US" sz="3400" dirty="0"/>
              <a:t>.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b="1" dirty="0"/>
              <a:t>Interfaces </a:t>
            </a:r>
            <a:r>
              <a:rPr lang="en-US" sz="3400" dirty="0"/>
              <a:t>– </a:t>
            </a:r>
            <a:r>
              <a:rPr lang="en-US" sz="3400" dirty="0" err="1"/>
              <a:t>Devem</a:t>
            </a:r>
            <a:r>
              <a:rPr lang="en-US" sz="3400" dirty="0"/>
              <a:t> </a:t>
            </a:r>
            <a:r>
              <a:rPr lang="en-US" sz="3400" dirty="0" err="1"/>
              <a:t>implementar</a:t>
            </a:r>
            <a:r>
              <a:rPr lang="en-US" sz="3400" dirty="0"/>
              <a:t> </a:t>
            </a:r>
            <a:r>
              <a:rPr lang="en-US" sz="3400" dirty="0" err="1"/>
              <a:t>todos</a:t>
            </a:r>
            <a:r>
              <a:rPr lang="en-US" sz="3400" dirty="0"/>
              <a:t> </a:t>
            </a:r>
            <a:r>
              <a:rPr lang="en-US" sz="3400" dirty="0" err="1"/>
              <a:t>os</a:t>
            </a:r>
            <a:r>
              <a:rPr lang="en-US" sz="3400" dirty="0"/>
              <a:t> </a:t>
            </a:r>
            <a:r>
              <a:rPr lang="en-US" sz="3400" dirty="0" err="1"/>
              <a:t>métodos</a:t>
            </a:r>
            <a:endParaRPr lang="en-US" sz="34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b="1" dirty="0"/>
              <a:t>Classes </a:t>
            </a:r>
            <a:r>
              <a:rPr lang="en-US" sz="3400" b="1" dirty="0" err="1"/>
              <a:t>Abstratas</a:t>
            </a:r>
            <a:r>
              <a:rPr lang="en-US" sz="3400" dirty="0"/>
              <a:t> – Nao </a:t>
            </a:r>
            <a:r>
              <a:rPr lang="en-US" sz="3400" dirty="0" err="1"/>
              <a:t>pode</a:t>
            </a:r>
            <a:r>
              <a:rPr lang="en-US" sz="3400" dirty="0"/>
              <a:t> </a:t>
            </a:r>
            <a:r>
              <a:rPr lang="en-US" sz="3400" dirty="0" err="1"/>
              <a:t>instanciar</a:t>
            </a:r>
            <a:r>
              <a:rPr lang="en-US" sz="3400" dirty="0"/>
              <a:t> </a:t>
            </a:r>
            <a:r>
              <a:rPr lang="en-US" sz="3400" dirty="0" err="1"/>
              <a:t>objetos</a:t>
            </a:r>
            <a:endParaRPr lang="en-US" sz="34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b="1" dirty="0" err="1"/>
              <a:t>Herança</a:t>
            </a:r>
            <a:r>
              <a:rPr lang="en-US" sz="3400" b="1" dirty="0"/>
              <a:t> </a:t>
            </a:r>
            <a:r>
              <a:rPr lang="en-US" sz="3400" b="1" dirty="0" err="1"/>
              <a:t>múltipla</a:t>
            </a:r>
            <a:r>
              <a:rPr lang="en-US" sz="3400" b="1" dirty="0"/>
              <a:t> </a:t>
            </a:r>
            <a:r>
              <a:rPr lang="en-US" sz="3400" dirty="0"/>
              <a:t>– </a:t>
            </a:r>
            <a:r>
              <a:rPr lang="en-US" sz="3400" dirty="0" err="1"/>
              <a:t>Apenas</a:t>
            </a:r>
            <a:r>
              <a:rPr lang="en-US" sz="3400" dirty="0"/>
              <a:t> </a:t>
            </a:r>
            <a:r>
              <a:rPr lang="en-US" sz="3400" dirty="0" err="1"/>
              <a:t>por</a:t>
            </a:r>
            <a:r>
              <a:rPr lang="en-US" sz="3400" dirty="0"/>
              <a:t> interfaces</a:t>
            </a:r>
            <a:endParaRPr lang="en-US" sz="3600" dirty="0"/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Modificadores</a:t>
            </a:r>
            <a:r>
              <a:rPr lang="en-US" sz="3600" dirty="0"/>
              <a:t> de </a:t>
            </a:r>
            <a:r>
              <a:rPr lang="en-US" sz="3600" dirty="0" err="1"/>
              <a:t>escopo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b="1" dirty="0"/>
              <a:t>static</a:t>
            </a:r>
            <a:r>
              <a:rPr lang="en-US" sz="3400" dirty="0"/>
              <a:t> – </a:t>
            </a:r>
            <a:r>
              <a:rPr lang="en-US" sz="3400" dirty="0" err="1"/>
              <a:t>Atributo</a:t>
            </a:r>
            <a:r>
              <a:rPr lang="en-US" sz="3400" dirty="0"/>
              <a:t> </a:t>
            </a:r>
            <a:r>
              <a:rPr lang="en-US" sz="3400" dirty="0" err="1"/>
              <a:t>ou</a:t>
            </a:r>
            <a:r>
              <a:rPr lang="en-US" sz="3400" dirty="0"/>
              <a:t> </a:t>
            </a:r>
            <a:r>
              <a:rPr lang="en-US" sz="3400" dirty="0" err="1"/>
              <a:t>Método</a:t>
            </a:r>
            <a:r>
              <a:rPr lang="en-US" sz="3400" dirty="0"/>
              <a:t> </a:t>
            </a:r>
            <a:r>
              <a:rPr lang="en-US" sz="3400" dirty="0" err="1"/>
              <a:t>visivel</a:t>
            </a:r>
            <a:r>
              <a:rPr lang="en-US" sz="3400" dirty="0"/>
              <a:t> </a:t>
            </a:r>
            <a:r>
              <a:rPr lang="en-US" sz="3400" dirty="0" err="1"/>
              <a:t>em</a:t>
            </a:r>
            <a:r>
              <a:rPr lang="en-US" sz="3400" dirty="0"/>
              <a:t> </a:t>
            </a:r>
            <a:r>
              <a:rPr lang="en-US" sz="3400" dirty="0" err="1"/>
              <a:t>todo</a:t>
            </a:r>
            <a:r>
              <a:rPr lang="en-US" sz="3400" dirty="0"/>
              <a:t> o </a:t>
            </a:r>
            <a:r>
              <a:rPr lang="en-US" sz="3400" dirty="0" err="1"/>
              <a:t>programa</a:t>
            </a:r>
            <a:endParaRPr lang="en-US" sz="34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b="1" dirty="0"/>
              <a:t>final </a:t>
            </a:r>
            <a:r>
              <a:rPr lang="en-US" sz="3400" dirty="0"/>
              <a:t>– </a:t>
            </a:r>
            <a:r>
              <a:rPr lang="en-US" sz="3400" dirty="0" err="1"/>
              <a:t>Não</a:t>
            </a:r>
            <a:r>
              <a:rPr lang="en-US" sz="3400" dirty="0"/>
              <a:t> </a:t>
            </a:r>
            <a:r>
              <a:rPr lang="en-US" sz="3400" dirty="0" err="1"/>
              <a:t>pode</a:t>
            </a:r>
            <a:r>
              <a:rPr lang="en-US" sz="3400" dirty="0"/>
              <a:t> </a:t>
            </a:r>
            <a:r>
              <a:rPr lang="en-US" sz="3400" dirty="0" err="1"/>
              <a:t>ser</a:t>
            </a:r>
            <a:r>
              <a:rPr lang="en-US" sz="3400" dirty="0"/>
              <a:t> </a:t>
            </a:r>
            <a:r>
              <a:rPr lang="en-US" sz="3400" dirty="0" err="1"/>
              <a:t>alterado</a:t>
            </a:r>
            <a:r>
              <a:rPr lang="en-US" sz="3400" dirty="0"/>
              <a:t> </a:t>
            </a:r>
            <a:r>
              <a:rPr lang="en-US" sz="3400" dirty="0" err="1"/>
              <a:t>como</a:t>
            </a:r>
            <a:r>
              <a:rPr lang="en-US" sz="3400" dirty="0"/>
              <a:t> </a:t>
            </a:r>
            <a:r>
              <a:rPr lang="en-US" sz="3400" dirty="0" err="1"/>
              <a:t>atributo</a:t>
            </a:r>
            <a:r>
              <a:rPr lang="en-US" sz="3400" dirty="0"/>
              <a:t> e </a:t>
            </a:r>
            <a:r>
              <a:rPr lang="en-US" sz="3400" dirty="0" err="1"/>
              <a:t>nao</a:t>
            </a:r>
            <a:r>
              <a:rPr lang="en-US" sz="3400" dirty="0"/>
              <a:t> </a:t>
            </a:r>
            <a:r>
              <a:rPr lang="en-US" sz="3400" dirty="0" err="1"/>
              <a:t>pode</a:t>
            </a:r>
            <a:r>
              <a:rPr lang="en-US" sz="3400" dirty="0"/>
              <a:t> </a:t>
            </a:r>
            <a:r>
              <a:rPr lang="en-US" sz="3400" dirty="0" err="1"/>
              <a:t>ser</a:t>
            </a:r>
            <a:r>
              <a:rPr lang="en-US" sz="3400" dirty="0"/>
              <a:t> </a:t>
            </a:r>
            <a:r>
              <a:rPr lang="en-US" sz="3400" dirty="0" err="1"/>
              <a:t>sobrecarregado</a:t>
            </a:r>
            <a:r>
              <a:rPr lang="en-US" sz="3400" dirty="0"/>
              <a:t> </a:t>
            </a:r>
            <a:r>
              <a:rPr lang="en-US" sz="3400" dirty="0" err="1"/>
              <a:t>como</a:t>
            </a:r>
            <a:r>
              <a:rPr lang="en-US" sz="3400" dirty="0"/>
              <a:t> </a:t>
            </a:r>
            <a:r>
              <a:rPr lang="en-US" sz="3400" dirty="0" err="1"/>
              <a:t>método</a:t>
            </a:r>
            <a:endParaRPr lang="en-US" sz="3400" dirty="0"/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Associação</a:t>
            </a:r>
            <a:r>
              <a:rPr lang="en-US" sz="3600" dirty="0"/>
              <a:t> e </a:t>
            </a:r>
            <a:r>
              <a:rPr lang="en-US" sz="3600" dirty="0" err="1"/>
              <a:t>Agregação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dirty="0" err="1"/>
              <a:t>Associação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 (</a:t>
            </a:r>
            <a:r>
              <a:rPr lang="en-US" sz="3400" dirty="0" err="1">
                <a:sym typeface="Wingdings" panose="05000000000000000000" pitchFamily="2" charset="2"/>
              </a:rPr>
              <a:t>Todo-Parte</a:t>
            </a:r>
            <a:r>
              <a:rPr lang="en-US" sz="3400" dirty="0">
                <a:sym typeface="Wingdings" panose="05000000000000000000" pitchFamily="2" charset="2"/>
              </a:rPr>
              <a:t>) </a:t>
            </a:r>
            <a:r>
              <a:rPr lang="en-US" sz="3400" dirty="0" err="1">
                <a:sym typeface="Wingdings" panose="05000000000000000000" pitchFamily="2" charset="2"/>
              </a:rPr>
              <a:t>Mesmo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sendo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múltipla</a:t>
            </a:r>
            <a:r>
              <a:rPr lang="en-US" sz="3400" dirty="0">
                <a:sym typeface="Wingdings" panose="05000000000000000000" pitchFamily="2" charset="2"/>
              </a:rPr>
              <a:t>, a </a:t>
            </a:r>
            <a:r>
              <a:rPr lang="en-US" sz="3400" dirty="0" err="1">
                <a:sym typeface="Wingdings" panose="05000000000000000000" pitchFamily="2" charset="2"/>
              </a:rPr>
              <a:t>classe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pai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precisa</a:t>
            </a:r>
            <a:r>
              <a:rPr lang="en-US" sz="3400" dirty="0">
                <a:sym typeface="Wingdings" panose="05000000000000000000" pitchFamily="2" charset="2"/>
              </a:rPr>
              <a:t> das </a:t>
            </a:r>
            <a:r>
              <a:rPr lang="en-US" sz="3400" dirty="0" err="1">
                <a:sym typeface="Wingdings" panose="05000000000000000000" pitchFamily="2" charset="2"/>
              </a:rPr>
              <a:t>partes</a:t>
            </a:r>
            <a:r>
              <a:rPr lang="en-US" sz="3400" dirty="0">
                <a:sym typeface="Wingdings" panose="05000000000000000000" pitchFamily="2" charset="2"/>
              </a:rPr>
              <a:t>. Ex. </a:t>
            </a:r>
            <a:r>
              <a:rPr lang="en-US" sz="3400" dirty="0" err="1">
                <a:sym typeface="Wingdings" panose="05000000000000000000" pitchFamily="2" charset="2"/>
              </a:rPr>
              <a:t>Empresa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tem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vários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departamentos</a:t>
            </a:r>
            <a:r>
              <a:rPr lang="en-US" sz="3400" dirty="0">
                <a:sym typeface="Wingdings" panose="05000000000000000000" pitchFamily="2" charset="2"/>
              </a:rPr>
              <a:t>.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400" dirty="0" err="1">
                <a:sym typeface="Wingdings" panose="05000000000000000000" pitchFamily="2" charset="2"/>
              </a:rPr>
              <a:t>Agregação</a:t>
            </a:r>
            <a:r>
              <a:rPr lang="en-US" sz="3400" dirty="0">
                <a:sym typeface="Wingdings" panose="05000000000000000000" pitchFamily="2" charset="2"/>
              </a:rPr>
              <a:t>  </a:t>
            </a:r>
            <a:r>
              <a:rPr lang="en-US" sz="3400" dirty="0" err="1">
                <a:sym typeface="Wingdings" panose="05000000000000000000" pitchFamily="2" charset="2"/>
              </a:rPr>
              <a:t>Detem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propriedade</a:t>
            </a:r>
            <a:r>
              <a:rPr lang="en-US" sz="3400" dirty="0">
                <a:sym typeface="Wingdings" panose="05000000000000000000" pitchFamily="2" charset="2"/>
              </a:rPr>
              <a:t> e </a:t>
            </a:r>
            <a:r>
              <a:rPr lang="en-US" sz="3400" dirty="0" err="1">
                <a:sym typeface="Wingdings" panose="05000000000000000000" pitchFamily="2" charset="2"/>
              </a:rPr>
              <a:t>pode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existir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sem</a:t>
            </a:r>
            <a:r>
              <a:rPr lang="en-US" sz="3400" dirty="0">
                <a:sym typeface="Wingdings" panose="05000000000000000000" pitchFamily="2" charset="2"/>
              </a:rPr>
              <a:t> as </a:t>
            </a:r>
            <a:r>
              <a:rPr lang="en-US" sz="3400" dirty="0" err="1">
                <a:sym typeface="Wingdings" panose="05000000000000000000" pitchFamily="2" charset="2"/>
              </a:rPr>
              <a:t>partes</a:t>
            </a:r>
            <a:r>
              <a:rPr lang="en-US" sz="3400" dirty="0">
                <a:sym typeface="Wingdings" panose="05000000000000000000" pitchFamily="2" charset="2"/>
              </a:rPr>
              <a:t>. </a:t>
            </a:r>
            <a:r>
              <a:rPr lang="en-US" sz="3400" dirty="0" err="1">
                <a:sym typeface="Wingdings" panose="05000000000000000000" pitchFamily="2" charset="2"/>
              </a:rPr>
              <a:t>Numero</a:t>
            </a:r>
            <a:r>
              <a:rPr lang="en-US" sz="3400" dirty="0">
                <a:sym typeface="Wingdings" panose="05000000000000000000" pitchFamily="2" charset="2"/>
              </a:rPr>
              <a:t> de </a:t>
            </a:r>
            <a:r>
              <a:rPr lang="en-US" sz="3400" dirty="0" err="1">
                <a:sym typeface="Wingdings" panose="05000000000000000000" pitchFamily="2" charset="2"/>
              </a:rPr>
              <a:t>filhos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indefinido</a:t>
            </a:r>
            <a:r>
              <a:rPr lang="en-US" sz="3400" dirty="0">
                <a:sym typeface="Wingdings" panose="05000000000000000000" pitchFamily="2" charset="2"/>
              </a:rPr>
              <a:t> Ex. </a:t>
            </a:r>
            <a:r>
              <a:rPr lang="en-US" sz="3400" dirty="0" err="1">
                <a:sym typeface="Wingdings" panose="05000000000000000000" pitchFamily="2" charset="2"/>
              </a:rPr>
              <a:t>Empresa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tem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vários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dirty="0" err="1">
                <a:sym typeface="Wingdings" panose="05000000000000000000" pitchFamily="2" charset="2"/>
              </a:rPr>
              <a:t>funcionários</a:t>
            </a:r>
            <a:r>
              <a:rPr lang="en-US" sz="3400" dirty="0">
                <a:sym typeface="Wingdings" panose="05000000000000000000" pitchFamily="2" charset="2"/>
              </a:rPr>
              <a:t>.</a:t>
            </a:r>
            <a:endParaRPr lang="pt-BR" sz="34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82467" y="6413066"/>
            <a:ext cx="2721821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3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107563"/>
            <a:ext cx="10131425" cy="118636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2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(d) - </a:t>
            </a:r>
            <a:r>
              <a:rPr lang="en-US" cap="none" dirty="0" err="1"/>
              <a:t>Diagrama</a:t>
            </a:r>
            <a:r>
              <a:rPr lang="en-US" cap="none" dirty="0"/>
              <a:t> de classes - UML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82467" y="6413066"/>
            <a:ext cx="2721821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7" y="1253395"/>
            <a:ext cx="10342260" cy="52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3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503" y="139973"/>
            <a:ext cx="10131425" cy="103280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2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(d) - </a:t>
            </a:r>
            <a:r>
              <a:rPr lang="en-US" cap="none" dirty="0" err="1"/>
              <a:t>Diagrama</a:t>
            </a:r>
            <a:r>
              <a:rPr lang="en-US" cap="none" dirty="0"/>
              <a:t> de classes - JAVA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82467" y="6413066"/>
            <a:ext cx="2721821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292142" y="6086960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7" y="1359748"/>
            <a:ext cx="11145756" cy="5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555" y="95902"/>
            <a:ext cx="10131425" cy="103280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dirty="0"/>
              <a:t>2</a:t>
            </a: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(d) - </a:t>
            </a:r>
            <a:r>
              <a:rPr lang="en-US" cap="none" dirty="0" err="1"/>
              <a:t>Diagrama</a:t>
            </a:r>
            <a:r>
              <a:rPr lang="en-US" cap="none" dirty="0"/>
              <a:t> de classes - JAVA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82467" y="6413066"/>
            <a:ext cx="2721821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566723" y="6140417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3" y="1308028"/>
            <a:ext cx="5596164" cy="523935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451" y="608595"/>
            <a:ext cx="5684856" cy="15654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415" y="2371435"/>
            <a:ext cx="5684856" cy="16913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912" y="4260166"/>
            <a:ext cx="5745277" cy="21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Análise</a:t>
            </a:r>
            <a:r>
              <a:rPr lang="en-US" b="1" dirty="0"/>
              <a:t> e </a:t>
            </a:r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dirty="0"/>
              <a:t>Aula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Fluxo</a:t>
            </a:r>
            <a:r>
              <a:rPr lang="en-US" sz="3600" dirty="0"/>
              <a:t> de </a:t>
            </a:r>
            <a:r>
              <a:rPr lang="en-US" sz="3600" dirty="0" err="1"/>
              <a:t>construção</a:t>
            </a:r>
            <a:r>
              <a:rPr lang="en-US" sz="3600" dirty="0"/>
              <a:t> (</a:t>
            </a:r>
            <a:r>
              <a:rPr lang="en-US" sz="3600" dirty="0" err="1"/>
              <a:t>Dica</a:t>
            </a:r>
            <a:r>
              <a:rPr lang="en-US" sz="3600" dirty="0"/>
              <a:t>)</a:t>
            </a:r>
            <a:endParaRPr lang="pt-BR" sz="3600" dirty="0"/>
          </a:p>
          <a:p>
            <a:pPr marL="742950" indent="-742950">
              <a:buFont typeface="+mj-lt"/>
              <a:buAutoNum type="arabicPeriod"/>
            </a:pPr>
            <a:r>
              <a:rPr lang="pt-BR" sz="3600" dirty="0"/>
              <a:t>Diagramas de Arquitetura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/>
              <a:t>Arquitetura de Sistema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 err="1"/>
              <a:t>Arquiteutra</a:t>
            </a:r>
            <a:r>
              <a:rPr lang="pt-BR" sz="3400" dirty="0"/>
              <a:t> de Operacional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/>
              <a:t>Diagrama de componentes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pt-BR" sz="3400" dirty="0"/>
              <a:t>Diagrama de classes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164" y="96485"/>
            <a:ext cx="10131425" cy="942906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sz="2400" dirty="0"/>
              <a:t>1 – </a:t>
            </a:r>
            <a:r>
              <a:rPr lang="pt-BR" sz="2400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Fluxo de Construção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1096098"/>
            <a:ext cx="11122457" cy="5594152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</a:rPr>
              <a:t>Definição</a:t>
            </a:r>
            <a:r>
              <a:rPr lang="en-US" sz="3600" dirty="0">
                <a:solidFill>
                  <a:srgbClr val="FFFF00"/>
                </a:solidFill>
              </a:rPr>
              <a:t>(</a:t>
            </a:r>
            <a:r>
              <a:rPr lang="en-US" sz="3600" dirty="0" err="1">
                <a:solidFill>
                  <a:srgbClr val="FFFF00"/>
                </a:solidFill>
              </a:rPr>
              <a:t>ou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visão</a:t>
            </a:r>
            <a:r>
              <a:rPr lang="en-US" sz="3600" dirty="0">
                <a:solidFill>
                  <a:srgbClr val="FFFF00"/>
                </a:solidFill>
              </a:rPr>
              <a:t>), Req. </a:t>
            </a:r>
            <a:r>
              <a:rPr lang="en-US" sz="3600" dirty="0" err="1">
                <a:solidFill>
                  <a:srgbClr val="FFFF00"/>
                </a:solidFill>
              </a:rPr>
              <a:t>Negócios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 (2)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Requisitos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de Sistema</a:t>
            </a:r>
            <a:endParaRPr lang="en-US" sz="3600" dirty="0">
              <a:solidFill>
                <a:srgbClr val="FFFF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</a:rPr>
              <a:t>Requisitos</a:t>
            </a:r>
            <a:r>
              <a:rPr lang="en-US" sz="3600" dirty="0">
                <a:solidFill>
                  <a:srgbClr val="FFFF00"/>
                </a:solidFill>
              </a:rPr>
              <a:t> de Sistema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  <a:sym typeface="Wingdings" panose="05000000000000000000" pitchFamily="2" charset="2"/>
              </a:rPr>
              <a:t> (3) </a:t>
            </a:r>
            <a:r>
              <a:rPr lang="en-US" sz="3400" dirty="0" err="1">
                <a:solidFill>
                  <a:srgbClr val="FFFF00"/>
                </a:solidFill>
                <a:sym typeface="Wingdings" panose="05000000000000000000" pitchFamily="2" charset="2"/>
              </a:rPr>
              <a:t>Casos</a:t>
            </a:r>
            <a:r>
              <a:rPr lang="en-US" sz="3400" dirty="0">
                <a:solidFill>
                  <a:srgbClr val="FFFF00"/>
                </a:solidFill>
                <a:sym typeface="Wingdings" panose="05000000000000000000" pitchFamily="2" charset="2"/>
              </a:rPr>
              <a:t> de </a:t>
            </a:r>
            <a:r>
              <a:rPr lang="en-US" sz="3400" dirty="0" err="1">
                <a:solidFill>
                  <a:srgbClr val="FFFF00"/>
                </a:solidFill>
                <a:sym typeface="Wingdings" panose="05000000000000000000" pitchFamily="2" charset="2"/>
              </a:rPr>
              <a:t>Uso</a:t>
            </a:r>
            <a:r>
              <a:rPr lang="en-US" sz="34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ym typeface="Wingdings" panose="05000000000000000000" pitchFamily="2" charset="2"/>
              </a:rPr>
              <a:t> </a:t>
            </a:r>
            <a:r>
              <a:rPr lang="en-US" sz="3400" dirty="0" err="1">
                <a:sym typeface="Wingdings" panose="05000000000000000000" pitchFamily="2" charset="2"/>
              </a:rPr>
              <a:t>Modelo</a:t>
            </a:r>
            <a:r>
              <a:rPr lang="en-US" sz="3400" dirty="0">
                <a:sym typeface="Wingdings" panose="05000000000000000000" pitchFamily="2" charset="2"/>
              </a:rPr>
              <a:t> de Dados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Casos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de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Uso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 (4)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Módulos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/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Componentes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/ Classes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ym typeface="Wingdings" panose="05000000000000000000" pitchFamily="2" charset="2"/>
              </a:rPr>
              <a:t>Módulos</a:t>
            </a:r>
            <a:r>
              <a:rPr lang="en-US" sz="3600" dirty="0">
                <a:sym typeface="Wingdings" panose="05000000000000000000" pitchFamily="2" charset="2"/>
              </a:rPr>
              <a:t>/</a:t>
            </a:r>
            <a:r>
              <a:rPr lang="en-US" sz="3600" dirty="0" err="1">
                <a:sym typeface="Wingdings" panose="05000000000000000000" pitchFamily="2" charset="2"/>
              </a:rPr>
              <a:t>Componentes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ym typeface="Wingdings" panose="05000000000000000000" pitchFamily="2" charset="2"/>
              </a:rPr>
              <a:t> </a:t>
            </a:r>
            <a:r>
              <a:rPr lang="en-US" sz="3400" dirty="0" err="1">
                <a:sym typeface="Wingdings" panose="05000000000000000000" pitchFamily="2" charset="2"/>
              </a:rPr>
              <a:t>Diagrama</a:t>
            </a:r>
            <a:r>
              <a:rPr lang="en-US" sz="3400" dirty="0">
                <a:sym typeface="Wingdings" panose="05000000000000000000" pitchFamily="2" charset="2"/>
              </a:rPr>
              <a:t> de </a:t>
            </a:r>
            <a:r>
              <a:rPr lang="en-US" sz="3400" dirty="0" err="1">
                <a:sym typeface="Wingdings" panose="05000000000000000000" pitchFamily="2" charset="2"/>
              </a:rPr>
              <a:t>Arquitetura</a:t>
            </a:r>
            <a:endParaRPr lang="en-US" sz="3400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  <a:sym typeface="Wingdings" panose="05000000000000000000" pitchFamily="2" charset="2"/>
              </a:rPr>
              <a:t> (5) </a:t>
            </a:r>
            <a:r>
              <a:rPr lang="en-US" sz="3400" dirty="0" err="1">
                <a:solidFill>
                  <a:srgbClr val="FFFF00"/>
                </a:solidFill>
                <a:sym typeface="Wingdings" panose="05000000000000000000" pitchFamily="2" charset="2"/>
              </a:rPr>
              <a:t>Diagrama</a:t>
            </a:r>
            <a:r>
              <a:rPr lang="en-US" sz="3400" dirty="0">
                <a:solidFill>
                  <a:srgbClr val="FFFF00"/>
                </a:solidFill>
                <a:sym typeface="Wingdings" panose="05000000000000000000" pitchFamily="2" charset="2"/>
              </a:rPr>
              <a:t> de </a:t>
            </a:r>
            <a:r>
              <a:rPr lang="en-US" sz="3400" dirty="0" err="1">
                <a:solidFill>
                  <a:srgbClr val="FFFF00"/>
                </a:solidFill>
                <a:sym typeface="Wingdings" panose="05000000000000000000" pitchFamily="2" charset="2"/>
              </a:rPr>
              <a:t>Componentes</a:t>
            </a:r>
            <a:endParaRPr lang="en-US" sz="34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Componentes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 (6)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Diagrama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de Classes /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Processos</a:t>
            </a:r>
            <a:endParaRPr lang="en-US" sz="36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Diagramas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de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Classe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+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Casos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de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Uso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  (7) </a:t>
            </a: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Codigo</a:t>
            </a:r>
            <a:endParaRPr lang="en-US" sz="36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ym typeface="Wingdings" panose="05000000000000000000" pitchFamily="2" charset="2"/>
              </a:rPr>
              <a:t>(7) </a:t>
            </a:r>
            <a:r>
              <a:rPr lang="en-US" sz="3400" dirty="0" err="1">
                <a:sym typeface="Wingdings" panose="05000000000000000000" pitchFamily="2" charset="2"/>
              </a:rPr>
              <a:t>Digramas</a:t>
            </a:r>
            <a:r>
              <a:rPr lang="en-US" sz="3400" dirty="0">
                <a:sym typeface="Wingdings" panose="05000000000000000000" pitchFamily="2" charset="2"/>
              </a:rPr>
              <a:t> de </a:t>
            </a:r>
            <a:r>
              <a:rPr lang="en-US" sz="3400" dirty="0" err="1">
                <a:sym typeface="Wingdings" panose="05000000000000000000" pitchFamily="2" charset="2"/>
              </a:rPr>
              <a:t>interação</a:t>
            </a:r>
            <a:r>
              <a:rPr lang="en-US" sz="3400" dirty="0">
                <a:sym typeface="Wingdings" panose="05000000000000000000" pitchFamily="2" charset="2"/>
              </a:rPr>
              <a:t> (</a:t>
            </a:r>
            <a:r>
              <a:rPr lang="en-US" sz="3400" dirty="0" err="1">
                <a:sym typeface="Wingdings" panose="05000000000000000000" pitchFamily="2" charset="2"/>
              </a:rPr>
              <a:t>Atividade</a:t>
            </a:r>
            <a:r>
              <a:rPr lang="en-US" sz="3400" dirty="0">
                <a:sym typeface="Wingdings" panose="05000000000000000000" pitchFamily="2" charset="2"/>
              </a:rPr>
              <a:t>, </a:t>
            </a:r>
            <a:r>
              <a:rPr lang="en-US" sz="3400" dirty="0" err="1">
                <a:sym typeface="Wingdings" panose="05000000000000000000" pitchFamily="2" charset="2"/>
              </a:rPr>
              <a:t>Sequencia</a:t>
            </a:r>
            <a:r>
              <a:rPr lang="en-US" sz="3400" dirty="0">
                <a:sym typeface="Wingdings" panose="05000000000000000000" pitchFamily="2" charset="2"/>
              </a:rPr>
              <a:t>, </a:t>
            </a:r>
            <a:r>
              <a:rPr lang="en-US" sz="3400" dirty="0" err="1">
                <a:sym typeface="Wingdings" panose="05000000000000000000" pitchFamily="2" charset="2"/>
              </a:rPr>
              <a:t>Estados</a:t>
            </a:r>
            <a:r>
              <a:rPr lang="en-US" sz="3400" dirty="0">
                <a:sym typeface="Wingdings" panose="05000000000000000000" pitchFamily="2" charset="2"/>
              </a:rPr>
              <a:t>, </a:t>
            </a:r>
            <a:r>
              <a:rPr lang="en-US" sz="3400" dirty="0" err="1">
                <a:sym typeface="Wingdings" panose="05000000000000000000" pitchFamily="2" charset="2"/>
              </a:rPr>
              <a:t>Colaboração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>
                <a:sym typeface="Wingdings" panose="05000000000000000000" pitchFamily="2" charset="2"/>
              </a:rPr>
              <a:t>(7) </a:t>
            </a:r>
            <a:r>
              <a:rPr lang="en-US" sz="3400" dirty="0" err="1">
                <a:sym typeface="Wingdings" panose="05000000000000000000" pitchFamily="2" charset="2"/>
              </a:rPr>
              <a:t>Modelo</a:t>
            </a:r>
            <a:r>
              <a:rPr lang="en-US" sz="3400" dirty="0">
                <a:sym typeface="Wingdings" panose="05000000000000000000" pitchFamily="2" charset="2"/>
              </a:rPr>
              <a:t> de Dados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solidFill>
                  <a:srgbClr val="FFFF00"/>
                </a:solidFill>
                <a:sym typeface="Wingdings" panose="05000000000000000000" pitchFamily="2" charset="2"/>
              </a:rPr>
              <a:t>Código</a:t>
            </a:r>
            <a:r>
              <a:rPr lang="en-US" sz="3600" dirty="0">
                <a:solidFill>
                  <a:srgbClr val="FFFF00"/>
                </a:solidFill>
                <a:sym typeface="Wingdings" panose="05000000000000000000" pitchFamily="2" charset="2"/>
              </a:rPr>
              <a:t> + Banco de Dados</a:t>
            </a:r>
            <a:endParaRPr lang="pt-BR" sz="3600" dirty="0">
              <a:solidFill>
                <a:srgbClr val="FFFF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224587" y="6480175"/>
            <a:ext cx="2879702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92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0"/>
            <a:ext cx="10131425" cy="1001967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en-US" sz="2400" dirty="0"/>
              <a:t>1 – </a:t>
            </a:r>
            <a:r>
              <a:rPr lang="pt-BR" sz="2400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Fluxo de Construção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430790" y="6480175"/>
            <a:ext cx="2589415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29" y="962528"/>
            <a:ext cx="9805768" cy="551764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7667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138" y="135082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b="1" cap="none" dirty="0" err="1"/>
              <a:t>Exemplo</a:t>
            </a:r>
            <a:r>
              <a:rPr lang="en-US" b="1" cap="none" dirty="0"/>
              <a:t> – </a:t>
            </a:r>
            <a:r>
              <a:rPr lang="en-US" cap="none" dirty="0" err="1"/>
              <a:t>Requisitos</a:t>
            </a:r>
            <a:r>
              <a:rPr lang="en-US" cap="none" dirty="0"/>
              <a:t> de </a:t>
            </a:r>
            <a:r>
              <a:rPr lang="en-US" cap="none" dirty="0" err="1"/>
              <a:t>Negócio</a:t>
            </a:r>
            <a:r>
              <a:rPr lang="en-US" cap="none" dirty="0"/>
              <a:t> e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795" y="1270388"/>
            <a:ext cx="11613226" cy="5681843"/>
          </a:xfrm>
        </p:spPr>
        <p:txBody>
          <a:bodyPr>
            <a:normAutofit fontScale="55000" lnSpcReduction="20000"/>
          </a:bodyPr>
          <a:lstStyle/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 err="1"/>
              <a:t>Requisitos</a:t>
            </a:r>
            <a:r>
              <a:rPr lang="en-US" sz="3600" b="1" dirty="0"/>
              <a:t> de </a:t>
            </a:r>
            <a:r>
              <a:rPr lang="en-US" sz="3600" b="1" dirty="0" err="1"/>
              <a:t>Negócios</a:t>
            </a:r>
            <a:endParaRPr lang="en-US" sz="3600" b="1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BR1a - “O Sistema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controle</a:t>
            </a:r>
            <a:r>
              <a:rPr lang="en-US" sz="3400" dirty="0">
                <a:solidFill>
                  <a:srgbClr val="FFFF00"/>
                </a:solidFill>
              </a:rPr>
              <a:t>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r>
              <a:rPr lang="en-US" sz="3400" dirty="0">
                <a:solidFill>
                  <a:srgbClr val="FFFF00"/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BR1b - “O Sistema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deve</a:t>
            </a: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permitir</a:t>
            </a: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controle</a:t>
            </a: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vendas</a:t>
            </a:r>
            <a:endParaRPr lang="en-US" sz="3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/>
              <a:t>BR1c - “O Sistema </a:t>
            </a:r>
            <a:r>
              <a:rPr lang="en-US" sz="3400" dirty="0" err="1"/>
              <a:t>deve</a:t>
            </a:r>
            <a:r>
              <a:rPr lang="en-US" sz="3400" dirty="0"/>
              <a:t> </a:t>
            </a:r>
            <a:r>
              <a:rPr lang="en-US" sz="3400" dirty="0" err="1"/>
              <a:t>permitir</a:t>
            </a:r>
            <a:r>
              <a:rPr lang="en-US" sz="3400" dirty="0"/>
              <a:t> </a:t>
            </a:r>
            <a:r>
              <a:rPr lang="en-US" sz="3400" dirty="0" err="1"/>
              <a:t>cruzar</a:t>
            </a:r>
            <a:r>
              <a:rPr lang="en-US" sz="3400" dirty="0"/>
              <a:t> as </a:t>
            </a:r>
            <a:r>
              <a:rPr lang="en-US" sz="3400" dirty="0" err="1"/>
              <a:t>vendas</a:t>
            </a:r>
            <a:r>
              <a:rPr lang="en-US" sz="3400" dirty="0"/>
              <a:t> com o </a:t>
            </a:r>
            <a:r>
              <a:rPr lang="en-US" sz="3400" dirty="0" err="1"/>
              <a:t>estoque</a:t>
            </a:r>
            <a:r>
              <a:rPr lang="en-US" sz="3400" dirty="0"/>
              <a:t>”</a:t>
            </a:r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Requisitos</a:t>
            </a:r>
            <a:r>
              <a:rPr lang="en-US" sz="3600" dirty="0"/>
              <a:t> de Sistema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SR1a.1 – “O Sistema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a </a:t>
            </a:r>
            <a:r>
              <a:rPr lang="en-US" sz="3400" dirty="0" err="1">
                <a:solidFill>
                  <a:srgbClr val="FFFF00"/>
                </a:solidFill>
              </a:rPr>
              <a:t>manipulação</a:t>
            </a:r>
            <a:r>
              <a:rPr lang="en-US" sz="3400" dirty="0">
                <a:solidFill>
                  <a:srgbClr val="FFFF00"/>
                </a:solidFill>
              </a:rPr>
              <a:t> de </a:t>
            </a:r>
            <a:r>
              <a:rPr lang="en-US" sz="3400" dirty="0" err="1">
                <a:solidFill>
                  <a:srgbClr val="FFFF00"/>
                </a:solidFill>
              </a:rPr>
              <a:t>itens</a:t>
            </a:r>
            <a:r>
              <a:rPr lang="en-US" sz="3400" dirty="0">
                <a:solidFill>
                  <a:srgbClr val="FFFF00"/>
                </a:solidFill>
              </a:rPr>
              <a:t>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r>
              <a:rPr lang="en-US" sz="3400" dirty="0">
                <a:solidFill>
                  <a:srgbClr val="FFFF00"/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SR1a.2 – “O Sistema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atualização</a:t>
            </a:r>
            <a:r>
              <a:rPr lang="en-US" sz="3400" dirty="0">
                <a:solidFill>
                  <a:srgbClr val="FFFF00"/>
                </a:solidFill>
              </a:rPr>
              <a:t> da </a:t>
            </a:r>
            <a:r>
              <a:rPr lang="en-US" sz="3400" dirty="0" err="1">
                <a:solidFill>
                  <a:srgbClr val="FFFF00"/>
                </a:solidFill>
              </a:rPr>
              <a:t>quantidade</a:t>
            </a:r>
            <a:r>
              <a:rPr lang="en-US" sz="3400" dirty="0">
                <a:solidFill>
                  <a:srgbClr val="FFFF00"/>
                </a:solidFill>
              </a:rPr>
              <a:t> de um item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endParaRPr lang="en-US" sz="3400" dirty="0">
              <a:solidFill>
                <a:srgbClr val="FFFF00"/>
              </a:solidFill>
            </a:endParaRP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SR1a.3 – “O Sistema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armazenamento</a:t>
            </a:r>
            <a:r>
              <a:rPr lang="en-US" sz="3400" dirty="0">
                <a:solidFill>
                  <a:srgbClr val="FFFF00"/>
                </a:solidFill>
              </a:rPr>
              <a:t> de </a:t>
            </a:r>
            <a:r>
              <a:rPr lang="en-US" sz="3400" dirty="0" err="1">
                <a:solidFill>
                  <a:srgbClr val="FFFF00"/>
                </a:solidFill>
              </a:rPr>
              <a:t>itens</a:t>
            </a:r>
            <a:r>
              <a:rPr lang="en-US" sz="3400" dirty="0">
                <a:solidFill>
                  <a:srgbClr val="FFFF00"/>
                </a:solidFill>
              </a:rPr>
              <a:t>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r>
              <a:rPr lang="en-US" sz="3400" dirty="0">
                <a:solidFill>
                  <a:srgbClr val="FFFF00"/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SR1a.4 – “O Sistema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armazenamento</a:t>
            </a:r>
            <a:r>
              <a:rPr lang="en-US" sz="3400" dirty="0">
                <a:solidFill>
                  <a:srgbClr val="FFFF00"/>
                </a:solidFill>
              </a:rPr>
              <a:t>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r>
              <a:rPr lang="en-US" sz="3400" dirty="0">
                <a:solidFill>
                  <a:srgbClr val="FFFF00"/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SR1b.1 –  “O Sistema </a:t>
            </a:r>
            <a:r>
              <a:rPr lang="en-US" sz="3400" i="1" u="sng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deve</a:t>
            </a:r>
            <a:r>
              <a:rPr lang="en-US" sz="34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i="1" u="sng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permitir</a:t>
            </a:r>
            <a:r>
              <a:rPr lang="en-US" sz="34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realizer </a:t>
            </a:r>
            <a:r>
              <a:rPr lang="en-US" sz="3400" i="1" u="sng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uma</a:t>
            </a:r>
            <a:r>
              <a:rPr lang="en-US" sz="34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i="1" u="sng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venda</a:t>
            </a:r>
            <a:r>
              <a:rPr lang="en-US" sz="34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SR1b.2 – “O Sistema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deve</a:t>
            </a: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permitir</a:t>
            </a: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armazenamento</a:t>
            </a: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das </a:t>
            </a:r>
            <a:r>
              <a:rPr lang="en-US" sz="3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vendas</a:t>
            </a:r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/>
              <a:t>SR1c.1 – </a:t>
            </a:r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 err="1"/>
              <a:t>Requisitos</a:t>
            </a:r>
            <a:r>
              <a:rPr lang="en-US" sz="3600" dirty="0"/>
              <a:t> de </a:t>
            </a:r>
            <a:r>
              <a:rPr lang="en-US" sz="3600" dirty="0" err="1"/>
              <a:t>Componente</a:t>
            </a:r>
            <a:endParaRPr lang="en-US" sz="3600" dirty="0"/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CR1a1.1 – “O </a:t>
            </a:r>
            <a:r>
              <a:rPr lang="en-US" sz="3400" dirty="0" err="1">
                <a:solidFill>
                  <a:srgbClr val="FFFF00"/>
                </a:solidFill>
              </a:rPr>
              <a:t>componente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a </a:t>
            </a:r>
            <a:r>
              <a:rPr lang="en-US" sz="3400" dirty="0" err="1">
                <a:solidFill>
                  <a:srgbClr val="FFFF00"/>
                </a:solidFill>
              </a:rPr>
              <a:t>inserção</a:t>
            </a:r>
            <a:r>
              <a:rPr lang="en-US" sz="3400" dirty="0">
                <a:solidFill>
                  <a:srgbClr val="FFFF00"/>
                </a:solidFill>
              </a:rPr>
              <a:t> de um novo item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r>
              <a:rPr lang="en-US" sz="3400" dirty="0">
                <a:solidFill>
                  <a:srgbClr val="FFFF00"/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CR1a1.2 – “O </a:t>
            </a:r>
            <a:r>
              <a:rPr lang="en-US" sz="3400" dirty="0" err="1">
                <a:solidFill>
                  <a:srgbClr val="FFFF00"/>
                </a:solidFill>
              </a:rPr>
              <a:t>componente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deve</a:t>
            </a:r>
            <a:r>
              <a:rPr lang="en-US" sz="3400" dirty="0">
                <a:solidFill>
                  <a:srgbClr val="FFFF00"/>
                </a:solidFill>
              </a:rPr>
              <a:t> </a:t>
            </a:r>
            <a:r>
              <a:rPr lang="en-US" sz="3400" dirty="0" err="1">
                <a:solidFill>
                  <a:srgbClr val="FFFF00"/>
                </a:solidFill>
              </a:rPr>
              <a:t>permitir</a:t>
            </a:r>
            <a:r>
              <a:rPr lang="en-US" sz="3400" dirty="0">
                <a:solidFill>
                  <a:srgbClr val="FFFF00"/>
                </a:solidFill>
              </a:rPr>
              <a:t> a </a:t>
            </a:r>
            <a:r>
              <a:rPr lang="en-US" sz="3400" dirty="0" err="1">
                <a:solidFill>
                  <a:srgbClr val="FFFF00"/>
                </a:solidFill>
              </a:rPr>
              <a:t>remoção</a:t>
            </a:r>
            <a:r>
              <a:rPr lang="en-US" sz="3400" dirty="0">
                <a:solidFill>
                  <a:srgbClr val="FFFF00"/>
                </a:solidFill>
              </a:rPr>
              <a:t> de um item de </a:t>
            </a:r>
            <a:r>
              <a:rPr lang="en-US" sz="3400" dirty="0" err="1">
                <a:solidFill>
                  <a:srgbClr val="FFFF00"/>
                </a:solidFill>
              </a:rPr>
              <a:t>estoque</a:t>
            </a:r>
            <a:r>
              <a:rPr lang="en-US" sz="3400" dirty="0">
                <a:solidFill>
                  <a:srgbClr val="FFFF00"/>
                </a:solidFill>
              </a:rPr>
              <a:t>”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CR1a1.3 –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CR1b1.1 –…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CR1b1.2 –…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334816" y="6373146"/>
            <a:ext cx="2727495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71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108062"/>
            <a:ext cx="10131425" cy="1456267"/>
          </a:xfrm>
        </p:spPr>
        <p:txBody>
          <a:bodyPr/>
          <a:lstStyle/>
          <a:p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dirty="0" err="1"/>
              <a:t>Exemplo</a:t>
            </a:r>
            <a:r>
              <a:rPr lang="en-US" dirty="0"/>
              <a:t> - </a:t>
            </a:r>
            <a:r>
              <a:rPr lang="en-US" cap="none" dirty="0" err="1"/>
              <a:t>Casos</a:t>
            </a:r>
            <a:r>
              <a:rPr lang="en-US" cap="none" dirty="0"/>
              <a:t> de </a:t>
            </a:r>
            <a:r>
              <a:rPr lang="en-US" cap="none" dirty="0" err="1"/>
              <a:t>Uso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4134" y="6380126"/>
            <a:ext cx="2895018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39" y="1422680"/>
            <a:ext cx="6747082" cy="508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8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676" y="214623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2(a) - Arquitetura de Sistema - </a:t>
            </a:r>
            <a:r>
              <a:rPr lang="pt-BR" cap="none" dirty="0" err="1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Modulos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961744" y="1601001"/>
            <a:ext cx="10131425" cy="5124437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>
                <a:solidFill>
                  <a:srgbClr val="FFFF00"/>
                </a:solidFill>
              </a:rPr>
              <a:t>Modulo SR1a.1 </a:t>
            </a:r>
            <a:r>
              <a:rPr lang="en-US" sz="3600" dirty="0">
                <a:solidFill>
                  <a:srgbClr val="FFFF00"/>
                </a:solidFill>
              </a:rPr>
              <a:t>- </a:t>
            </a:r>
            <a:r>
              <a:rPr lang="en-US" sz="3600" dirty="0" err="1">
                <a:solidFill>
                  <a:srgbClr val="FFFF00"/>
                </a:solidFill>
              </a:rPr>
              <a:t>EstoqueItemManager</a:t>
            </a:r>
            <a:endParaRPr lang="en-US" sz="3600" dirty="0">
              <a:solidFill>
                <a:srgbClr val="FFFF00"/>
              </a:solidFill>
            </a:endParaRP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>
                <a:solidFill>
                  <a:srgbClr val="FFFF00"/>
                </a:solidFill>
              </a:rPr>
              <a:t>Descrição</a:t>
            </a:r>
            <a:r>
              <a:rPr lang="en-US" sz="3400" dirty="0">
                <a:solidFill>
                  <a:srgbClr val="FFFF00"/>
                </a:solidFill>
              </a:rPr>
              <a:t>: … 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Entradas: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>
                <a:solidFill>
                  <a:srgbClr val="FFFF00"/>
                </a:solidFill>
              </a:rPr>
              <a:t>Saidas</a:t>
            </a:r>
            <a:r>
              <a:rPr lang="en-US" sz="3400" dirty="0">
                <a:solidFill>
                  <a:srgbClr val="FFFF00"/>
                </a:solidFill>
              </a:rPr>
              <a:t>: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>
                <a:solidFill>
                  <a:srgbClr val="FFFF00"/>
                </a:solidFill>
              </a:rPr>
              <a:t>Dependencias</a:t>
            </a:r>
            <a:r>
              <a:rPr lang="en-US" sz="3400" dirty="0">
                <a:solidFill>
                  <a:srgbClr val="FFFF00"/>
                </a:solidFill>
              </a:rPr>
              <a:t>: Modulo SR1a.3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b="1" dirty="0" err="1">
                <a:solidFill>
                  <a:srgbClr val="FFFF00"/>
                </a:solidFill>
              </a:rPr>
              <a:t>Implantação</a:t>
            </a:r>
            <a:r>
              <a:rPr lang="en-US" sz="3400" b="1" dirty="0">
                <a:solidFill>
                  <a:srgbClr val="FFFF00"/>
                </a:solidFill>
              </a:rPr>
              <a:t>:</a:t>
            </a:r>
            <a:r>
              <a:rPr lang="en-US" sz="3400" dirty="0">
                <a:solidFill>
                  <a:srgbClr val="FFFF00"/>
                </a:solidFill>
              </a:rPr>
              <a:t>  </a:t>
            </a:r>
            <a:r>
              <a:rPr lang="en-US" sz="3400" dirty="0" err="1">
                <a:solidFill>
                  <a:srgbClr val="FFFF00"/>
                </a:solidFill>
              </a:rPr>
              <a:t>Servidor</a:t>
            </a:r>
            <a:r>
              <a:rPr lang="en-US" sz="3400" dirty="0">
                <a:solidFill>
                  <a:srgbClr val="FFFF00"/>
                </a:solidFill>
              </a:rPr>
              <a:t>, </a:t>
            </a:r>
            <a:r>
              <a:rPr lang="en-US" sz="3400" dirty="0" err="1">
                <a:solidFill>
                  <a:srgbClr val="FFFF00"/>
                </a:solidFill>
              </a:rPr>
              <a:t>Cliente</a:t>
            </a:r>
            <a:r>
              <a:rPr lang="en-US" sz="3400" dirty="0">
                <a:solidFill>
                  <a:srgbClr val="FFFF00"/>
                </a:solidFill>
              </a:rPr>
              <a:t> Local</a:t>
            </a:r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 err="1">
                <a:solidFill>
                  <a:srgbClr val="FFFF00"/>
                </a:solidFill>
              </a:rPr>
              <a:t>Módulo</a:t>
            </a:r>
            <a:r>
              <a:rPr lang="en-US" sz="3600" b="1" dirty="0">
                <a:solidFill>
                  <a:srgbClr val="FFFF00"/>
                </a:solidFill>
              </a:rPr>
              <a:t> SR1a.2</a:t>
            </a:r>
            <a:r>
              <a:rPr lang="en-US" sz="3600" dirty="0">
                <a:solidFill>
                  <a:srgbClr val="FFFF00"/>
                </a:solidFill>
              </a:rPr>
              <a:t> - …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>
                <a:solidFill>
                  <a:srgbClr val="FFFF00"/>
                </a:solidFill>
              </a:rPr>
              <a:t>Descrição</a:t>
            </a:r>
            <a:r>
              <a:rPr lang="en-US" sz="3400" dirty="0">
                <a:solidFill>
                  <a:srgbClr val="FFFF00"/>
                </a:solidFill>
              </a:rPr>
              <a:t>: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>
                <a:solidFill>
                  <a:srgbClr val="FFFF00"/>
                </a:solidFill>
              </a:rPr>
              <a:t>Entradas: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>
                <a:solidFill>
                  <a:srgbClr val="FFFF00"/>
                </a:solidFill>
              </a:rPr>
              <a:t>Saidas</a:t>
            </a:r>
            <a:r>
              <a:rPr lang="en-US" sz="3400" dirty="0">
                <a:solidFill>
                  <a:srgbClr val="FFFF00"/>
                </a:solidFill>
              </a:rPr>
              <a:t>: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>
                <a:solidFill>
                  <a:srgbClr val="FFFF00"/>
                </a:solidFill>
              </a:rPr>
              <a:t>Dependencias</a:t>
            </a:r>
            <a:r>
              <a:rPr lang="en-US" sz="3400" dirty="0">
                <a:solidFill>
                  <a:srgbClr val="FFFF00"/>
                </a:solidFill>
              </a:rPr>
              <a:t>:</a:t>
            </a:r>
          </a:p>
          <a:p>
            <a:pPr marL="1200150" lvl="1" indent="-742950">
              <a:lnSpc>
                <a:spcPct val="12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sz="3400" dirty="0" err="1">
                <a:solidFill>
                  <a:srgbClr val="FFFF00"/>
                </a:solidFill>
              </a:rPr>
              <a:t>Implantação</a:t>
            </a:r>
            <a:r>
              <a:rPr lang="en-US" sz="3400" dirty="0">
                <a:solidFill>
                  <a:srgbClr val="FFFF00"/>
                </a:solidFill>
              </a:rPr>
              <a:t>: </a:t>
            </a:r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</a:rPr>
              <a:t>. . .</a:t>
            </a:r>
          </a:p>
          <a:p>
            <a:pPr marL="742950" indent="-7429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196754" y="6438693"/>
            <a:ext cx="2890640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440171" y="6146518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48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143001"/>
            <a:ext cx="10131425" cy="145626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2(a) - Arquitetura de Sistema - Diagrama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229218" y="6400819"/>
            <a:ext cx="2814891" cy="377825"/>
          </a:xfrm>
        </p:spPr>
        <p:txBody>
          <a:bodyPr/>
          <a:lstStyle/>
          <a:p>
            <a:r>
              <a:rPr lang="pt-BR" dirty="0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142585" y="6022994"/>
            <a:ext cx="551167" cy="377825"/>
          </a:xfrm>
        </p:spPr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01" y="1523517"/>
            <a:ext cx="9901495" cy="4801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3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Diagramas</a:t>
            </a:r>
            <a:r>
              <a:rPr lang="en-US" b="1" dirty="0"/>
              <a:t> de </a:t>
            </a:r>
            <a:r>
              <a:rPr lang="en-US" b="1" dirty="0" err="1"/>
              <a:t>arquitetura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br>
              <a:rPr lang="en-US" dirty="0"/>
            </a:br>
            <a:r>
              <a:rPr lang="pt-BR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</a:rPr>
              <a:t>2(b) - </a:t>
            </a:r>
            <a:r>
              <a:rPr lang="pt-BR" cap="none" dirty="0"/>
              <a:t>Arquitetura Operacional – Servidores </a:t>
            </a:r>
            <a:r>
              <a:rPr lang="pt-BR" cap="none" dirty="0" err="1"/>
              <a:t>Fisicos</a:t>
            </a:r>
            <a:r>
              <a:rPr lang="pt-BR" cap="none" dirty="0"/>
              <a:t> e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Hardware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Sistemas</a:t>
            </a:r>
            <a:r>
              <a:rPr lang="en-US" sz="3600" dirty="0"/>
              <a:t> </a:t>
            </a:r>
            <a:r>
              <a:rPr lang="en-US" sz="3600" dirty="0" err="1"/>
              <a:t>Operacionais</a:t>
            </a:r>
            <a:r>
              <a:rPr lang="en-US" sz="3600" dirty="0"/>
              <a:t> (Alta x </a:t>
            </a:r>
            <a:r>
              <a:rPr lang="en-US" sz="3600" dirty="0" err="1"/>
              <a:t>Baixa</a:t>
            </a:r>
            <a:r>
              <a:rPr lang="en-US" sz="3600" dirty="0"/>
              <a:t> </a:t>
            </a:r>
            <a:r>
              <a:rPr lang="en-US" sz="3600" dirty="0" err="1"/>
              <a:t>Plataforma</a:t>
            </a:r>
            <a:r>
              <a:rPr lang="en-US" sz="3600" dirty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Servidores</a:t>
            </a:r>
            <a:r>
              <a:rPr lang="en-US" sz="3600" dirty="0"/>
              <a:t> de </a:t>
            </a:r>
            <a:r>
              <a:rPr lang="en-US" sz="3600" dirty="0" err="1"/>
              <a:t>Aplicação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Servidores</a:t>
            </a:r>
            <a:r>
              <a:rPr lang="en-US" sz="3600" dirty="0"/>
              <a:t> de </a:t>
            </a:r>
            <a:r>
              <a:rPr lang="en-US" sz="3600" dirty="0" err="1"/>
              <a:t>bancos</a:t>
            </a:r>
            <a:r>
              <a:rPr lang="en-US" sz="3600" dirty="0"/>
              <a:t> de dados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Máquinas</a:t>
            </a:r>
            <a:r>
              <a:rPr lang="en-US" sz="3600" dirty="0"/>
              <a:t> </a:t>
            </a:r>
            <a:r>
              <a:rPr lang="en-US" sz="3600" dirty="0" err="1"/>
              <a:t>cliente</a:t>
            </a: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de Sistemas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4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1314</TotalTime>
  <Words>894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Celestial</vt:lpstr>
      <vt:lpstr>Análise e Projeto de Sistemas – Aula 3</vt:lpstr>
      <vt:lpstr>Análise e Projeto de Sistemas Aula 3</vt:lpstr>
      <vt:lpstr>Diagramas de arquitetura de projeto 1 – Fluxo de Construção</vt:lpstr>
      <vt:lpstr>Diagramas de arquitetura de projeto 1 – Fluxo de Construção</vt:lpstr>
      <vt:lpstr>Arquitetura de Sistemas Exemplo – Requisitos de Negócio e Sistema</vt:lpstr>
      <vt:lpstr>Arquitetura de Sistemas Exemplo - Casos de Uso</vt:lpstr>
      <vt:lpstr>Diagramas de arquitetura de projeto 2(a) - Arquitetura de Sistema - Modulos</vt:lpstr>
      <vt:lpstr>Diagramas de arquitetura de projeto 2(a) - Arquitetura de Sistema - Diagrama</vt:lpstr>
      <vt:lpstr>Diagramas de arquitetura de projeto 2(b) - Arquitetura Operacional – Servidores Fisicos e Lógicos</vt:lpstr>
      <vt:lpstr>Diagramas de arquitetura de projeto 2(b) - Arquitetura Operacional - Diagrama</vt:lpstr>
      <vt:lpstr>Diagramas de arquitetura de projeto 2(c) – Diagrama de Componentes</vt:lpstr>
      <vt:lpstr>Diagramas de arquitetura de projeto 2(c) - – Diagrama de Componentes - Descrição</vt:lpstr>
      <vt:lpstr>Diagramas de arquitetura de projeto 2(d) - Diagrama de classes</vt:lpstr>
      <vt:lpstr>Diagramas de arquitetura de projeto 2(d) - Diagrama de classes</vt:lpstr>
      <vt:lpstr>Diagramas de arquitetura de projeto 2(d) - Diagrama de classes</vt:lpstr>
      <vt:lpstr>Diagramas de arquitetura de projeto 2(d) - Diagrama de classes - UML</vt:lpstr>
      <vt:lpstr>Diagramas de arquitetura de projeto 2(d) - Diagrama de classes - JAVA</vt:lpstr>
      <vt:lpstr>Diagramas de arquitetura de projeto 2(d) - Diagrama de classes -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42</cp:revision>
  <dcterms:created xsi:type="dcterms:W3CDTF">2016-08-01T02:15:42Z</dcterms:created>
  <dcterms:modified xsi:type="dcterms:W3CDTF">2018-01-16T23:29:08Z</dcterms:modified>
</cp:coreProperties>
</file>