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0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8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4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3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4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9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01/10/2016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01/10/2016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01/10/2016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01/10/2016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01/10/2016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01/10/2016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01/10/2016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01/10/2016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2075649"/>
            <a:ext cx="11844539" cy="41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3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8" y="1409998"/>
            <a:ext cx="6132101" cy="473387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85" y="1500105"/>
            <a:ext cx="5464147" cy="46188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7274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9" y="1475167"/>
            <a:ext cx="6914720" cy="478016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8" y="2626643"/>
            <a:ext cx="4809221" cy="383064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107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7" y="1516119"/>
            <a:ext cx="6097126" cy="39338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23" y="2381068"/>
            <a:ext cx="5600700" cy="3581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817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             INNER JOIN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                        ON &lt;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ligacao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4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err="1"/>
              <a:t>Interação</a:t>
            </a:r>
            <a:r>
              <a:rPr lang="en-US" b="1" cap="none" dirty="0"/>
              <a:t> com o banco de dados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INTO &lt;</a:t>
            </a:r>
            <a:r>
              <a:rPr lang="en-US" dirty="0" err="1"/>
              <a:t>Tabela</a:t>
            </a:r>
            <a:r>
              <a:rPr lang="en-US" dirty="0"/>
              <a:t>&gt;( &lt;</a:t>
            </a:r>
            <a:r>
              <a:rPr lang="en-US" dirty="0" err="1"/>
              <a:t>Colunas</a:t>
            </a:r>
            <a:r>
              <a:rPr lang="en-US" dirty="0"/>
              <a:t>&gt;)</a:t>
            </a:r>
          </a:p>
          <a:p>
            <a:r>
              <a:rPr lang="en-US" dirty="0"/>
              <a:t>VALUES (&lt;</a:t>
            </a:r>
            <a:r>
              <a:rPr lang="en-US" dirty="0" err="1"/>
              <a:t>Valores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UPDATE 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SET &lt;</a:t>
            </a:r>
            <a:r>
              <a:rPr lang="en-US" dirty="0" err="1"/>
              <a:t>Coluna</a:t>
            </a:r>
            <a:r>
              <a:rPr lang="en-US" dirty="0"/>
              <a:t>&gt; = &lt;Valor </a:t>
            </a:r>
            <a:r>
              <a:rPr lang="en-US" dirty="0" err="1"/>
              <a:t>ou</a:t>
            </a:r>
            <a:r>
              <a:rPr lang="en-US" dirty="0"/>
              <a:t> outro select&gt;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DELETE </a:t>
            </a:r>
          </a:p>
          <a:p>
            <a:r>
              <a:rPr lang="en-US" dirty="0"/>
              <a:t>FROM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5 – </a:t>
            </a:r>
            <a:r>
              <a:rPr lang="en-US" b="1" cap="none" dirty="0" err="1"/>
              <a:t>Revisão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Metodologias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RUP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Arquiteturas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Casos</a:t>
            </a:r>
            <a:r>
              <a:rPr lang="en-US" sz="3200" dirty="0"/>
              <a:t> de </a:t>
            </a:r>
            <a:r>
              <a:rPr lang="en-US" sz="3200" dirty="0" err="1"/>
              <a:t>Uso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Fluxo</a:t>
            </a:r>
            <a:r>
              <a:rPr lang="en-US" sz="3200" dirty="0"/>
              <a:t> de </a:t>
            </a:r>
            <a:r>
              <a:rPr lang="en-US" sz="3200"/>
              <a:t>construção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Modelos</a:t>
            </a:r>
            <a:r>
              <a:rPr lang="en-US" sz="3200" dirty="0"/>
              <a:t> de dados</a:t>
            </a:r>
            <a:endParaRPr lang="pt-BR" sz="3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5395658"/>
          </a:xfrm>
        </p:spPr>
        <p:txBody>
          <a:bodyPr>
            <a:noAutofit/>
          </a:bodyPr>
          <a:lstStyle/>
          <a:p>
            <a:r>
              <a:rPr lang="pt-BR" sz="2400" b="1" dirty="0"/>
              <a:t>O que é uma metodologia</a:t>
            </a:r>
          </a:p>
          <a:p>
            <a:pPr lvl="1"/>
            <a:r>
              <a:rPr lang="en-US" sz="2000" dirty="0" err="1"/>
              <a:t>Fases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Processos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Work Products</a:t>
            </a:r>
            <a:endParaRPr lang="pt-BR" sz="2400" dirty="0"/>
          </a:p>
          <a:p>
            <a:r>
              <a:rPr lang="en-US" sz="2400" b="1" dirty="0" err="1"/>
              <a:t>Papéis</a:t>
            </a:r>
            <a:r>
              <a:rPr lang="en-US" sz="2400" b="1" dirty="0"/>
              <a:t> de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equipe</a:t>
            </a:r>
            <a:r>
              <a:rPr lang="en-US" sz="2400" b="1" dirty="0"/>
              <a:t> de </a:t>
            </a:r>
            <a:r>
              <a:rPr lang="en-US" sz="2400" b="1" dirty="0" err="1"/>
              <a:t>desenvolvimento</a:t>
            </a:r>
            <a:endParaRPr lang="en-US" sz="2400" b="1" dirty="0"/>
          </a:p>
          <a:p>
            <a:pPr lvl="1"/>
            <a:r>
              <a:rPr lang="en-US" sz="2000" dirty="0"/>
              <a:t>Stakeholder / </a:t>
            </a:r>
            <a:r>
              <a:rPr lang="en-US" sz="2000" dirty="0" err="1"/>
              <a:t>Cliente</a:t>
            </a:r>
            <a:endParaRPr lang="en-US" sz="2000" dirty="0"/>
          </a:p>
          <a:p>
            <a:pPr lvl="1"/>
            <a:r>
              <a:rPr lang="en-US" sz="2000" dirty="0" err="1"/>
              <a:t>Gerencia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endParaRPr lang="en-US" sz="2000" dirty="0"/>
          </a:p>
          <a:p>
            <a:pPr lvl="1"/>
            <a:r>
              <a:rPr lang="en-US" sz="2000" dirty="0" err="1"/>
              <a:t>Arquiteto</a:t>
            </a:r>
            <a:r>
              <a:rPr lang="en-US" sz="2000" dirty="0"/>
              <a:t> de (</a:t>
            </a:r>
            <a:r>
              <a:rPr lang="en-US" sz="2000" dirty="0" err="1"/>
              <a:t>Solução</a:t>
            </a:r>
            <a:r>
              <a:rPr lang="en-US" sz="2000" dirty="0"/>
              <a:t> / </a:t>
            </a:r>
            <a:r>
              <a:rPr lang="en-US" sz="2000" dirty="0" err="1"/>
              <a:t>Aplicação</a:t>
            </a:r>
            <a:r>
              <a:rPr lang="en-US" sz="2000" dirty="0"/>
              <a:t> /Dados / Infra </a:t>
            </a:r>
            <a:r>
              <a:rPr lang="en-US" sz="2000" dirty="0" err="1"/>
              <a:t>Estrutura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Lider</a:t>
            </a:r>
            <a:r>
              <a:rPr lang="en-US" sz="2000" dirty="0"/>
              <a:t> </a:t>
            </a:r>
            <a:r>
              <a:rPr lang="en-US" sz="2000" dirty="0" err="1"/>
              <a:t>técnico</a:t>
            </a:r>
            <a:endParaRPr lang="en-US" sz="2000" dirty="0"/>
          </a:p>
          <a:p>
            <a:pPr lvl="1"/>
            <a:r>
              <a:rPr lang="en-US" sz="2000" dirty="0" err="1"/>
              <a:t>Programadores</a:t>
            </a:r>
            <a:endParaRPr lang="en-US" sz="2000" dirty="0"/>
          </a:p>
          <a:p>
            <a:pPr lvl="1"/>
            <a:r>
              <a:rPr lang="en-US" sz="2000" dirty="0"/>
              <a:t>DBA (</a:t>
            </a:r>
            <a:r>
              <a:rPr lang="en-US" sz="2000" dirty="0" err="1"/>
              <a:t>lógico</a:t>
            </a:r>
            <a:r>
              <a:rPr lang="en-US" sz="2000" dirty="0"/>
              <a:t> / </a:t>
            </a:r>
            <a:r>
              <a:rPr lang="en-US" sz="2000" dirty="0" err="1"/>
              <a:t>Fisico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Testadores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9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/>
              <a:t>Rational Unified Process(RUP) - </a:t>
            </a:r>
            <a:r>
              <a:rPr lang="en-US" cap="none" dirty="0" err="1"/>
              <a:t>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489" y="2142067"/>
            <a:ext cx="11433068" cy="364913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Concepção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Conceito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Requisitos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Elaboração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200" dirty="0" err="1">
                <a:sym typeface="Wingdings" panose="05000000000000000000" pitchFamily="2" charset="2"/>
              </a:rPr>
              <a:t>Análise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Planejamento</a:t>
            </a:r>
            <a:r>
              <a:rPr lang="en-US" sz="3200" dirty="0">
                <a:sym typeface="Wingdings" panose="05000000000000000000" pitchFamily="2" charset="2"/>
              </a:rPr>
              <a:t>, Design, </a:t>
            </a:r>
            <a:r>
              <a:rPr lang="en-US" sz="3200" dirty="0" err="1">
                <a:sym typeface="Wingdings" panose="05000000000000000000" pitchFamily="2" charset="2"/>
              </a:rPr>
              <a:t>Modelagem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Construção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Desenvolvimento</a:t>
            </a:r>
            <a:r>
              <a:rPr lang="en-US" sz="3600" dirty="0">
                <a:sym typeface="Wingdings" panose="05000000000000000000" pitchFamily="2" charset="2"/>
              </a:rPr>
              <a:t>, Testes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Transição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Migração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Implantação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Homologação</a:t>
            </a:r>
            <a:endParaRPr lang="pt-BR" sz="3600" dirty="0"/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062" y="109668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/>
              <a:t>Rational Unified Process(RUP) - </a:t>
            </a:r>
            <a:r>
              <a:rPr lang="en-US" cap="none" dirty="0" err="1"/>
              <a:t>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62" y="1377023"/>
            <a:ext cx="10602435" cy="5216376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Concepção</a:t>
            </a:r>
            <a:r>
              <a:rPr lang="en-US" sz="4000" b="1" dirty="0"/>
              <a:t>  (</a:t>
            </a:r>
            <a:r>
              <a:rPr lang="en-US" sz="4000" b="1" dirty="0" err="1"/>
              <a:t>Conceito</a:t>
            </a:r>
            <a:r>
              <a:rPr lang="en-US" sz="4000" b="1" dirty="0"/>
              <a:t>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Visão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Requisitos</a:t>
            </a:r>
            <a:r>
              <a:rPr lang="en-US" sz="4000" dirty="0"/>
              <a:t> de </a:t>
            </a:r>
            <a:r>
              <a:rPr lang="en-US" sz="4000" dirty="0" err="1"/>
              <a:t>Negócio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Casos</a:t>
            </a:r>
            <a:r>
              <a:rPr lang="en-US" sz="4000" dirty="0"/>
              <a:t> de </a:t>
            </a:r>
            <a:r>
              <a:rPr lang="en-US" sz="4000" dirty="0" err="1"/>
              <a:t>Uso</a:t>
            </a:r>
            <a:r>
              <a:rPr lang="en-US" sz="4000" dirty="0"/>
              <a:t> – </a:t>
            </a:r>
            <a:r>
              <a:rPr lang="en-US" sz="4000" dirty="0" err="1"/>
              <a:t>Versão</a:t>
            </a:r>
            <a:r>
              <a:rPr lang="en-US" sz="4000" dirty="0"/>
              <a:t> </a:t>
            </a:r>
            <a:r>
              <a:rPr lang="en-US" sz="4000" dirty="0" err="1"/>
              <a:t>Inicial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POC – “Proof of Concept” - </a:t>
            </a:r>
            <a:r>
              <a:rPr lang="en-US" sz="4000" dirty="0" err="1"/>
              <a:t>Prototipos</a:t>
            </a:r>
            <a:endParaRPr lang="en-US" sz="40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Elaboração</a:t>
            </a:r>
            <a:r>
              <a:rPr lang="en-US" sz="4000" b="1" dirty="0"/>
              <a:t> (</a:t>
            </a:r>
            <a:r>
              <a:rPr lang="en-US" sz="4000" b="1" dirty="0" err="1"/>
              <a:t>Análise</a:t>
            </a:r>
            <a:r>
              <a:rPr lang="en-US" sz="4000" b="1" dirty="0"/>
              <a:t> e </a:t>
            </a:r>
            <a:r>
              <a:rPr lang="en-US" sz="4000" b="1" dirty="0" err="1"/>
              <a:t>Planejamento</a:t>
            </a:r>
            <a:r>
              <a:rPr lang="en-US" sz="4000" b="1" dirty="0"/>
              <a:t> – Design)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Requisitos</a:t>
            </a:r>
            <a:r>
              <a:rPr lang="en-US" sz="4000" dirty="0"/>
              <a:t> de Sistema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Casos</a:t>
            </a:r>
            <a:r>
              <a:rPr lang="en-US" sz="4000" dirty="0"/>
              <a:t> de </a:t>
            </a:r>
            <a:r>
              <a:rPr lang="en-US" sz="4000" dirty="0" err="1"/>
              <a:t>Uso</a:t>
            </a:r>
            <a:r>
              <a:rPr lang="en-US" sz="4000" dirty="0"/>
              <a:t> – </a:t>
            </a:r>
            <a:r>
              <a:rPr lang="en-US" sz="4000" dirty="0" err="1"/>
              <a:t>Versão</a:t>
            </a:r>
            <a:r>
              <a:rPr lang="en-US" sz="4000" dirty="0"/>
              <a:t> final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Arquitetura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Design (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Componentes</a:t>
            </a:r>
            <a:r>
              <a:rPr lang="en-US" sz="4000" dirty="0"/>
              <a:t>, </a:t>
            </a:r>
            <a:r>
              <a:rPr lang="en-US" sz="4000" dirty="0" err="1"/>
              <a:t>Classe</a:t>
            </a:r>
            <a:r>
              <a:rPr lang="en-US" sz="4000" dirty="0"/>
              <a:t>, </a:t>
            </a:r>
            <a:r>
              <a:rPr lang="en-US" sz="4000" dirty="0" err="1"/>
              <a:t>Interação</a:t>
            </a:r>
            <a:r>
              <a:rPr lang="en-US" sz="4000" dirty="0"/>
              <a:t>,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Negócios</a:t>
            </a:r>
            <a:r>
              <a:rPr lang="en-US" sz="4000" dirty="0"/>
              <a:t>/</a:t>
            </a:r>
            <a:r>
              <a:rPr lang="en-US" sz="4000" dirty="0" err="1"/>
              <a:t>Processos</a:t>
            </a:r>
            <a:r>
              <a:rPr lang="en-US" sz="4000" dirty="0"/>
              <a:t>, </a:t>
            </a:r>
            <a:r>
              <a:rPr lang="en-US" sz="4000" dirty="0" err="1"/>
              <a:t>Modelos</a:t>
            </a:r>
            <a:r>
              <a:rPr lang="en-US" sz="4000" dirty="0"/>
              <a:t> de Dados)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Planos</a:t>
            </a:r>
            <a:r>
              <a:rPr lang="en-US" sz="4000" dirty="0"/>
              <a:t> de </a:t>
            </a:r>
            <a:r>
              <a:rPr lang="en-US" sz="4000" dirty="0" err="1"/>
              <a:t>Riscos</a:t>
            </a:r>
            <a:endParaRPr lang="en-US" sz="40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Construção</a:t>
            </a:r>
            <a:r>
              <a:rPr lang="en-US" sz="4000" b="1" dirty="0"/>
              <a:t> (</a:t>
            </a:r>
            <a:r>
              <a:rPr lang="en-US" sz="4000" b="1" dirty="0" err="1"/>
              <a:t>Desenvolvimento</a:t>
            </a:r>
            <a:r>
              <a:rPr lang="en-US" sz="4000" b="1" dirty="0"/>
              <a:t>)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Componentes</a:t>
            </a:r>
            <a:r>
              <a:rPr lang="en-US" sz="4000" dirty="0"/>
              <a:t> de Software (</a:t>
            </a:r>
            <a:r>
              <a:rPr lang="en-US" sz="4000" dirty="0" err="1"/>
              <a:t>código</a:t>
            </a:r>
            <a:r>
              <a:rPr lang="en-US" sz="4000" dirty="0"/>
              <a:t>)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Plano / </a:t>
            </a:r>
            <a:r>
              <a:rPr lang="en-US" sz="4000" dirty="0" err="1"/>
              <a:t>Casos</a:t>
            </a:r>
            <a:r>
              <a:rPr lang="en-US" sz="4000" dirty="0"/>
              <a:t>  de Testes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Documentação</a:t>
            </a:r>
            <a:r>
              <a:rPr lang="en-US" sz="4000" dirty="0"/>
              <a:t> do Sistema (</a:t>
            </a:r>
            <a:r>
              <a:rPr lang="en-US" sz="4000" dirty="0" err="1"/>
              <a:t>Manuais</a:t>
            </a:r>
            <a:r>
              <a:rPr lang="en-US" sz="4000" dirty="0"/>
              <a:t>)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Transição</a:t>
            </a:r>
            <a:r>
              <a:rPr lang="en-US" sz="4000" b="1" dirty="0"/>
              <a:t> (</a:t>
            </a:r>
            <a:r>
              <a:rPr lang="en-US" sz="4000" b="1" dirty="0" err="1"/>
              <a:t>Implantação</a:t>
            </a:r>
            <a:r>
              <a:rPr lang="en-US" sz="4000" b="1" dirty="0"/>
              <a:t>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 err="1"/>
              <a:t>Migração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 err="1"/>
              <a:t>Implantação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/>
              <a:t>Testes (</a:t>
            </a:r>
            <a:r>
              <a:rPr lang="en-US" sz="4000" dirty="0" err="1"/>
              <a:t>Integrados</a:t>
            </a:r>
            <a:r>
              <a:rPr lang="en-US" sz="4000" dirty="0"/>
              <a:t>, Sistema, </a:t>
            </a:r>
            <a:r>
              <a:rPr lang="en-US" sz="4000" dirty="0" err="1"/>
              <a:t>Usuário</a:t>
            </a:r>
            <a:r>
              <a:rPr lang="en-US" sz="4000" dirty="0"/>
              <a:t>, </a:t>
            </a:r>
            <a:r>
              <a:rPr lang="en-US" sz="4000" dirty="0" err="1"/>
              <a:t>Homologação</a:t>
            </a:r>
            <a:r>
              <a:rPr lang="en-US" sz="4000" dirty="0"/>
              <a:t>)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467723" y="6404486"/>
            <a:ext cx="2566764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3811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Casos</a:t>
            </a:r>
            <a:r>
              <a:rPr lang="en-US" cap="none" dirty="0"/>
              <a:t> de </a:t>
            </a:r>
            <a:r>
              <a:rPr lang="en-US" cap="none" dirty="0" err="1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514" y="1771804"/>
            <a:ext cx="6741084" cy="4608322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Código</a:t>
            </a:r>
            <a:r>
              <a:rPr lang="en-US" sz="3000" b="1" dirty="0"/>
              <a:t>:</a:t>
            </a:r>
            <a:r>
              <a:rPr lang="en-US" sz="3000" dirty="0"/>
              <a:t> UC001    </a:t>
            </a:r>
            <a:r>
              <a:rPr lang="en-US" sz="3000" b="1" dirty="0"/>
              <a:t>Nome:</a:t>
            </a:r>
            <a:r>
              <a:rPr lang="en-US" sz="3000" dirty="0"/>
              <a:t> </a:t>
            </a:r>
            <a:r>
              <a:rPr lang="en-US" sz="3000" dirty="0" err="1"/>
              <a:t>Atualizar</a:t>
            </a:r>
            <a:r>
              <a:rPr lang="en-US" sz="3000" dirty="0"/>
              <a:t> </a:t>
            </a:r>
            <a:r>
              <a:rPr lang="en-US" sz="3000" dirty="0" err="1"/>
              <a:t>Estoque</a:t>
            </a:r>
            <a:r>
              <a:rPr lang="en-US" sz="3000" dirty="0"/>
              <a:t>    </a:t>
            </a:r>
            <a:r>
              <a:rPr lang="en-US" sz="3000" b="1" dirty="0"/>
              <a:t>REFERENCIA</a:t>
            </a:r>
            <a:r>
              <a:rPr lang="en-US" sz="3000" dirty="0"/>
              <a:t>:   SR1a2</a:t>
            </a:r>
          </a:p>
          <a:p>
            <a:pPr marL="0" indent="0">
              <a:buNone/>
            </a:pPr>
            <a:r>
              <a:rPr lang="en-US" sz="3000" b="1" dirty="0" err="1"/>
              <a:t>Descrição</a:t>
            </a:r>
            <a:r>
              <a:rPr lang="en-US" sz="3000" b="1" dirty="0"/>
              <a:t>:</a:t>
            </a:r>
            <a:r>
              <a:rPr lang="en-US" sz="3000" dirty="0"/>
              <a:t>  O </a:t>
            </a:r>
            <a:r>
              <a:rPr lang="en-US" sz="3000" dirty="0" err="1"/>
              <a:t>processo</a:t>
            </a:r>
            <a:r>
              <a:rPr lang="en-US" sz="3000" dirty="0"/>
              <a:t> de </a:t>
            </a:r>
            <a:r>
              <a:rPr lang="en-US" sz="3000" dirty="0" err="1"/>
              <a:t>atualizar</a:t>
            </a:r>
            <a:r>
              <a:rPr lang="en-US" sz="3000" dirty="0"/>
              <a:t> a </a:t>
            </a:r>
            <a:r>
              <a:rPr lang="en-US" sz="3000" dirty="0" err="1"/>
              <a:t>quantidade</a:t>
            </a:r>
            <a:r>
              <a:rPr lang="en-US" sz="3000" dirty="0"/>
              <a:t> de um item de </a:t>
            </a:r>
            <a:r>
              <a:rPr lang="en-US" sz="3000" dirty="0" err="1"/>
              <a:t>estoque</a:t>
            </a:r>
            <a:r>
              <a:rPr lang="en-US" sz="3000" dirty="0"/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b="1" dirty="0" err="1"/>
              <a:t>Pré</a:t>
            </a:r>
            <a:r>
              <a:rPr lang="en-US" sz="3000" b="1" dirty="0"/>
              <a:t> – </a:t>
            </a:r>
            <a:r>
              <a:rPr lang="en-US" sz="3000" b="1" dirty="0" err="1"/>
              <a:t>Condições</a:t>
            </a:r>
            <a:r>
              <a:rPr lang="en-US" sz="3000" b="1" dirty="0"/>
              <a:t>:</a:t>
            </a:r>
            <a:r>
              <a:rPr lang="en-US" sz="30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dirty="0"/>
              <a:t>	- A </a:t>
            </a:r>
            <a:r>
              <a:rPr lang="en-US" sz="3000" dirty="0" err="1"/>
              <a:t>existência</a:t>
            </a:r>
            <a:r>
              <a:rPr lang="en-US" sz="3000" dirty="0"/>
              <a:t> do </a:t>
            </a:r>
            <a:r>
              <a:rPr lang="en-US" sz="3000" dirty="0" err="1"/>
              <a:t>tipo</a:t>
            </a:r>
            <a:r>
              <a:rPr lang="en-US" sz="3000" dirty="0"/>
              <a:t> de item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dirty="0"/>
              <a:t>	- </a:t>
            </a:r>
            <a:r>
              <a:rPr lang="en-US" sz="3000" dirty="0" err="1"/>
              <a:t>Expediente</a:t>
            </a:r>
            <a:r>
              <a:rPr lang="en-US" sz="3000" dirty="0"/>
              <a:t> </a:t>
            </a:r>
            <a:r>
              <a:rPr lang="en-US" sz="3000" dirty="0" err="1"/>
              <a:t>Encerrado</a:t>
            </a:r>
            <a:endParaRPr lang="en-US" sz="3000" dirty="0"/>
          </a:p>
          <a:p>
            <a:pPr marL="0" indent="0">
              <a:spcAft>
                <a:spcPts val="0"/>
              </a:spcAft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 err="1"/>
              <a:t>Atores</a:t>
            </a:r>
            <a:r>
              <a:rPr lang="en-US" sz="3000" b="1" dirty="0"/>
              <a:t>:</a:t>
            </a:r>
            <a:r>
              <a:rPr lang="en-US" sz="3000" dirty="0"/>
              <a:t> </a:t>
            </a:r>
            <a:r>
              <a:rPr lang="en-US" sz="3000" dirty="0" err="1"/>
              <a:t>Funcionário</a:t>
            </a:r>
            <a:r>
              <a:rPr lang="en-US" sz="3000" dirty="0"/>
              <a:t> de </a:t>
            </a:r>
            <a:r>
              <a:rPr lang="en-US" sz="3000" dirty="0" err="1"/>
              <a:t>Estoque</a:t>
            </a:r>
            <a:r>
              <a:rPr lang="en-US" sz="3000" dirty="0"/>
              <a:t>, </a:t>
            </a:r>
            <a:r>
              <a:rPr lang="en-US" sz="3000" dirty="0" err="1"/>
              <a:t>Gerente</a:t>
            </a:r>
            <a:endParaRPr lang="en-US" sz="3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4134" y="6380126"/>
            <a:ext cx="289501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94516" y="1193620"/>
            <a:ext cx="4494636" cy="51827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dirty="0" err="1"/>
              <a:t>Fluxo</a:t>
            </a:r>
            <a:r>
              <a:rPr lang="en-US" sz="3600" b="1" dirty="0"/>
              <a:t> Principal</a:t>
            </a:r>
            <a:r>
              <a:rPr lang="en-US" sz="3600" dirty="0"/>
              <a:t>: 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1- Dados de Entrada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2 – </a:t>
            </a:r>
            <a:r>
              <a:rPr lang="en-US" sz="3600" dirty="0" err="1"/>
              <a:t>Processo</a:t>
            </a:r>
            <a:endParaRPr lang="en-US" sz="3600" dirty="0"/>
          </a:p>
          <a:p>
            <a:pPr marL="0" indent="0">
              <a:buFont typeface="Arial"/>
              <a:buNone/>
            </a:pPr>
            <a:r>
              <a:rPr lang="en-US" sz="3600" dirty="0"/>
              <a:t>        </a:t>
            </a:r>
            <a:r>
              <a:rPr lang="en-US" sz="3600" dirty="0" err="1"/>
              <a:t>Passo</a:t>
            </a:r>
            <a:r>
              <a:rPr lang="en-US" sz="3600" dirty="0"/>
              <a:t> 1 –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       </a:t>
            </a:r>
            <a:r>
              <a:rPr lang="en-US" sz="3600" dirty="0" err="1"/>
              <a:t>Passo</a:t>
            </a:r>
            <a:r>
              <a:rPr lang="en-US" sz="3600" dirty="0"/>
              <a:t> 2 – 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3  - </a:t>
            </a:r>
            <a:r>
              <a:rPr lang="en-US" sz="3600" dirty="0" err="1"/>
              <a:t>Resultado</a:t>
            </a:r>
            <a:r>
              <a:rPr lang="en-US" sz="3600" dirty="0"/>
              <a:t> </a:t>
            </a:r>
            <a:r>
              <a:rPr lang="en-US" sz="3600" dirty="0" err="1"/>
              <a:t>Esperado</a:t>
            </a:r>
            <a:r>
              <a:rPr lang="en-US" sz="3600" dirty="0"/>
              <a:t>:</a:t>
            </a:r>
          </a:p>
          <a:p>
            <a:pPr marL="0" indent="0">
              <a:buFont typeface="Arial"/>
              <a:buNone/>
            </a:pPr>
            <a:r>
              <a:rPr lang="en-US" sz="3600" b="1" dirty="0" err="1"/>
              <a:t>Fluxos</a:t>
            </a:r>
            <a:r>
              <a:rPr lang="en-US" sz="3600" b="1" dirty="0"/>
              <a:t> </a:t>
            </a:r>
            <a:r>
              <a:rPr lang="en-US" sz="3600" b="1" dirty="0" err="1"/>
              <a:t>Secundários</a:t>
            </a:r>
            <a:r>
              <a:rPr lang="en-US" sz="3600" dirty="0"/>
              <a:t>: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Fluxo1: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Fluxo2: ….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734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Decisões</a:t>
            </a:r>
            <a:r>
              <a:rPr lang="en-US" cap="none" dirty="0"/>
              <a:t> de </a:t>
            </a:r>
            <a:r>
              <a:rPr lang="en-US" cap="none" dirty="0" err="1"/>
              <a:t>Arquitetura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36048" y="636761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560158" y="2185083"/>
          <a:ext cx="9705902" cy="4063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249">
                  <a:extLst>
                    <a:ext uri="{9D8B030D-6E8A-4147-A177-3AD203B41FA5}">
                      <a16:colId xmlns:a16="http://schemas.microsoft.com/office/drawing/2014/main" val="3735281538"/>
                    </a:ext>
                  </a:extLst>
                </a:gridCol>
                <a:gridCol w="7868653">
                  <a:extLst>
                    <a:ext uri="{9D8B030D-6E8A-4147-A177-3AD203B41FA5}">
                      <a16:colId xmlns:a16="http://schemas.microsoft.com/office/drawing/2014/main" val="277326956"/>
                    </a:ext>
                  </a:extLst>
                </a:gridCol>
              </a:tblGrid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AD001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8568462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Área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Arquitetura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9432889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Status: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Fechada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0206957"/>
                  </a:ext>
                </a:extLst>
              </a:tr>
              <a:tr h="694562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Alternativas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 indent="-342900" fontAlgn="auto" hangingPunct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Arquitetura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StandAlone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local</a:t>
                      </a:r>
                    </a:p>
                    <a:p>
                      <a:pPr marL="352425" indent="-342900" fontAlgn="auto" hangingPunct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Cliente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Gordo (Frameworks JavaScript)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8870238"/>
                  </a:ext>
                </a:extLst>
              </a:tr>
              <a:tr h="694562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Premissas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 O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usuário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deverá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acessar</a:t>
                      </a:r>
                      <a:r>
                        <a:rPr lang="en-US" sz="2000" baseline="0" dirty="0">
                          <a:effectLst/>
                        </a:rPr>
                        <a:t> o Sistema de </a:t>
                      </a:r>
                      <a:r>
                        <a:rPr lang="en-US" sz="2000" baseline="0" dirty="0" err="1">
                          <a:effectLst/>
                        </a:rPr>
                        <a:t>vários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locais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diferentes</a:t>
                      </a:r>
                      <a:endParaRPr lang="en-US" sz="2000" baseline="0" dirty="0">
                        <a:effectLst/>
                      </a:endParaRPr>
                    </a:p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equipe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conhecimento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de frameworks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JavaScript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6687992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Decisão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  -    </a:t>
                      </a:r>
                      <a:r>
                        <a:rPr lang="en-US" sz="2000" dirty="0" err="1">
                          <a:effectLst/>
                        </a:rPr>
                        <a:t>Arquitetura</a:t>
                      </a:r>
                      <a:r>
                        <a:rPr lang="en-US" sz="2000" baseline="0" dirty="0">
                          <a:effectLst/>
                        </a:rPr>
                        <a:t> Web – JEE – </a:t>
                      </a:r>
                      <a:r>
                        <a:rPr lang="en-US" sz="2000" baseline="0" dirty="0" err="1">
                          <a:effectLst/>
                        </a:rPr>
                        <a:t>Cliente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magro</a:t>
                      </a:r>
                      <a:r>
                        <a:rPr lang="en-US" sz="2000" baseline="0" dirty="0">
                          <a:effectLst/>
                        </a:rPr>
                        <a:t> / JSPs/Servlets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2250609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Implicações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- O Sistema </a:t>
                      </a:r>
                      <a:r>
                        <a:rPr lang="en-US" sz="2000" dirty="0" err="1">
                          <a:effectLst/>
                        </a:rPr>
                        <a:t>dependerá</a:t>
                      </a:r>
                      <a:r>
                        <a:rPr lang="en-US" sz="2000" baseline="0" dirty="0">
                          <a:effectLst/>
                        </a:rPr>
                        <a:t> de </a:t>
                      </a:r>
                      <a:r>
                        <a:rPr lang="en-US" sz="2000" baseline="0" dirty="0" err="1">
                          <a:effectLst/>
                        </a:rPr>
                        <a:t>comunicação</a:t>
                      </a:r>
                      <a:r>
                        <a:rPr lang="en-US" sz="2000" baseline="0" dirty="0">
                          <a:effectLst/>
                        </a:rPr>
                        <a:t> continua com a internet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915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4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00049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Exemplos</a:t>
            </a:r>
            <a:r>
              <a:rPr lang="en-US" cap="none" dirty="0"/>
              <a:t> de </a:t>
            </a:r>
            <a:r>
              <a:rPr lang="en-US" cap="none" dirty="0" err="1"/>
              <a:t>Arquiteturas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80646" y="6248400"/>
            <a:ext cx="287407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0" y="1387528"/>
            <a:ext cx="9405142" cy="48608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13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164" y="96485"/>
            <a:ext cx="10131425" cy="942906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sz="2400" dirty="0"/>
              <a:t>1 – </a:t>
            </a:r>
            <a:r>
              <a:rPr lang="pt-BR" sz="2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Fluxo de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1096098"/>
            <a:ext cx="11122457" cy="5594152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</a:rPr>
              <a:t>Definição</a:t>
            </a:r>
            <a:r>
              <a:rPr lang="en-US" sz="3600" dirty="0">
                <a:solidFill>
                  <a:srgbClr val="FFFF00"/>
                </a:solidFill>
              </a:rPr>
              <a:t>(</a:t>
            </a:r>
            <a:r>
              <a:rPr lang="en-US" sz="3600" dirty="0" err="1">
                <a:solidFill>
                  <a:srgbClr val="FFFF00"/>
                </a:solidFill>
              </a:rPr>
              <a:t>ou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visão</a:t>
            </a:r>
            <a:r>
              <a:rPr lang="en-US" sz="3600" dirty="0">
                <a:solidFill>
                  <a:srgbClr val="FFFF00"/>
                </a:solidFill>
              </a:rPr>
              <a:t>), Req. </a:t>
            </a:r>
            <a:r>
              <a:rPr lang="en-US" sz="3600" dirty="0" err="1">
                <a:solidFill>
                  <a:srgbClr val="FFFF00"/>
                </a:solidFill>
              </a:rPr>
              <a:t>Negócios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 (2)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Requisitos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Sistema</a:t>
            </a:r>
            <a:endParaRPr lang="en-US" sz="3600" dirty="0">
              <a:solidFill>
                <a:srgbClr val="FFFF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</a:rPr>
              <a:t>Requisitos</a:t>
            </a:r>
            <a:r>
              <a:rPr lang="en-US" sz="3600" dirty="0">
                <a:solidFill>
                  <a:srgbClr val="FFFF00"/>
                </a:solidFill>
              </a:rPr>
              <a:t> de Sistema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 (3)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 err="1">
                <a:sym typeface="Wingdings" panose="05000000000000000000" pitchFamily="2" charset="2"/>
              </a:rPr>
              <a:t>Modelo</a:t>
            </a:r>
            <a:r>
              <a:rPr lang="en-US" sz="3400" dirty="0">
                <a:sym typeface="Wingdings" panose="05000000000000000000" pitchFamily="2" charset="2"/>
              </a:rPr>
              <a:t> de Dados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 (4)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Módulos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/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/ Classes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ym typeface="Wingdings" panose="05000000000000000000" pitchFamily="2" charset="2"/>
              </a:rPr>
              <a:t>Módulos</a:t>
            </a:r>
            <a:r>
              <a:rPr lang="en-US" sz="3600" dirty="0">
                <a:sym typeface="Wingdings" panose="05000000000000000000" pitchFamily="2" charset="2"/>
              </a:rPr>
              <a:t>/</a:t>
            </a:r>
            <a:r>
              <a:rPr lang="en-US" sz="3600" dirty="0" err="1">
                <a:sym typeface="Wingdings" panose="05000000000000000000" pitchFamily="2" charset="2"/>
              </a:rPr>
              <a:t>Componentes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 err="1">
                <a:sym typeface="Wingdings" panose="05000000000000000000" pitchFamily="2" charset="2"/>
              </a:rPr>
              <a:t>Diagrama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Arquitetura</a:t>
            </a:r>
            <a:endParaRPr lang="en-US" sz="34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 (5)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endParaRPr lang="en-US" sz="34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 (6)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Classes /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Processos</a:t>
            </a:r>
            <a:endParaRPr lang="en-US" sz="36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Classe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+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  (7)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Codigo</a:t>
            </a:r>
            <a:endParaRPr lang="en-US" sz="36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(7) </a:t>
            </a:r>
            <a:r>
              <a:rPr lang="en-US" sz="3400" dirty="0" err="1">
                <a:sym typeface="Wingdings" panose="05000000000000000000" pitchFamily="2" charset="2"/>
              </a:rPr>
              <a:t>Digramas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interação</a:t>
            </a:r>
            <a:r>
              <a:rPr lang="en-US" sz="3400" dirty="0">
                <a:sym typeface="Wingdings" panose="05000000000000000000" pitchFamily="2" charset="2"/>
              </a:rPr>
              <a:t> (</a:t>
            </a:r>
            <a:r>
              <a:rPr lang="en-US" sz="3400" dirty="0" err="1">
                <a:sym typeface="Wingdings" panose="05000000000000000000" pitchFamily="2" charset="2"/>
              </a:rPr>
              <a:t>Atividade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Sequencia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Estados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Colaboração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(7) </a:t>
            </a:r>
            <a:r>
              <a:rPr lang="en-US" sz="3400" dirty="0" err="1">
                <a:sym typeface="Wingdings" panose="05000000000000000000" pitchFamily="2" charset="2"/>
              </a:rPr>
              <a:t>Modelo</a:t>
            </a:r>
            <a:r>
              <a:rPr lang="en-US" sz="3400" dirty="0">
                <a:sym typeface="Wingdings" panose="05000000000000000000" pitchFamily="2" charset="2"/>
              </a:rPr>
              <a:t> de Dados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Código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+ Banco de Dados</a:t>
            </a:r>
            <a:endParaRPr lang="pt-BR" sz="3600" dirty="0">
              <a:solidFill>
                <a:srgbClr val="FFFF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24587" y="6480175"/>
            <a:ext cx="2879702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415</TotalTime>
  <Words>713</Words>
  <Application>Microsoft Office PowerPoint</Application>
  <PresentationFormat>Widescreen</PresentationFormat>
  <Paragraphs>159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Celestial</vt:lpstr>
      <vt:lpstr>Análise e Projeto de Sistemas – Aula 5</vt:lpstr>
      <vt:lpstr>Análise e Projeto de Sistemas Aula 5 – Revisão</vt:lpstr>
      <vt:lpstr>Unidade 1 – Arquitetura de Sistemas (2)</vt:lpstr>
      <vt:lpstr>Arquitetura de Sistemas Rational Unified Process(RUP) - Fases</vt:lpstr>
      <vt:lpstr>Arquitetura de Sistemas Rational Unified Process(RUP) - Produtos</vt:lpstr>
      <vt:lpstr>Arquitetura de Sistemas Casos de Uso</vt:lpstr>
      <vt:lpstr>Arquitetura de Sistemas Decisões de Arquitetura</vt:lpstr>
      <vt:lpstr>Arquitetura de Sistemas Exemplos de Arquiteturas</vt:lpstr>
      <vt:lpstr>Diagramas de arquitetura de projeto 1 – Fluxo de Construção</vt:lpstr>
      <vt:lpstr>Interação com o banco de dados  1 - Revisão SQL (DDL e DML)</vt:lpstr>
      <vt:lpstr>Interação com o banco de dados  1 - Revisão SQL (DDL e DML)</vt:lpstr>
      <vt:lpstr>Interação com o banco de dados  1 - Revisão SQL (DDL e DML)</vt:lpstr>
      <vt:lpstr>Interação com o banco de dados  1 - Revisão SQL (DDL e DML)</vt:lpstr>
      <vt:lpstr>Interação com o banco de dados  1 - Revisão SQL (DDL e DML)</vt:lpstr>
      <vt:lpstr>Interação com o banco de dados  1 - Revisão SQL (DDL e DML)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24</cp:revision>
  <dcterms:created xsi:type="dcterms:W3CDTF">2016-08-01T02:15:42Z</dcterms:created>
  <dcterms:modified xsi:type="dcterms:W3CDTF">2016-10-01T18:57:11Z</dcterms:modified>
</cp:coreProperties>
</file>