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64" r:id="rId4"/>
    <p:sldId id="268" r:id="rId5"/>
    <p:sldId id="270" r:id="rId6"/>
    <p:sldId id="269" r:id="rId7"/>
    <p:sldId id="263" r:id="rId8"/>
    <p:sldId id="266" r:id="rId9"/>
    <p:sldId id="265" r:id="rId10"/>
    <p:sldId id="267" r:id="rId11"/>
    <p:sldId id="271" r:id="rId12"/>
    <p:sldId id="262" r:id="rId13"/>
    <p:sldId id="272" r:id="rId14"/>
    <p:sldId id="273" r:id="rId15"/>
    <p:sldId id="274" r:id="rId16"/>
    <p:sldId id="259" r:id="rId17"/>
    <p:sldId id="275" r:id="rId18"/>
    <p:sldId id="276" r:id="rId19"/>
    <p:sldId id="277" r:id="rId20"/>
    <p:sldId id="278" r:id="rId21"/>
    <p:sldId id="258" r:id="rId22"/>
    <p:sldId id="279" r:id="rId23"/>
    <p:sldId id="280" r:id="rId24"/>
    <p:sldId id="260" r:id="rId25"/>
    <p:sldId id="281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09/10/2016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09/10/2016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09/10/2016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09/10/2016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09/10/2016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09/10/2016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09/10/2016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09/10/2016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791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B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36487" y="6387821"/>
            <a:ext cx="27623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64" y="1529236"/>
            <a:ext cx="5799926" cy="50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0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C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Sequência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8276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t="18882" r="3023" b="8507"/>
          <a:stretch/>
        </p:blipFill>
        <p:spPr>
          <a:xfrm>
            <a:off x="1444891" y="1348332"/>
            <a:ext cx="8625102" cy="50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C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Sequência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8276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0" r="8270" b="6768"/>
          <a:stretch/>
        </p:blipFill>
        <p:spPr>
          <a:xfrm>
            <a:off x="1095884" y="1383231"/>
            <a:ext cx="9067219" cy="51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C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Sequência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8276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908234" y="6226562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2" b="6671"/>
          <a:stretch/>
        </p:blipFill>
        <p:spPr>
          <a:xfrm>
            <a:off x="589876" y="1372771"/>
            <a:ext cx="11006682" cy="4853791"/>
          </a:xfrm>
          <a:prstGeom prst="rect">
            <a:avLst/>
          </a:prstGeom>
        </p:spPr>
      </p:pic>
      <p:sp>
        <p:nvSpPr>
          <p:cNvPr id="7" name="Texto Explicativo: Linha 6"/>
          <p:cNvSpPr/>
          <p:nvPr/>
        </p:nvSpPr>
        <p:spPr>
          <a:xfrm>
            <a:off x="8694942" y="3045810"/>
            <a:ext cx="1968403" cy="753856"/>
          </a:xfrm>
          <a:prstGeom prst="borderCallout1">
            <a:avLst>
              <a:gd name="adj1" fmla="val 28009"/>
              <a:gd name="adj2" fmla="val 1241"/>
              <a:gd name="adj3" fmla="val -14352"/>
              <a:gd name="adj4" fmla="val -56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Chamada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Síncrona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58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C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Sequência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8276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908234" y="6226562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" t="14995" r="-840" b="8973"/>
          <a:stretch/>
        </p:blipFill>
        <p:spPr>
          <a:xfrm>
            <a:off x="1540603" y="1266001"/>
            <a:ext cx="9144000" cy="5214174"/>
          </a:xfrm>
          <a:prstGeom prst="rect">
            <a:avLst/>
          </a:prstGeom>
        </p:spPr>
      </p:pic>
      <p:sp>
        <p:nvSpPr>
          <p:cNvPr id="7" name="Texto Explicativo: Linha 6"/>
          <p:cNvSpPr/>
          <p:nvPr/>
        </p:nvSpPr>
        <p:spPr>
          <a:xfrm>
            <a:off x="7361733" y="2554737"/>
            <a:ext cx="1968403" cy="753856"/>
          </a:xfrm>
          <a:prstGeom prst="borderCallout1">
            <a:avLst>
              <a:gd name="adj1" fmla="val 28009"/>
              <a:gd name="adj2" fmla="val 1241"/>
              <a:gd name="adj3" fmla="val -14352"/>
              <a:gd name="adj4" fmla="val -56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Assíncrona</a:t>
            </a:r>
            <a:endParaRPr lang="pt-BR" dirty="0"/>
          </a:p>
        </p:txBody>
      </p:sp>
      <p:sp>
        <p:nvSpPr>
          <p:cNvPr id="8" name="Texto Explicativo: Linha 7"/>
          <p:cNvSpPr/>
          <p:nvPr/>
        </p:nvSpPr>
        <p:spPr>
          <a:xfrm>
            <a:off x="518276" y="1251646"/>
            <a:ext cx="1968403" cy="753856"/>
          </a:xfrm>
          <a:prstGeom prst="borderCallout1">
            <a:avLst>
              <a:gd name="adj1" fmla="val 28009"/>
              <a:gd name="adj2" fmla="val 1241"/>
              <a:gd name="adj3" fmla="val 89352"/>
              <a:gd name="adj4" fmla="val 131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Objeto</a:t>
            </a:r>
            <a:r>
              <a:rPr lang="en-US" dirty="0"/>
              <a:t>&gt;:&lt;</a:t>
            </a:r>
            <a:r>
              <a:rPr lang="en-US" dirty="0" err="1"/>
              <a:t>Classe</a:t>
            </a:r>
            <a:r>
              <a:rPr lang="en-US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83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C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Sequência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8276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908234" y="6226562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7193" r="2124" b="19550"/>
          <a:stretch/>
        </p:blipFill>
        <p:spPr>
          <a:xfrm>
            <a:off x="1019102" y="1456267"/>
            <a:ext cx="10099833" cy="48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833" y="134950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 err="1"/>
              <a:t>Auxiliar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“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187440" y="6320867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484801"/>
            <a:ext cx="5055003" cy="5213891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48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Model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View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” (MVC)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66" y="2266259"/>
            <a:ext cx="10125495" cy="36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Model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View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” (MVC)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31687" r="3493" b="20863"/>
          <a:stretch/>
        </p:blipFill>
        <p:spPr>
          <a:xfrm>
            <a:off x="685801" y="2065867"/>
            <a:ext cx="10489584" cy="40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Model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View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” (MVC)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14" y="1961801"/>
            <a:ext cx="6915587" cy="42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6 – </a:t>
            </a:r>
            <a:r>
              <a:rPr lang="en-US" b="1" cap="none" dirty="0" err="1"/>
              <a:t>Diagramas</a:t>
            </a:r>
            <a:r>
              <a:rPr lang="en-US" b="1" cap="none" dirty="0"/>
              <a:t> UML  e </a:t>
            </a:r>
            <a:r>
              <a:rPr lang="en-US" b="1" cap="none" dirty="0" err="1"/>
              <a:t>Padrões</a:t>
            </a:r>
            <a:r>
              <a:rPr lang="en-US" b="1" cap="none" dirty="0"/>
              <a:t> de </a:t>
            </a:r>
            <a:r>
              <a:rPr lang="en-US" b="1" cap="none" dirty="0" err="1"/>
              <a:t>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Diagramas</a:t>
            </a:r>
            <a:r>
              <a:rPr lang="en-US" sz="3600" dirty="0"/>
              <a:t> UML</a:t>
            </a:r>
            <a:endParaRPr lang="pt-BR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Atividades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Estados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Diagrama de Sequência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Principais Padrões de Projeto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MVC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 err="1"/>
              <a:t>Factory</a:t>
            </a:r>
            <a:endParaRPr lang="pt-BR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Singleton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27238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1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Model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View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Controler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” (MVC)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401066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9123" y="6253851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20967" r="6718" b="18167"/>
          <a:stretch/>
        </p:blipFill>
        <p:spPr>
          <a:xfrm>
            <a:off x="2408151" y="1583505"/>
            <a:ext cx="7768911" cy="46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608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Factory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” – Classes Abstratas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 Objetos Abstratos</a:t>
            </a:r>
            <a:endParaRPr lang="pt-BR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0951" y="639408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31745" y="6394086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2" b="14399"/>
          <a:stretch/>
        </p:blipFill>
        <p:spPr>
          <a:xfrm>
            <a:off x="371693" y="1430672"/>
            <a:ext cx="11344867" cy="48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608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Factory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” – Classes Abstratas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 Objetos Abstratos</a:t>
            </a:r>
            <a:endParaRPr lang="pt-BR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0951" y="639408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31745" y="6394086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1" y="1542355"/>
            <a:ext cx="11569919" cy="46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608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Factory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” – Classes Abstratas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 Objetos Abstratos</a:t>
            </a:r>
            <a:endParaRPr lang="pt-BR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0951" y="639408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31745" y="6394086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7" y="1666444"/>
            <a:ext cx="11495007" cy="4280646"/>
          </a:xfrm>
          <a:prstGeom prst="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1413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99" y="176831"/>
            <a:ext cx="10131425" cy="1456267"/>
          </a:xfrm>
        </p:spPr>
        <p:txBody>
          <a:bodyPr/>
          <a:lstStyle/>
          <a:p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Singleton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”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6050" y="642200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306103" y="6422006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29517" r="4396" b="5649"/>
          <a:stretch/>
        </p:blipFill>
        <p:spPr>
          <a:xfrm>
            <a:off x="1941004" y="1633098"/>
            <a:ext cx="8771520" cy="47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99" y="176831"/>
            <a:ext cx="10131425" cy="1456267"/>
          </a:xfrm>
        </p:spPr>
        <p:txBody>
          <a:bodyPr/>
          <a:lstStyle/>
          <a:p>
            <a:r>
              <a:rPr lang="en-US" b="1" dirty="0" err="1"/>
              <a:t>Padrões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3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Singleton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”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6050" y="642200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306103" y="6422006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534165"/>
            <a:ext cx="7400962" cy="50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6 – </a:t>
            </a:r>
            <a:r>
              <a:rPr lang="en-US" b="1" cap="none" dirty="0" err="1"/>
              <a:t>Exercício</a:t>
            </a:r>
            <a:r>
              <a:rPr lang="en-US" b="1" cap="none" dirty="0"/>
              <a:t> </a:t>
            </a:r>
            <a:r>
              <a:rPr lang="en-US" b="1" cap="none" dirty="0" err="1"/>
              <a:t>Prático</a:t>
            </a:r>
            <a:r>
              <a:rPr lang="en-US" b="1" cap="none" dirty="0"/>
              <a:t> </a:t>
            </a:r>
            <a:r>
              <a:rPr lang="en-US" b="1" cap="none" dirty="0" err="1"/>
              <a:t>em</a:t>
            </a:r>
            <a:r>
              <a:rPr lang="en-US" b="1" cap="none" dirty="0"/>
              <a:t> Sala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217" y="2065867"/>
            <a:ext cx="11444326" cy="4313162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Formar grupos de 3 (Max 4)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Utilizar</a:t>
            </a:r>
            <a:r>
              <a:rPr lang="en-US" sz="3600" dirty="0"/>
              <a:t> o </a:t>
            </a:r>
            <a:r>
              <a:rPr lang="en-US" sz="3600" dirty="0" err="1"/>
              <a:t>exercício</a:t>
            </a:r>
            <a:r>
              <a:rPr lang="en-US" sz="3600" dirty="0"/>
              <a:t> da aula 4</a:t>
            </a:r>
            <a:endParaRPr lang="pt-BR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caso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e </a:t>
            </a:r>
            <a:r>
              <a:rPr lang="en-US" sz="3400" dirty="0" err="1"/>
              <a:t>faça</a:t>
            </a:r>
            <a:r>
              <a:rPr lang="en-US" sz="3400" dirty="0"/>
              <a:t> um </a:t>
            </a: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Atividades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caso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e </a:t>
            </a:r>
            <a:r>
              <a:rPr lang="en-US" sz="3400" dirty="0" err="1"/>
              <a:t>faça</a:t>
            </a:r>
            <a:r>
              <a:rPr lang="en-US" sz="3400" dirty="0"/>
              <a:t> um </a:t>
            </a: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Estados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caso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e </a:t>
            </a:r>
            <a:r>
              <a:rPr lang="en-US" sz="3400" dirty="0" err="1"/>
              <a:t>faça</a:t>
            </a:r>
            <a:r>
              <a:rPr lang="en-US" sz="3400" dirty="0"/>
              <a:t> um </a:t>
            </a: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Sequencia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 dirty="0"/>
              <a:t> MVC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 dirty="0"/>
              <a:t> Factory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Escolha</a:t>
            </a:r>
            <a:r>
              <a:rPr lang="en-US" sz="3400" dirty="0"/>
              <a:t> um </a:t>
            </a:r>
            <a:r>
              <a:rPr lang="en-US" sz="3400" dirty="0" err="1"/>
              <a:t>componente</a:t>
            </a:r>
            <a:r>
              <a:rPr lang="en-US" sz="3400" dirty="0"/>
              <a:t> e </a:t>
            </a:r>
            <a:r>
              <a:rPr lang="en-US" sz="3400" dirty="0" err="1"/>
              <a:t>aplique</a:t>
            </a:r>
            <a:r>
              <a:rPr lang="en-US" sz="3400" dirty="0"/>
              <a:t> o </a:t>
            </a:r>
            <a:r>
              <a:rPr lang="en-US" sz="3400" dirty="0" err="1"/>
              <a:t>padrão</a:t>
            </a:r>
            <a:r>
              <a:rPr lang="en-US" sz="3400"/>
              <a:t> Singleton</a:t>
            </a:r>
            <a:endParaRPr lang="en-US" sz="3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327775"/>
            <a:ext cx="7827659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266059" y="632777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5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3200" b="1" cap="none" dirty="0"/>
              <a:t>Aula 4 – </a:t>
            </a:r>
            <a:r>
              <a:rPr lang="en-US" sz="3200" b="1" cap="none" dirty="0" err="1"/>
              <a:t>Exercício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Prático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em</a:t>
            </a:r>
            <a:r>
              <a:rPr lang="en-US" sz="3200" b="1" cap="none" dirty="0"/>
              <a:t> Sala – </a:t>
            </a:r>
            <a:r>
              <a:rPr lang="en-US" sz="3200" b="1" cap="none" dirty="0" err="1"/>
              <a:t>Definição</a:t>
            </a:r>
            <a:r>
              <a:rPr lang="en-US" sz="3200" b="1" cap="none" dirty="0"/>
              <a:t> do </a:t>
            </a:r>
            <a:r>
              <a:rPr lang="en-US" sz="3200" b="1" cap="none" dirty="0" err="1"/>
              <a:t>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“O </a:t>
            </a:r>
            <a:r>
              <a:rPr lang="en-US" sz="3600" dirty="0" err="1"/>
              <a:t>objetivo</a:t>
            </a:r>
            <a:r>
              <a:rPr lang="en-US" sz="3600" dirty="0"/>
              <a:t> do Sistema </a:t>
            </a:r>
            <a:r>
              <a:rPr lang="en-US" sz="3600" dirty="0" err="1"/>
              <a:t>será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ferramenta</a:t>
            </a:r>
            <a:r>
              <a:rPr lang="en-US" sz="3600" dirty="0"/>
              <a:t> de </a:t>
            </a:r>
            <a:r>
              <a:rPr lang="en-US" sz="3600" dirty="0" err="1"/>
              <a:t>apoio</a:t>
            </a:r>
            <a:r>
              <a:rPr lang="en-US" sz="3600" dirty="0"/>
              <a:t> </a:t>
            </a:r>
            <a:r>
              <a:rPr lang="en-US" sz="3600" dirty="0" err="1"/>
              <a:t>aos</a:t>
            </a:r>
            <a:r>
              <a:rPr lang="en-US" sz="3600" dirty="0"/>
              <a:t> </a:t>
            </a:r>
            <a:r>
              <a:rPr lang="en-US" sz="3600" dirty="0" err="1"/>
              <a:t>criticos</a:t>
            </a:r>
            <a:r>
              <a:rPr lang="en-US" sz="3600" dirty="0"/>
              <a:t> e </a:t>
            </a:r>
            <a:r>
              <a:rPr lang="en-US" sz="3600" dirty="0" err="1"/>
              <a:t>profissionais</a:t>
            </a:r>
            <a:r>
              <a:rPr lang="en-US" sz="3600" dirty="0"/>
              <a:t> de cinema, </a:t>
            </a:r>
            <a:r>
              <a:rPr lang="en-US" sz="3600" dirty="0" err="1"/>
              <a:t>televisão</a:t>
            </a:r>
            <a:r>
              <a:rPr lang="en-US" sz="3600" dirty="0"/>
              <a:t> e </a:t>
            </a:r>
            <a:r>
              <a:rPr lang="en-US" sz="3600" dirty="0" err="1"/>
              <a:t>teatro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e </a:t>
            </a:r>
            <a:r>
              <a:rPr lang="en-US" sz="3600" dirty="0" err="1"/>
              <a:t>armazenar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e </a:t>
            </a:r>
            <a:r>
              <a:rPr lang="en-US" sz="3600" dirty="0" err="1"/>
              <a:t>peças</a:t>
            </a:r>
            <a:r>
              <a:rPr lang="en-US" sz="3600" dirty="0"/>
              <a:t> junto com </a:t>
            </a:r>
            <a:r>
              <a:rPr lang="en-US" sz="3600" dirty="0" err="1"/>
              <a:t>críticas</a:t>
            </a:r>
            <a:r>
              <a:rPr lang="en-US" sz="3600" dirty="0"/>
              <a:t> (de </a:t>
            </a:r>
            <a:r>
              <a:rPr lang="en-US" sz="3600" dirty="0" err="1"/>
              <a:t>vários</a:t>
            </a:r>
            <a:r>
              <a:rPr lang="en-US" sz="3600" dirty="0"/>
              <a:t> outros </a:t>
            </a:r>
            <a:r>
              <a:rPr lang="en-US" sz="3600" dirty="0" err="1"/>
              <a:t>críticos</a:t>
            </a:r>
            <a:r>
              <a:rPr lang="en-US" sz="3600" dirty="0"/>
              <a:t>), </a:t>
            </a:r>
            <a:r>
              <a:rPr lang="en-US" sz="3600" dirty="0" err="1"/>
              <a:t>avaliações</a:t>
            </a:r>
            <a:r>
              <a:rPr lang="en-US" sz="3600" dirty="0"/>
              <a:t>,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, </a:t>
            </a:r>
            <a:r>
              <a:rPr lang="en-US" sz="3600" dirty="0" err="1"/>
              <a:t>midias</a:t>
            </a:r>
            <a:r>
              <a:rPr lang="en-US" sz="3600" dirty="0"/>
              <a:t>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digital,etc</a:t>
            </a:r>
            <a:r>
              <a:rPr lang="en-US" sz="3600" dirty="0"/>
              <a:t>) e </a:t>
            </a:r>
            <a:r>
              <a:rPr lang="en-US" sz="3600" dirty="0" err="1"/>
              <a:t>localização</a:t>
            </a:r>
            <a:r>
              <a:rPr lang="en-US" sz="3600" dirty="0"/>
              <a:t>”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5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393" y="123306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2800" b="1" cap="none" dirty="0"/>
              <a:t>Aula 4 – </a:t>
            </a:r>
            <a:r>
              <a:rPr lang="en-US" sz="2800" b="1" cap="none" dirty="0" err="1"/>
              <a:t>Exercício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Prático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em</a:t>
            </a:r>
            <a:r>
              <a:rPr lang="en-US" sz="2800" b="1" cap="none" dirty="0"/>
              <a:t> Sala – </a:t>
            </a:r>
            <a:r>
              <a:rPr lang="en-US" sz="2800" b="1" cap="none" dirty="0" err="1"/>
              <a:t>Requisitos</a:t>
            </a:r>
            <a:r>
              <a:rPr lang="en-US" sz="2800" b="1" cap="none" dirty="0"/>
              <a:t> de </a:t>
            </a:r>
            <a:r>
              <a:rPr lang="en-US" sz="2800" b="1" cap="none" dirty="0" err="1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312" y="1413163"/>
            <a:ext cx="11506794" cy="4783975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BR1 -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deverá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filmes</a:t>
            </a:r>
            <a:r>
              <a:rPr lang="en-US" sz="3600" dirty="0"/>
              <a:t> para cinema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televisão</a:t>
            </a:r>
            <a:r>
              <a:rPr lang="en-US" sz="3600" dirty="0"/>
              <a:t>,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personagens</a:t>
            </a:r>
            <a:r>
              <a:rPr lang="en-US" sz="3600" dirty="0"/>
              <a:t>, </a:t>
            </a:r>
            <a:r>
              <a:rPr lang="en-US" sz="3600" dirty="0" err="1"/>
              <a:t>produtores</a:t>
            </a:r>
            <a:r>
              <a:rPr lang="en-US" sz="3600" dirty="0"/>
              <a:t>  e </a:t>
            </a:r>
            <a:r>
              <a:rPr lang="en-US" sz="3600" dirty="0" err="1"/>
              <a:t>diretores</a:t>
            </a:r>
            <a:r>
              <a:rPr lang="en-US" sz="3600" dirty="0"/>
              <a:t>, 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indicar</a:t>
            </a:r>
            <a:r>
              <a:rPr lang="en-US" sz="3600" dirty="0"/>
              <a:t>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quem</a:t>
            </a:r>
            <a:r>
              <a:rPr lang="en-US" sz="3600" dirty="0"/>
              <a:t> </a:t>
            </a:r>
            <a:r>
              <a:rPr lang="en-US" sz="3600" dirty="0" err="1"/>
              <a:t>disse</a:t>
            </a:r>
            <a:r>
              <a:rPr lang="en-US" sz="3600" dirty="0"/>
              <a:t> e </a:t>
            </a:r>
            <a:r>
              <a:rPr lang="en-US" sz="3600" dirty="0" err="1"/>
              <a:t>relacionar</a:t>
            </a:r>
            <a:r>
              <a:rPr lang="en-US" sz="3600" dirty="0"/>
              <a:t> com outros </a:t>
            </a:r>
            <a:r>
              <a:rPr lang="en-US" sz="3600" dirty="0" err="1"/>
              <a:t>filmes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BR2 -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manpular</a:t>
            </a:r>
            <a:r>
              <a:rPr lang="en-US" sz="3600" dirty="0"/>
              <a:t> com series de TV,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episódios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BR3 -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 e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diretores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BR4 -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deverão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escrever</a:t>
            </a:r>
            <a:r>
              <a:rPr lang="en-US" sz="3600" dirty="0"/>
              <a:t> e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críticas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outros.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BR5 -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criticos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BR6 -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relacionar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 entre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vários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de TV e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BR7 -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usar</a:t>
            </a:r>
            <a:r>
              <a:rPr lang="en-US" sz="3600" dirty="0"/>
              <a:t> o Sistema para  </a:t>
            </a:r>
            <a:r>
              <a:rPr lang="en-US" sz="3600" dirty="0" err="1"/>
              <a:t>gerenciar</a:t>
            </a:r>
            <a:r>
              <a:rPr lang="en-US" sz="3600" dirty="0"/>
              <a:t> as </a:t>
            </a:r>
            <a:r>
              <a:rPr lang="en-US" sz="3600" dirty="0" err="1"/>
              <a:t>versões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midia</a:t>
            </a:r>
            <a:r>
              <a:rPr lang="en-US" sz="3600" dirty="0"/>
              <a:t> 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)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biblioteca</a:t>
            </a: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BR8 –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devem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publicar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 e </a:t>
            </a:r>
            <a:r>
              <a:rPr lang="en-US" sz="3600" dirty="0" err="1"/>
              <a:t>disponibilizar</a:t>
            </a:r>
            <a:r>
              <a:rPr lang="en-US" sz="3600" dirty="0"/>
              <a:t> para o </a:t>
            </a:r>
            <a:r>
              <a:rPr lang="en-US" sz="3600" dirty="0" err="1"/>
              <a:t>público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BR9 – </a:t>
            </a:r>
            <a:r>
              <a:rPr lang="en-US" sz="3600" dirty="0" err="1"/>
              <a:t>Esse</a:t>
            </a:r>
            <a:r>
              <a:rPr lang="en-US" sz="3600" dirty="0"/>
              <a:t>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usado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plataformas</a:t>
            </a:r>
            <a:r>
              <a:rPr lang="en-US" sz="3600" dirty="0"/>
              <a:t> </a:t>
            </a:r>
            <a:r>
              <a:rPr lang="en-US" sz="3600" dirty="0" err="1"/>
              <a:t>móveis</a:t>
            </a:r>
            <a:r>
              <a:rPr lang="en-US" sz="3600" dirty="0"/>
              <a:t> (</a:t>
            </a:r>
            <a:r>
              <a:rPr lang="en-US" sz="3600" dirty="0" err="1"/>
              <a:t>aplicativos</a:t>
            </a:r>
            <a:r>
              <a:rPr lang="en-US" sz="3600" dirty="0"/>
              <a:t> de cellular e tablet)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83772" y="6248400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415286" y="624454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0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A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Atividades ( “Fluxograma”)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1348" y="6430409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25140" r="16819" b="8890"/>
          <a:stretch/>
        </p:blipFill>
        <p:spPr>
          <a:xfrm>
            <a:off x="2910724" y="1458275"/>
            <a:ext cx="6819130" cy="5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0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A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Atividades ( “Fluxograma”)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1348" y="6430409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96" y="1484160"/>
            <a:ext cx="6094365" cy="51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0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A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Atividades ( “Fluxograma”)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1348" y="6430409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4" y="1488081"/>
            <a:ext cx="7387486" cy="51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140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A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Atividades ( “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Swim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Lanes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”)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1348" y="6430409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19" y="1570276"/>
            <a:ext cx="7597024" cy="49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791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B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36487" y="6387821"/>
            <a:ext cx="27623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/>
          <a:stretch/>
        </p:blipFill>
        <p:spPr>
          <a:xfrm>
            <a:off x="1040624" y="1385794"/>
            <a:ext cx="8077328" cy="51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79109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B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36487" y="6387821"/>
            <a:ext cx="27623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6355" r="-805" b="-3063"/>
          <a:stretch/>
        </p:blipFill>
        <p:spPr>
          <a:xfrm>
            <a:off x="562774" y="1361218"/>
            <a:ext cx="8452599" cy="54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118" y="221638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/>
              <a:t>1 - </a:t>
            </a:r>
            <a:r>
              <a:rPr lang="en-US" b="1" dirty="0" err="1"/>
              <a:t>Diagramas</a:t>
            </a:r>
            <a:r>
              <a:rPr lang="en-US" b="1" dirty="0"/>
              <a:t> UML</a:t>
            </a:r>
            <a:br>
              <a:rPr lang="en-US" dirty="0"/>
            </a:br>
            <a:r>
              <a:rPr lang="en-US" dirty="0"/>
              <a:t>B – 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Diagrama de 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1733" y="6480175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46" y="1580291"/>
            <a:ext cx="7259719" cy="4928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02749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917</TotalTime>
  <Words>773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Celestial</vt:lpstr>
      <vt:lpstr>Análise e Projeto de Sistemas – Aula 6</vt:lpstr>
      <vt:lpstr>Análise e Projeto de Sistemas Aula 6 – Diagramas UML  e Padrões de Projeto</vt:lpstr>
      <vt:lpstr>1 - Diagramas UML A – Diagrama de Atividades ( “Fluxograma”)</vt:lpstr>
      <vt:lpstr>1 - Diagramas UML A – Diagrama de Atividades ( “Fluxograma”)</vt:lpstr>
      <vt:lpstr>1 - Diagramas UML A – Diagrama de Atividades ( “Fluxograma”)</vt:lpstr>
      <vt:lpstr>1 - Diagramas UML A – Diagrama de Atividades ( “Swim Lanes”)</vt:lpstr>
      <vt:lpstr>1 - Diagramas UML B – Diagrama de Estados</vt:lpstr>
      <vt:lpstr>1 - Diagramas UML B – Diagrama de Estados</vt:lpstr>
      <vt:lpstr>1 - Diagramas UML B – Diagrama de Estados</vt:lpstr>
      <vt:lpstr>1 - Diagramas UML B – Diagrama de Estados</vt:lpstr>
      <vt:lpstr>1 - Diagramas UML C – Diagrama de Sequência</vt:lpstr>
      <vt:lpstr>1 - Diagramas UML C – Diagrama de Sequência</vt:lpstr>
      <vt:lpstr>1 - Diagramas UML C – Diagrama de Sequência</vt:lpstr>
      <vt:lpstr>1 - Diagramas UML C – Diagrama de Sequência</vt:lpstr>
      <vt:lpstr>1 - Diagramas UML C – Diagrama de Sequência</vt:lpstr>
      <vt:lpstr>Padrões de projeto Auxiliar nas formas “mais usadas”</vt:lpstr>
      <vt:lpstr>Padrões de projeto 1 – “Model – View – Controler” (MVC)</vt:lpstr>
      <vt:lpstr>Padrões de projeto 1 – “Model – View – Controler” (MVC)</vt:lpstr>
      <vt:lpstr>Padrões de projeto 1 – “Model – View – Controler” (MVC)</vt:lpstr>
      <vt:lpstr>Padrões de projeto 1 – “Model – View – Controler” (MVC)</vt:lpstr>
      <vt:lpstr>Padrões de projeto 2 – “Factory” – Classes Abstratas  Objetos Abstratos</vt:lpstr>
      <vt:lpstr>Padrões de projeto 2 – “Factory” – Classes Abstratas  Objetos Abstratos</vt:lpstr>
      <vt:lpstr>Padrões de projeto 2 – “Factory” – Classes Abstratas  Objetos Abstratos</vt:lpstr>
      <vt:lpstr>Padrões de projeto 3 – “Singleton”</vt:lpstr>
      <vt:lpstr>Padrões de projeto 3 – “Singleton”</vt:lpstr>
      <vt:lpstr>Análise e Projeto de Sistemas Aula 6 – Exercício Prático em Sala</vt:lpstr>
      <vt:lpstr>Análise e Projeto de Sistemas Aula 4 – Exercício Prático em Sala – Definição do sistema</vt:lpstr>
      <vt:lpstr>Análise e Projeto de Sistemas Aula 4 – Exercício Prático em Sala – Requisitos de Negócios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33</cp:revision>
  <dcterms:created xsi:type="dcterms:W3CDTF">2016-08-01T02:15:42Z</dcterms:created>
  <dcterms:modified xsi:type="dcterms:W3CDTF">2016-10-09T22:28:32Z</dcterms:modified>
</cp:coreProperties>
</file>