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4" r:id="rId25"/>
    <p:sldId id="285" r:id="rId26"/>
    <p:sldId id="287" r:id="rId27"/>
    <p:sldId id="286" r:id="rId28"/>
    <p:sldId id="289" r:id="rId29"/>
    <p:sldId id="288" r:id="rId30"/>
    <p:sldId id="291" r:id="rId31"/>
    <p:sldId id="290" r:id="rId32"/>
    <p:sldId id="323" r:id="rId33"/>
    <p:sldId id="293" r:id="rId34"/>
    <p:sldId id="292" r:id="rId35"/>
    <p:sldId id="295" r:id="rId36"/>
    <p:sldId id="294" r:id="rId37"/>
    <p:sldId id="297" r:id="rId38"/>
    <p:sldId id="296" r:id="rId39"/>
    <p:sldId id="324" r:id="rId40"/>
    <p:sldId id="325" r:id="rId41"/>
    <p:sldId id="298" r:id="rId42"/>
    <p:sldId id="301" r:id="rId43"/>
    <p:sldId id="299" r:id="rId44"/>
    <p:sldId id="300" r:id="rId45"/>
    <p:sldId id="303" r:id="rId46"/>
    <p:sldId id="304" r:id="rId47"/>
    <p:sldId id="302" r:id="rId48"/>
    <p:sldId id="306" r:id="rId49"/>
    <p:sldId id="305" r:id="rId50"/>
    <p:sldId id="308" r:id="rId51"/>
    <p:sldId id="307" r:id="rId52"/>
    <p:sldId id="310" r:id="rId53"/>
    <p:sldId id="309" r:id="rId54"/>
    <p:sldId id="312" r:id="rId55"/>
    <p:sldId id="311" r:id="rId56"/>
    <p:sldId id="315" r:id="rId57"/>
    <p:sldId id="314" r:id="rId58"/>
    <p:sldId id="317" r:id="rId59"/>
    <p:sldId id="318" r:id="rId6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BC7B2D-6164-4364-BE06-FCAF05E45DC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189E2-0BAF-442E-9E28-B0C1702EE80A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51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EF788-9AB0-4A5B-8D4E-7922A50FDA88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235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F92335B3-4476-41F7-A1ED-AD165957E07D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10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A8A68-BBEF-45C3-B5A6-12D18C9C65B0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256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F9B95D43-CBDE-4EF1-9484-07FF6B4AF35E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11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A644C-F22E-484E-99AA-7124AACB46BB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276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EE9B52C1-70D7-4E07-BB51-66520B79E3B2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12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B6C4D-9D2E-443F-BE7B-21B2055A703A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296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AB124E81-16D1-48FE-AA26-EB64B5368429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13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2EB8F-875C-4542-A1C0-3F4540A5DDEC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317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E0B47B38-9A37-4FB2-9AC5-69155BD07658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14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F20F3-0BA0-4BEA-95DA-4A0FFB4BED83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337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1296E948-908A-4273-87D9-63B9A1425270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15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1A5ED-6904-404D-8FF9-BE748D1C7958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358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887D6DB7-6FD9-451F-8BBF-2F95A1F15704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16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96B42-83F8-40A1-B362-791C7BFF2926}" type="slidenum">
              <a:rPr lang="pt-BR" altLang="pt-BR"/>
              <a:pPr/>
              <a:t>17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A8F41-1893-48CB-9BBD-9854425361DA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389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FA904-8F7A-4761-B1AE-623DBB9CFD3E}" type="slidenum">
              <a:rPr lang="pt-BR" altLang="pt-BR"/>
              <a:pPr/>
              <a:t>19</a:t>
            </a:fld>
            <a:endParaRPr lang="pt-BR" altLang="pt-BR"/>
          </a:p>
        </p:txBody>
      </p:sp>
      <p:sp>
        <p:nvSpPr>
          <p:cNvPr id="409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2E65A-905C-4AB7-960D-61487F20722C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71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63A3-6C47-4076-8676-2E5289F06424}" type="slidenum">
              <a:rPr lang="pt-BR" altLang="pt-BR"/>
              <a:pPr/>
              <a:t>20</a:t>
            </a:fld>
            <a:endParaRPr lang="pt-BR" altLang="pt-BR"/>
          </a:p>
        </p:txBody>
      </p:sp>
      <p:sp>
        <p:nvSpPr>
          <p:cNvPr id="430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2785D-D584-42A8-8BA2-46FAAD72A612}" type="slidenum">
              <a:rPr lang="pt-BR" altLang="pt-BR"/>
              <a:pPr/>
              <a:t>21</a:t>
            </a:fld>
            <a:endParaRPr lang="pt-BR" altLang="pt-BR"/>
          </a:p>
        </p:txBody>
      </p:sp>
      <p:sp>
        <p:nvSpPr>
          <p:cNvPr id="450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5.3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7462262B-7174-421E-B1B9-AC5DBAC75914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21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B6BAF-9FAD-4757-9D81-AE2D640D8B70}" type="slidenum">
              <a:rPr lang="pt-BR" altLang="pt-BR"/>
              <a:pPr/>
              <a:t>22</a:t>
            </a:fld>
            <a:endParaRPr lang="pt-BR" altLang="pt-BR"/>
          </a:p>
        </p:txBody>
      </p:sp>
      <p:sp>
        <p:nvSpPr>
          <p:cNvPr id="471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5.3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8D7F081B-2C9E-4DAC-8804-99F4E6422B6B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22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4021E-9F05-4127-ACBB-334FFBE432A9}" type="slidenum">
              <a:rPr lang="pt-BR" altLang="pt-BR"/>
              <a:pPr/>
              <a:t>23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90D44-C6A8-45AA-A1EA-9BEE79215FCB}" type="slidenum">
              <a:rPr lang="pt-BR" altLang="pt-BR"/>
              <a:pPr/>
              <a:t>24</a:t>
            </a:fld>
            <a:endParaRPr lang="pt-BR" altLang="pt-BR"/>
          </a:p>
        </p:txBody>
      </p:sp>
      <p:sp>
        <p:nvSpPr>
          <p:cNvPr id="552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5.4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387602EC-FE25-4B58-850E-B6FB9391310E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24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042B7-ECDC-45ED-8E2A-1FF40E2CADD8}" type="slidenum">
              <a:rPr lang="pt-BR" altLang="pt-BR"/>
              <a:pPr/>
              <a:t>25</a:t>
            </a:fld>
            <a:endParaRPr lang="pt-BR" altLang="pt-BR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29E0DC57-6DC6-4544-B807-2B2B0BCF6D7C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25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7348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1D2F6-48A3-43DE-BE75-50DAD22B4AB6}" type="slidenum">
              <a:rPr lang="pt-BR" altLang="pt-BR"/>
              <a:pPr/>
              <a:t>26</a:t>
            </a:fld>
            <a:endParaRPr lang="pt-BR" altLang="pt-BR"/>
          </a:p>
        </p:txBody>
      </p:sp>
      <p:sp>
        <p:nvSpPr>
          <p:cNvPr id="614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DCDCE4-730B-4398-A962-C944A50DE96F}" type="slidenum">
              <a:rPr lang="pt-BR" altLang="pt-BR"/>
              <a:pPr/>
              <a:t>27</a:t>
            </a:fld>
            <a:endParaRPr lang="pt-BR" altLang="pt-BR"/>
          </a:p>
        </p:txBody>
      </p:sp>
      <p:sp>
        <p:nvSpPr>
          <p:cNvPr id="593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03851-2B29-47F9-A032-431EC90E6DB5}" type="slidenum">
              <a:rPr lang="pt-BR" altLang="pt-BR"/>
              <a:pPr/>
              <a:t>28</a:t>
            </a:fld>
            <a:endParaRPr lang="pt-BR" altLang="pt-BR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689B0F3F-1F2E-4983-9CDC-E39E09691565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28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40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91D74-B92F-429D-B39B-DC7325D9626E}" type="slidenum">
              <a:rPr lang="pt-BR" altLang="pt-BR"/>
              <a:pPr/>
              <a:t>29</a:t>
            </a:fld>
            <a:endParaRPr lang="pt-BR" altLang="pt-BR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065D6695-8E13-4622-BFEE-1B93FC76495A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29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3492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1ADE1-C5BA-4C16-96C8-5CB355B3A326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92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EAFB9DB9-3A4F-4062-BF12-996B5098741D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3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9BF71-55ED-467F-8CC4-A6F58A909A7F}" type="slidenum">
              <a:rPr lang="pt-BR" altLang="pt-BR"/>
              <a:pPr/>
              <a:t>30</a:t>
            </a:fld>
            <a:endParaRPr lang="pt-BR" altLang="pt-BR"/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8E918BA0-0274-4B17-B495-91538DBC3892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30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9636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7281B-94E2-4C22-A949-E7753105A71A}" type="slidenum">
              <a:rPr lang="pt-BR" altLang="pt-BR"/>
              <a:pPr/>
              <a:t>31</a:t>
            </a:fld>
            <a:endParaRPr lang="pt-BR" altLang="pt-BR"/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D90C41E7-F375-4848-9CB0-5229CDD0195B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31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7588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BC494-53AA-47B2-B401-2E2316A50A2E}" type="slidenum">
              <a:rPr lang="pt-BR" altLang="pt-BR"/>
              <a:pPr/>
              <a:t>32</a:t>
            </a:fld>
            <a:endParaRPr lang="pt-BR" altLang="pt-BR"/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97F8218E-76F6-4D12-B91A-A9D776AB9B68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32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0292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B57BC-643D-42F5-AF51-8EADDD621CCF}" type="slidenum">
              <a:rPr lang="pt-BR" altLang="pt-BR"/>
              <a:pPr/>
              <a:t>33</a:t>
            </a:fld>
            <a:endParaRPr lang="pt-BR" altLang="pt-BR"/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A5AF580A-614C-4BC8-8612-D78B4F56EFDC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33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32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ED62A-718D-471C-9A6D-D192BA0C7A88}" type="slidenum">
              <a:rPr lang="pt-BR" altLang="pt-BR"/>
              <a:pPr/>
              <a:t>34</a:t>
            </a:fld>
            <a:endParaRPr lang="pt-BR" altLang="pt-BR"/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5C7BC6A1-806D-4E0A-80BF-7D60A8759055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34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684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FD9A4-C274-4E7D-A238-B6BE8BE55913}" type="slidenum">
              <a:rPr lang="pt-BR" altLang="pt-BR"/>
              <a:pPr/>
              <a:t>35</a:t>
            </a:fld>
            <a:endParaRPr lang="pt-BR" altLang="pt-BR"/>
          </a:p>
        </p:txBody>
      </p:sp>
      <p:sp>
        <p:nvSpPr>
          <p:cNvPr id="778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B818A-E51A-4616-A263-63BB99BC5253}" type="slidenum">
              <a:rPr lang="pt-BR" altLang="pt-BR"/>
              <a:pPr/>
              <a:t>36</a:t>
            </a:fld>
            <a:endParaRPr lang="pt-BR" altLang="pt-BR"/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4168DFFF-194D-4D74-A949-59FB07694379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36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80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3E05-0028-4905-8134-CEE6483134C0}" type="slidenum">
              <a:rPr lang="pt-BR" altLang="pt-BR"/>
              <a:pPr/>
              <a:t>37</a:t>
            </a:fld>
            <a:endParaRPr lang="pt-BR" altLang="pt-BR"/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42C42138-0F15-4ED3-98C6-38749BBAB65F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37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24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5611C-8951-4345-8395-2FEC5A151DCD}" type="slidenum">
              <a:rPr lang="pt-BR" altLang="pt-BR"/>
              <a:pPr/>
              <a:t>38</a:t>
            </a:fld>
            <a:endParaRPr lang="pt-BR" altLang="pt-BR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FA938657-6B19-4F07-96D9-E750734E5C52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38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76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EBE11-2AC9-4F11-8454-B98C7D92CDC0}" type="slidenum">
              <a:rPr lang="pt-BR" altLang="pt-BR"/>
              <a:pPr/>
              <a:t>39</a:t>
            </a:fld>
            <a:endParaRPr lang="pt-BR" altLang="pt-BR"/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680F7570-7FC0-477D-AD01-263656E0CE01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39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2340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DA753-66E9-496E-9C31-E175AA526A3A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112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F22DDABF-F704-40FE-A84A-3D09D89498F7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4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DE21D-500A-435C-8D99-73C4353126CF}" type="slidenum">
              <a:rPr lang="pt-BR" altLang="pt-BR"/>
              <a:pPr/>
              <a:t>40</a:t>
            </a:fld>
            <a:endParaRPr lang="pt-BR" altLang="pt-BR"/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95C349EB-282B-4F07-959E-DF5FB3F84D21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40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6436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3FABD-3118-43AC-85AC-542A73E51B9E}" type="slidenum">
              <a:rPr lang="pt-BR" altLang="pt-BR"/>
              <a:pPr/>
              <a:t>41</a:t>
            </a:fld>
            <a:endParaRPr lang="pt-BR" altLang="pt-BR"/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96761860-5514-43FD-9019-DE63E4E76CD6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41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3972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FC163-9E92-4EB8-BB26-9CCFBEF9D93D}" type="slidenum">
              <a:rPr lang="pt-BR" altLang="pt-BR"/>
              <a:pPr/>
              <a:t>42</a:t>
            </a:fld>
            <a:endParaRPr lang="pt-BR" altLang="pt-BR"/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C554543E-01AD-49BD-BEE9-75756B1D2CA0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42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0116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17C64-913E-467B-BFA2-13445D38F08E}" type="slidenum">
              <a:rPr lang="pt-BR" altLang="pt-BR"/>
              <a:pPr/>
              <a:t>43</a:t>
            </a:fld>
            <a:endParaRPr lang="pt-BR" altLang="pt-BR"/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99738C4B-5709-4873-95D9-B8A2E5817E72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43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6020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374F3-24F1-4413-AC9D-C8B86228FBDD}" type="slidenum">
              <a:rPr lang="pt-BR" altLang="pt-BR"/>
              <a:pPr/>
              <a:t>44</a:t>
            </a:fld>
            <a:endParaRPr lang="pt-BR" altLang="pt-BR"/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D7B7C155-3D92-4F0F-A1BB-DCCE57404D3F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44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8068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BDF2E-6372-4361-B5F8-7270DD4A99A5}" type="slidenum">
              <a:rPr lang="pt-BR" altLang="pt-BR"/>
              <a:pPr/>
              <a:t>45</a:t>
            </a:fld>
            <a:endParaRPr lang="pt-BR" altLang="pt-BR"/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86B1BE8D-3F89-4D69-AFD0-57739480260C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45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4212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ABECA-42DB-4C6C-9D99-456AF80CAE0D}" type="slidenum">
              <a:rPr lang="pt-BR" altLang="pt-BR"/>
              <a:pPr/>
              <a:t>46</a:t>
            </a:fld>
            <a:endParaRPr lang="pt-BR" altLang="pt-BR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7F85555F-28E2-4EBD-8CCB-1B983CD08B72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46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60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1A18E-C9E2-4B3F-9872-896BF5589D96}" type="slidenum">
              <a:rPr lang="pt-BR" altLang="pt-BR"/>
              <a:pPr/>
              <a:t>47</a:t>
            </a:fld>
            <a:endParaRPr lang="pt-BR" altLang="pt-BR"/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A12E7D67-C71A-472C-A147-008B7149CDDC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47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164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1BE97-AC13-4E20-9E36-BA14355FDDD1}" type="slidenum">
              <a:rPr lang="pt-BR" altLang="pt-BR"/>
              <a:pPr/>
              <a:t>48</a:t>
            </a:fld>
            <a:endParaRPr lang="pt-BR" altLang="pt-BR"/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827C2183-1E57-4979-8312-241A9B078AFB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48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0356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3AA4E-070B-4339-BBC1-6EA4B95CC534}" type="slidenum">
              <a:rPr lang="pt-BR" altLang="pt-BR"/>
              <a:pPr/>
              <a:t>49</a:t>
            </a:fld>
            <a:endParaRPr lang="pt-BR" altLang="pt-BR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8115CB09-8C0C-40F0-989B-64A6DDAB187E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49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8308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15EF9-F45E-4A27-8A9E-3E07ED11F52F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133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91622CBB-E1A1-4DDD-8BF1-EA834EED4A44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5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EF504-F60F-4B24-9BF7-0EECFB5F31EA}" type="slidenum">
              <a:rPr lang="pt-BR" altLang="pt-BR"/>
              <a:pPr/>
              <a:t>50</a:t>
            </a:fld>
            <a:endParaRPr lang="pt-BR" altLang="pt-BR"/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9958A83F-1257-47AF-9ED6-E0FC274920C9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50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4452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9598C-5A35-47F7-A439-7DAE52CE3A5B}" type="slidenum">
              <a:rPr lang="pt-BR" altLang="pt-BR"/>
              <a:pPr/>
              <a:t>51</a:t>
            </a:fld>
            <a:endParaRPr lang="pt-BR" altLang="pt-BR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F8A78524-F2F2-4F19-9A2F-1B3FADBD648C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51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04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6A856-E836-466B-8F32-74611F50786E}" type="slidenum">
              <a:rPr lang="pt-BR" altLang="pt-BR"/>
              <a:pPr/>
              <a:t>52</a:t>
            </a:fld>
            <a:endParaRPr lang="pt-BR" altLang="pt-BR"/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86C7932B-5EF1-448F-894B-C41D1B4DD4F0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52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8548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C73FB-35E3-4E26-8060-9CA393C518D9}" type="slidenum">
              <a:rPr lang="pt-BR" altLang="pt-BR"/>
              <a:pPr/>
              <a:t>53</a:t>
            </a:fld>
            <a:endParaRPr lang="pt-BR" altLang="pt-BR"/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00029822-0A26-4F99-BDD8-22A62FB69374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53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6500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1D529-AC2E-47CA-8CB3-06EAD8AB6FF5}" type="slidenum">
              <a:rPr lang="pt-BR" altLang="pt-BR"/>
              <a:pPr/>
              <a:t>54</a:t>
            </a:fld>
            <a:endParaRPr lang="pt-BR" altLang="pt-BR"/>
          </a:p>
        </p:txBody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ED2DCD37-AD03-46A4-A013-F6ECCB27B244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54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44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EE670-8E66-4401-A1B5-6EE29692D606}" type="slidenum">
              <a:rPr lang="pt-BR" altLang="pt-BR"/>
              <a:pPr/>
              <a:t>55</a:t>
            </a:fld>
            <a:endParaRPr lang="pt-BR" altLang="pt-BR"/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22C39E14-E437-4330-BE66-3245A1B54586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55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0596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CBE7B-1D4F-46E5-9CBB-8DFD2251F1D3}" type="slidenum">
              <a:rPr lang="pt-BR" altLang="pt-BR"/>
              <a:pPr/>
              <a:t>56</a:t>
            </a:fld>
            <a:endParaRPr lang="pt-BR" altLang="pt-BR"/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901F96CB-4C3E-4915-A9CD-9AA3FBF1AD6F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56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788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91E2F-6A89-4133-9C43-CE959AF80E8D}" type="slidenum">
              <a:rPr lang="pt-BR" altLang="pt-BR"/>
              <a:pPr/>
              <a:t>57</a:t>
            </a:fld>
            <a:endParaRPr lang="pt-BR" altLang="pt-BR"/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3E08E001-CDC1-4CDB-A396-FF7E5E56ECA4}" type="slidenum">
              <a:rPr lang="en-GB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57</a:t>
            </a:fld>
            <a:endParaRPr lang="en-GB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101725" y="685800"/>
            <a:ext cx="465455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6740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4D932-4469-4E56-A4E9-EF71C66D5089}" type="slidenum">
              <a:rPr lang="pt-BR" altLang="pt-BR"/>
              <a:pPr/>
              <a:t>58</a:t>
            </a:fld>
            <a:endParaRPr lang="pt-BR" altLang="pt-BR"/>
          </a:p>
        </p:txBody>
      </p:sp>
      <p:sp>
        <p:nvSpPr>
          <p:cNvPr id="12288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pt-BR" alt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2442C-0414-48C2-A433-B1B78E7CA534}" type="slidenum">
              <a:rPr lang="pt-BR" altLang="pt-BR"/>
              <a:pPr/>
              <a:t>59</a:t>
            </a:fld>
            <a:endParaRPr lang="pt-BR" altLang="pt-BR"/>
          </a:p>
        </p:txBody>
      </p:sp>
      <p:sp>
        <p:nvSpPr>
          <p:cNvPr id="12493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/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DA23B-3319-4C8E-B44F-1C7D19E39D41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153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AD17B2CD-00E4-49CA-94DB-76A72455CF7B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6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E7E74-2A3D-4AE3-9C48-9EFEF8645B93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174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B98B23A2-6CD9-4F7E-A633-A825549CBF95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7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CBBD9-D49D-463E-99A7-044DF8CE2F31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194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383A4225-A364-4FD9-8F3C-241ECFA971A6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8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3A8C2-65C5-4297-9D35-6231C798DAF0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215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Calibri" panose="020F0502020204030204" pitchFamily="34" charset="0"/>
              </a:rPr>
              <a:t>Ver capítulo 5, seção 5.1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C37CC687-D0A7-485D-966D-B5C71BBEDEEA}" type="slidenum">
              <a:rPr lang="pt-BR" altLang="pt-BR" sz="1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>
                <a:buSzPct val="100000"/>
              </a:pPr>
              <a:t>9</a:t>
            </a:fld>
            <a:endParaRPr lang="pt-BR" altLang="pt-BR" sz="120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48BB0-EA86-46F4-988B-67013C041B0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456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8324-781B-41CE-AAC8-46C41C4E35F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09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4041C-36EC-4CDF-9023-6A031A76627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97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DEE7-26E0-48DC-83A6-F014F36D297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7669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29B8F-8762-472E-A25B-9E8E651D9BE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256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D1C87-0D9C-4358-9858-04A1D103BF3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6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EBA9C-E56A-4470-9BB0-038719C53D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73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14A4A-EBEE-450A-834E-855404AA7F3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217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1C15B-A8B7-4575-B394-AB1B7AE14D4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590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2354F-9CD5-42C0-8F9B-38F29B41658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951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782DC-85EA-4267-90EC-AB0B91E17AA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36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A80B67-2DD3-46A7-8672-8AC8AA05D2B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560" y="692696"/>
            <a:ext cx="76328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0"/>
              </a:spcBef>
              <a:buSzPct val="100000"/>
            </a:pPr>
            <a:r>
              <a:rPr lang="pt-BR" altLang="pt-BR" sz="2800" b="1" dirty="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Unidade IV - A Linguagem UML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9388" y="5084763"/>
            <a:ext cx="871378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Agradecimento ao Prof.Ricardo Pereira e Silva que autorizou a divulgação de diversos slides de sua autoria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8313" y="250825"/>
            <a:ext cx="82296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Vantagens da UML</a:t>
            </a:r>
            <a:r>
              <a:rPr lang="pt-BR" altLang="pt-BR" sz="400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569325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8175" indent="-246063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800" b="1" dirty="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Usa notação gráfica</a:t>
            </a:r>
          </a:p>
          <a:p>
            <a:pPr>
              <a:spcBef>
                <a:spcPts val="2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2800" b="1" dirty="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800" dirty="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Mais clara que a linguagem natural (imprecisa, ambígua)</a:t>
            </a:r>
          </a:p>
          <a:p>
            <a:pPr lvl="2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800" dirty="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Posso usar linguagem natural para especificar um software? ...</a:t>
            </a:r>
          </a:p>
          <a:p>
            <a:pPr lvl="2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2400" dirty="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8313" y="250825"/>
            <a:ext cx="82296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Linguagem natural (Exemplo)</a:t>
            </a:r>
            <a:r>
              <a:rPr lang="pt-BR" altLang="pt-BR" sz="400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569325" cy="4897437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1463" defTabSz="449263"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SzPct val="100000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	O sistema deverá exibir uma tela contendo opções para o aluno fazer sua matrícula em determinada disciplina que esteja sendo oferecida num determinado período acadêmico. Além disso o sistema deverá também fornecer opções entre os diversos campi.</a:t>
            </a:r>
          </a:p>
          <a:p>
            <a:pPr>
              <a:spcBef>
                <a:spcPts val="500"/>
              </a:spcBef>
              <a:buSzPct val="100000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	O aluno não poderá se matricular numa mesma disciplina em mais de um campus. Nesse caso ele deverá ser alertado.</a:t>
            </a:r>
          </a:p>
          <a:p>
            <a:pPr>
              <a:spcBef>
                <a:spcPts val="500"/>
              </a:spcBef>
              <a:buSzPct val="100000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	Convém lembrar que para fazer sua matrícula em determinada disciplina o aluno deverá se logar ao sistema e estar adimplente com suas mensalidades.</a:t>
            </a:r>
          </a:p>
          <a:p>
            <a:pPr>
              <a:spcBef>
                <a:spcPts val="500"/>
              </a:spcBef>
              <a:buSzPct val="100000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	Outra coisa importante é que o sistema liste o nome dos professores associados a cada disciplina para que o aluno possa se respaldar mais na hora de sua escolha.</a:t>
            </a:r>
          </a:p>
          <a:p>
            <a:pPr>
              <a:spcBef>
                <a:spcPts val="500"/>
              </a:spcBef>
              <a:buSzPct val="100000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	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68313" y="250825"/>
            <a:ext cx="82296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Vantagens da UML</a:t>
            </a:r>
            <a:r>
              <a:rPr lang="pt-BR" altLang="pt-BR" sz="400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pt-BR" altLang="pt-BR" sz="28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(Continuação)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569325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8175" indent="-246063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7013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 b="1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Usa notação gráfica</a:t>
            </a:r>
          </a:p>
          <a:p>
            <a:pPr>
              <a:spcBef>
                <a:spcPts val="2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1000" b="1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Menos detalhada que o código binário gerado para um software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Posso especificar um software diretamente no código?</a:t>
            </a:r>
          </a:p>
          <a:p>
            <a:pPr lvl="2">
              <a:lnSpc>
                <a:spcPct val="130000"/>
              </a:lnSpc>
              <a:buSzPct val="100000"/>
            </a:pPr>
            <a:endParaRPr lang="pt-BR" altLang="pt-BR" sz="240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716463" y="6092825"/>
            <a:ext cx="41036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00066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Fonte: Craig Larman – Utilizando UML e padrões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68313" y="250825"/>
            <a:ext cx="82296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Programa-Fonte em linguagem C</a:t>
            </a:r>
            <a:r>
              <a:rPr lang="pt-BR" altLang="pt-BR" sz="400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569325" cy="4897437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1463" defTabSz="449263"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2730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	// Implementação de Lista Linear através de apontadores ou ponteiros.</a:t>
            </a:r>
          </a:p>
          <a:p>
            <a:pPr>
              <a:spcBef>
                <a:spcPts val="350"/>
              </a:spcBef>
              <a:buSzPct val="100000"/>
            </a:pPr>
            <a:r>
              <a:rPr lang="en-US" altLang="pt-BR" sz="1400">
                <a:solidFill>
                  <a:srgbClr val="000066"/>
                </a:solidFill>
                <a:ea typeface="SimSun" panose="02010600030101010101" pitchFamily="2" charset="-122"/>
              </a:rPr>
              <a:t>#include "stdio.h“</a:t>
            </a:r>
          </a:p>
          <a:p>
            <a:pPr>
              <a:spcBef>
                <a:spcPts val="350"/>
              </a:spcBef>
              <a:buSzPct val="100000"/>
            </a:pPr>
            <a:r>
              <a:rPr lang="en-US" altLang="pt-BR" sz="1400">
                <a:solidFill>
                  <a:srgbClr val="000066"/>
                </a:solidFill>
                <a:ea typeface="SimSun" panose="02010600030101010101" pitchFamily="2" charset="-122"/>
              </a:rPr>
              <a:t>#include "conio.h“</a:t>
            </a:r>
          </a:p>
          <a:p>
            <a:pPr>
              <a:spcBef>
                <a:spcPts val="350"/>
              </a:spcBef>
              <a:buSzPct val="100000"/>
            </a:pPr>
            <a:r>
              <a:rPr lang="en-US" altLang="pt-BR" sz="1400">
                <a:solidFill>
                  <a:srgbClr val="000066"/>
                </a:solidFill>
                <a:ea typeface="SimSun" panose="02010600030101010101" pitchFamily="2" charset="-122"/>
              </a:rPr>
              <a:t>#include "string.h“</a:t>
            </a:r>
          </a:p>
          <a:p>
            <a:pPr>
              <a:spcBef>
                <a:spcPts val="350"/>
              </a:spcBef>
              <a:buSzPct val="100000"/>
            </a:pPr>
            <a:r>
              <a:rPr lang="en-US" altLang="pt-BR" sz="1400">
                <a:solidFill>
                  <a:srgbClr val="000066"/>
                </a:solidFill>
                <a:ea typeface="SimSun" panose="02010600030101010101" pitchFamily="2" charset="-122"/>
              </a:rPr>
              <a:t>#include "stdlib.h“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// modelo matemático (estrutura de dados)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struct TipoItem {	  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char nome[30];	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};			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typedef struct Celula *Apontador; 	 					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struct Celula {    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	TipoItem Item;    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	Apontador prox;  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};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struct TipoLista {  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	Apontador Primeiro;  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	Apontador Ultimo;</a:t>
            </a:r>
          </a:p>
          <a:p>
            <a:pPr>
              <a:spcBef>
                <a:spcPts val="350"/>
              </a:spcBef>
              <a:buSzPct val="100000"/>
            </a:pPr>
            <a:r>
              <a:rPr lang="pt-BR" altLang="pt-BR" sz="1400">
                <a:solidFill>
                  <a:srgbClr val="000066"/>
                </a:solidFill>
                <a:ea typeface="SimSun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5288" y="1268413"/>
            <a:ext cx="8569325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8175" indent="-246063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Ajuda a obter uma visão global do sistema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Não é dependente de tecnologia (</a:t>
            </a:r>
            <a:r>
              <a:rPr lang="pt-BR" altLang="pt-BR" sz="2000">
                <a:solidFill>
                  <a:srgbClr val="FF0000"/>
                </a:solidFill>
                <a:ea typeface="SimSun" panose="02010600030101010101" pitchFamily="2" charset="-122"/>
              </a:rPr>
              <a:t>IMPORTANTE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)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Apesar de ter sido elaborada pensando-se na OO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Diminui a fragmentação e aumenta a padronização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É um padrão unificado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716463" y="6092825"/>
            <a:ext cx="41036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00066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Fonte: Craig Larman – Utilizando UML e padrões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211638" y="3284538"/>
            <a:ext cx="44640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125"/>
              </a:spcBef>
              <a:buSzPct val="100000"/>
            </a:pPr>
            <a:r>
              <a:rPr lang="pt-BR" altLang="pt-BR">
                <a:solidFill>
                  <a:srgbClr val="000066"/>
                </a:solidFill>
                <a:ea typeface="SimSun" panose="02010600030101010101" pitchFamily="2" charset="-122"/>
              </a:rPr>
              <a:t>Vamos entender isso melhor analisando, a seguir, a evolução da UML: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908175" y="2852738"/>
            <a:ext cx="4608513" cy="1587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516688" y="2852738"/>
            <a:ext cx="1587" cy="360362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8313" y="260350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Vantagens da UML</a:t>
            </a:r>
            <a:r>
              <a:rPr lang="pt-BR" altLang="pt-BR" sz="400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pt-BR" altLang="pt-BR" sz="28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(Continuação)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583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Histórico de UML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7778750" cy="515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716463" y="6092825"/>
            <a:ext cx="41036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00066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Fonte: ITnerante.com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95288" y="1268413"/>
            <a:ext cx="8280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70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7013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7013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7013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7013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Início dos anos 90 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Dezenas de métodos, modelos e linguagens para especificação de artefatos de software, cada qual com sua notação 			Fragmentação</a:t>
            </a:r>
          </a:p>
          <a:p>
            <a:pPr>
              <a:spcBef>
                <a:spcPts val="800"/>
              </a:spcBef>
              <a:buSzPct val="100000"/>
            </a:pPr>
            <a:endParaRPr lang="pt-BR" altLang="pt-BR" sz="32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800"/>
              </a:spcBef>
              <a:buSzPct val="100000"/>
            </a:pPr>
            <a:endParaRPr lang="pt-BR" altLang="pt-BR" sz="32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800"/>
              </a:spcBef>
              <a:buSzPct val="100000"/>
            </a:pPr>
            <a:endParaRPr lang="pt-BR" altLang="pt-BR" sz="32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800"/>
              </a:spcBef>
              <a:buSzPct val="100000"/>
            </a:pPr>
            <a:endParaRPr lang="pt-BR" altLang="pt-BR" sz="32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800"/>
              </a:spcBef>
              <a:buSzPct val="100000"/>
            </a:pPr>
            <a:endParaRPr lang="pt-BR" altLang="pt-BR" sz="32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 lvl="4">
              <a:spcBef>
                <a:spcPts val="400"/>
              </a:spcBef>
              <a:buSzPct val="100000"/>
            </a:pPr>
            <a:r>
              <a:rPr lang="pt-BR" altLang="pt-BR" sz="1600">
                <a:solidFill>
                  <a:srgbClr val="000066"/>
                </a:solidFill>
                <a:ea typeface="SimSun" panose="02010600030101010101" pitchFamily="2" charset="-122"/>
              </a:rPr>
              <a:t>						          </a:t>
            </a:r>
          </a:p>
          <a:p>
            <a:pPr lvl="4">
              <a:spcBef>
                <a:spcPts val="400"/>
              </a:spcBef>
              <a:buSzPct val="100000"/>
            </a:pPr>
            <a:endParaRPr lang="pt-BR" altLang="pt-BR" sz="16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 lvl="4">
              <a:spcBef>
                <a:spcPts val="400"/>
              </a:spcBef>
              <a:buSzPct val="100000"/>
            </a:pPr>
            <a:endParaRPr lang="pt-BR" altLang="pt-BR" sz="16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 lvl="4">
              <a:spcBef>
                <a:spcPts val="400"/>
              </a:spcBef>
              <a:buSzPct val="100000"/>
            </a:pPr>
            <a:r>
              <a:rPr lang="pt-BR" altLang="pt-BR" sz="1600">
                <a:solidFill>
                  <a:srgbClr val="000066"/>
                </a:solidFill>
                <a:ea typeface="SimSun" panose="02010600030101010101" pitchFamily="2" charset="-122"/>
              </a:rPr>
              <a:t>						(Continua)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1835150" y="1916113"/>
            <a:ext cx="2232025" cy="360362"/>
          </a:xfrm>
          <a:prstGeom prst="rightArrow">
            <a:avLst>
              <a:gd name="adj1" fmla="val 50000"/>
              <a:gd name="adj2" fmla="val 154846"/>
            </a:avLst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37433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356100" y="2997200"/>
            <a:ext cx="4608513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100000"/>
            </a:pPr>
            <a:r>
              <a:rPr lang="pt-BR" altLang="pt-BR" sz="1600">
                <a:solidFill>
                  <a:srgbClr val="000066"/>
                </a:solidFill>
                <a:ea typeface="SimSun" panose="02010600030101010101" pitchFamily="2" charset="-122"/>
              </a:rPr>
              <a:t>OOAD – Object-oriented analisys and Design – Projetos de baixo nível – </a:t>
            </a:r>
            <a:r>
              <a:rPr lang="pt-BR" altLang="pt-BR" sz="1600">
                <a:solidFill>
                  <a:srgbClr val="FF0000"/>
                </a:solidFill>
                <a:ea typeface="SimSun" panose="02010600030101010101" pitchFamily="2" charset="-122"/>
              </a:rPr>
              <a:t>projeto - “como fazer” </a:t>
            </a:r>
            <a:r>
              <a:rPr lang="pt-BR" altLang="pt-BR" sz="1600">
                <a:solidFill>
                  <a:srgbClr val="000066"/>
                </a:solidFill>
                <a:ea typeface="SimSun" panose="02010600030101010101" pitchFamily="2" charset="-122"/>
              </a:rPr>
              <a:t>(Booch)</a:t>
            </a:r>
          </a:p>
          <a:p>
            <a:pPr>
              <a:buSzPct val="100000"/>
            </a:pPr>
            <a:endParaRPr lang="pt-BR" altLang="pt-BR" sz="16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buSzPct val="100000"/>
            </a:pPr>
            <a:r>
              <a:rPr lang="pt-BR" altLang="pt-BR" sz="1600">
                <a:solidFill>
                  <a:srgbClr val="000066"/>
                </a:solidFill>
                <a:ea typeface="SimSun" panose="02010600030101010101" pitchFamily="2" charset="-122"/>
              </a:rPr>
              <a:t>OMT – Object Modelling Technique – Projetos de alto nível – </a:t>
            </a:r>
            <a:r>
              <a:rPr lang="pt-BR" altLang="pt-BR" sz="1600">
                <a:solidFill>
                  <a:srgbClr val="FF0000"/>
                </a:solidFill>
                <a:ea typeface="SimSun" panose="02010600030101010101" pitchFamily="2" charset="-122"/>
              </a:rPr>
              <a:t>análise - “o quê fazer” </a:t>
            </a:r>
            <a:r>
              <a:rPr lang="pt-BR" altLang="pt-BR" sz="1600">
                <a:solidFill>
                  <a:srgbClr val="000066"/>
                </a:solidFill>
                <a:ea typeface="SimSun" panose="02010600030101010101" pitchFamily="2" charset="-122"/>
              </a:rPr>
              <a:t>(Rumbaug)</a:t>
            </a:r>
          </a:p>
          <a:p>
            <a:pPr>
              <a:buSzPct val="100000"/>
            </a:pPr>
            <a:endParaRPr lang="pt-BR" altLang="pt-BR" sz="16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buSzPct val="100000"/>
            </a:pPr>
            <a:r>
              <a:rPr lang="pt-BR" altLang="pt-BR" sz="1600">
                <a:solidFill>
                  <a:srgbClr val="000066"/>
                </a:solidFill>
                <a:ea typeface="SimSun" panose="02010600030101010101" pitchFamily="2" charset="-122"/>
              </a:rPr>
              <a:t>OOSE  - Object-oriented System Engineering – Casos de Uso – </a:t>
            </a:r>
            <a:r>
              <a:rPr lang="pt-BR" altLang="pt-BR" sz="1600">
                <a:solidFill>
                  <a:srgbClr val="FF0000"/>
                </a:solidFill>
                <a:ea typeface="SimSun" panose="02010600030101010101" pitchFamily="2" charset="-122"/>
              </a:rPr>
              <a:t>ponto de vista do usuário </a:t>
            </a:r>
            <a:r>
              <a:rPr lang="pt-BR" altLang="pt-BR" sz="1600">
                <a:solidFill>
                  <a:srgbClr val="000066"/>
                </a:solidFill>
                <a:ea typeface="SimSun" panose="02010600030101010101" pitchFamily="2" charset="-122"/>
              </a:rPr>
              <a:t>(Jacobson)</a:t>
            </a:r>
          </a:p>
          <a:p>
            <a:pPr>
              <a:spcBef>
                <a:spcPts val="1000"/>
              </a:spcBef>
              <a:buSzPct val="100000"/>
            </a:pPr>
            <a:endParaRPr lang="pt-BR" altLang="pt-BR" sz="1600">
              <a:solidFill>
                <a:srgbClr val="000066"/>
              </a:solidFill>
              <a:ea typeface="SimSun" panose="02010600030101010101" pitchFamily="2" charset="-122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39750" y="260350"/>
            <a:ext cx="583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Histórico de UML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79388" y="1052513"/>
            <a:ext cx="47513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8175" indent="-246063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1995  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Rumbaug e Booch propõem uma unificação de métodos e linguagem - Método Unificado (</a:t>
            </a:r>
            <a:r>
              <a:rPr lang="pt-BR" altLang="pt-BR" sz="2000" i="1">
                <a:solidFill>
                  <a:srgbClr val="000066"/>
                </a:solidFill>
                <a:ea typeface="SimSun" panose="02010600030101010101" pitchFamily="2" charset="-122"/>
              </a:rPr>
              <a:t>Unified Method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), versão 0.8</a:t>
            </a:r>
          </a:p>
          <a:p>
            <a:pPr lvl="1">
              <a:lnSpc>
                <a:spcPct val="125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Um rascunho rumo à versão 1.0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052513"/>
            <a:ext cx="3743325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23850" y="4221163"/>
            <a:ext cx="8207375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1996 → Rumbaug, Booch e Jacobson se unem e lançam uma nova versão chamada agora de Linguagem de Modelagem Unificada (</a:t>
            </a:r>
            <a:r>
              <a:rPr lang="pt-BR" altLang="pt-BR" sz="2000" i="1">
                <a:solidFill>
                  <a:srgbClr val="000066"/>
                </a:solidFill>
                <a:ea typeface="SimSun" panose="02010600030101010101" pitchFamily="2" charset="-122"/>
              </a:rPr>
              <a:t>Unified Modelling Language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), versão 0.9</a:t>
            </a:r>
          </a:p>
          <a:p>
            <a:pPr lvl="1">
              <a:lnSpc>
                <a:spcPct val="125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Adendo à versão 0.8 </a:t>
            </a:r>
          </a:p>
          <a:p>
            <a:pPr lvl="1">
              <a:buSzPct val="100000"/>
            </a:pPr>
            <a:r>
              <a:rPr lang="pt-BR" altLang="pt-BR">
                <a:solidFill>
                  <a:srgbClr val="000066"/>
                </a:solidFill>
                <a:ea typeface="SimSun" panose="02010600030101010101" pitchFamily="2" charset="-122"/>
              </a:rPr>
              <a:t>							        (Continua)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39750" y="260350"/>
            <a:ext cx="583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Histórico de UML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79388" y="1125538"/>
            <a:ext cx="8964612" cy="515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1996 </a:t>
            </a:r>
            <a:r>
              <a:rPr lang="pt-BR" altLang="pt-BR" sz="2000">
                <a:solidFill>
                  <a:srgbClr val="00006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Linguagem de Modelagem Unificada (</a:t>
            </a:r>
            <a:r>
              <a:rPr lang="pt-BR" altLang="pt-BR" sz="2000" i="1">
                <a:solidFill>
                  <a:srgbClr val="000066"/>
                </a:solidFill>
                <a:ea typeface="SimSun" panose="02010600030101010101" pitchFamily="2" charset="-122"/>
              </a:rPr>
              <a:t>Unified Modelling Language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), versão 0.91</a:t>
            </a:r>
          </a:p>
          <a:p>
            <a:pPr lvl="1"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Substituía a versão 0.9 como adendo da versão 0.8</a:t>
            </a:r>
          </a:p>
          <a:p>
            <a:pPr lvl="1"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Propunha o seguinte conjunto de diagramas para UML:</a:t>
            </a:r>
          </a:p>
          <a:p>
            <a:pPr lvl="2">
              <a:spcBef>
                <a:spcPts val="450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66"/>
                </a:solidFill>
                <a:ea typeface="SimSun" panose="02010600030101010101" pitchFamily="2" charset="-122"/>
              </a:rPr>
              <a:t>Diagrama de classes</a:t>
            </a:r>
          </a:p>
          <a:p>
            <a:pPr lvl="2">
              <a:spcBef>
                <a:spcPts val="450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66"/>
                </a:solidFill>
                <a:ea typeface="SimSun" panose="02010600030101010101" pitchFamily="2" charset="-122"/>
              </a:rPr>
              <a:t>Diagrama de objetos</a:t>
            </a:r>
          </a:p>
          <a:p>
            <a:pPr lvl="2">
              <a:spcBef>
                <a:spcPts val="450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66"/>
                </a:solidFill>
                <a:ea typeface="SimSun" panose="02010600030101010101" pitchFamily="2" charset="-122"/>
              </a:rPr>
              <a:t>Modelo de casos de uso</a:t>
            </a:r>
          </a:p>
          <a:p>
            <a:pPr lvl="2">
              <a:spcBef>
                <a:spcPts val="450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66"/>
                </a:solidFill>
                <a:ea typeface="SimSun" panose="02010600030101010101" pitchFamily="2" charset="-122"/>
              </a:rPr>
              <a:t>Diagrama de sequência (diagrama de trilha de mensagens na versão 0.8)</a:t>
            </a:r>
          </a:p>
          <a:p>
            <a:pPr lvl="2">
              <a:spcBef>
                <a:spcPts val="450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66"/>
                </a:solidFill>
                <a:ea typeface="SimSun" panose="02010600030101010101" pitchFamily="2" charset="-122"/>
              </a:rPr>
              <a:t>Diagrama de colaboração (diagrama de mensagem de objeto na versão 0.8)</a:t>
            </a:r>
          </a:p>
          <a:p>
            <a:pPr lvl="2">
              <a:spcBef>
                <a:spcPts val="450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66"/>
                </a:solidFill>
                <a:ea typeface="SimSun" panose="02010600030101010101" pitchFamily="2" charset="-122"/>
              </a:rPr>
              <a:t>Diagrama de estado</a:t>
            </a:r>
          </a:p>
          <a:p>
            <a:pPr lvl="2">
              <a:spcBef>
                <a:spcPts val="450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66"/>
                </a:solidFill>
                <a:ea typeface="SimSun" panose="02010600030101010101" pitchFamily="2" charset="-122"/>
              </a:rPr>
              <a:t>Diagrama de componentes (diagrama de módulo na versão 0.8)</a:t>
            </a:r>
          </a:p>
          <a:p>
            <a:pPr lvl="2">
              <a:spcBef>
                <a:spcPts val="450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66"/>
                </a:solidFill>
                <a:ea typeface="SimSun" panose="02010600030101010101" pitchFamily="2" charset="-122"/>
              </a:rPr>
              <a:t>Diagrama de utilização (diagrama de plataforma na versão 0.8)</a:t>
            </a:r>
          </a:p>
          <a:p>
            <a:pPr lvl="2">
              <a:spcBef>
                <a:spcPts val="450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66"/>
                </a:solidFill>
                <a:ea typeface="SimSun" panose="02010600030101010101" pitchFamily="2" charset="-122"/>
              </a:rPr>
              <a:t>Diagrama de atividades (inexistente na versão 0.8)</a:t>
            </a:r>
          </a:p>
          <a:p>
            <a:pPr lvl="2">
              <a:spcBef>
                <a:spcPts val="200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</a:pPr>
            <a:endParaRPr lang="pt-BR" altLang="pt-BR" sz="8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 lvl="2">
              <a:spcBef>
                <a:spcPts val="425"/>
              </a:spcBef>
              <a:buSzPct val="100000"/>
            </a:pPr>
            <a:r>
              <a:rPr lang="pt-BR" altLang="pt-BR" sz="1700">
                <a:solidFill>
                  <a:srgbClr val="000066"/>
                </a:solidFill>
                <a:ea typeface="SimSun" panose="02010600030101010101" pitchFamily="2" charset="-122"/>
              </a:rPr>
              <a:t>							(Continua)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39750" y="260350"/>
            <a:ext cx="583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Histórico de UML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5288" y="1125538"/>
            <a:ext cx="4824412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1997 (janeiro) 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→ UML, versão 1.0</a:t>
            </a:r>
          </a:p>
          <a:p>
            <a:pPr lvl="1"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Submetida ao OMG como proposta de padrão de notação</a:t>
            </a:r>
          </a:p>
          <a:p>
            <a:pPr>
              <a:spcBef>
                <a:spcPts val="500"/>
              </a:spcBef>
              <a:buSzPct val="100000"/>
            </a:pPr>
            <a:endParaRPr lang="pt-BR" altLang="pt-BR" sz="20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1997 (novembro) → UML, versão 1.1</a:t>
            </a:r>
          </a:p>
          <a:p>
            <a:pPr lvl="1"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Virou padrão de notação do OMG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715125" y="6357938"/>
            <a:ext cx="19954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00066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© Ricardo Pereira e Silva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39750" y="260350"/>
            <a:ext cx="583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Histórico de UML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908050"/>
            <a:ext cx="3598862" cy="29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4400">
                <a:solidFill>
                  <a:srgbClr val="000066"/>
                </a:solidFill>
                <a:ea typeface="SimSun" panose="02010600030101010101" pitchFamily="2" charset="-122"/>
              </a:rPr>
              <a:t>Objetivo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Apresentar de forma sumária a linguagem UML</a:t>
            </a:r>
          </a:p>
          <a:p>
            <a:pPr lvl="1"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Histórico</a:t>
            </a:r>
          </a:p>
          <a:p>
            <a:pPr lvl="1"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Conjunto de diagramas</a:t>
            </a:r>
          </a:p>
          <a:p>
            <a:pPr lvl="1"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Classificação do diagramas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95288" y="1125538"/>
            <a:ext cx="8291512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Outras versões, com o mesmo conjunto de modelos da proposta original (versão 0.8/0.91):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Versão 1.2 – 1998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Versão 1.3 – 1999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Versão 1.4 – 2002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Versão 1.5 – 2003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Versão 2.0 – 2003 (OMG)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Versão 2.2 – 2009 (último diagrama)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Versão 2.3 – 2010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Versão 2.4 – 2011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FF0000"/>
                </a:solidFill>
                <a:ea typeface="SimSun" panose="02010600030101010101" pitchFamily="2" charset="-122"/>
              </a:rPr>
              <a:t>Versão 2.5 - 2013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39750" y="260350"/>
            <a:ext cx="583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Histórico de UML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628775"/>
            <a:ext cx="2952750" cy="238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2296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Superestrutura da UML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508625" y="6237288"/>
            <a:ext cx="321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100000"/>
            </a:pPr>
            <a:r>
              <a:rPr lang="pt-BR" altLang="pt-BR" sz="1600" i="1">
                <a:solidFill>
                  <a:srgbClr val="000066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Fonte: OMG. UML superstructure</a:t>
            </a:r>
            <a:r>
              <a:rPr lang="pt-BR" altLang="pt-BR" sz="1600" i="1">
                <a:solidFill>
                  <a:srgbClr val="333399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 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7993062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258888" y="3213100"/>
            <a:ext cx="1009650" cy="50482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484438" y="3213100"/>
            <a:ext cx="1009650" cy="50482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5724525" y="3213100"/>
            <a:ext cx="1009650" cy="50482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6948488" y="3213100"/>
            <a:ext cx="1009650" cy="50482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7596188" y="3933825"/>
            <a:ext cx="938212" cy="50482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211638" y="4941888"/>
            <a:ext cx="1009650" cy="50482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5364163" y="4941888"/>
            <a:ext cx="1009650" cy="50482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771775" y="5661025"/>
            <a:ext cx="3097213" cy="3683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125"/>
              </a:spcBef>
              <a:buSzPct val="100000"/>
            </a:pPr>
            <a:r>
              <a:rPr lang="pt-BR" altLang="pt-BR">
                <a:solidFill>
                  <a:srgbClr val="000000"/>
                </a:solidFill>
                <a:ea typeface="SimSun" panose="02010600030101010101" pitchFamily="2" charset="-122"/>
              </a:rPr>
              <a:t>Esse diagrama é importante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1692275" y="1700213"/>
            <a:ext cx="2232025" cy="306387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875"/>
              </a:spcBef>
              <a:buSzPct val="100000"/>
            </a:pPr>
            <a:r>
              <a:rPr lang="pt-BR" altLang="pt-BR" sz="1400">
                <a:solidFill>
                  <a:srgbClr val="000000"/>
                </a:solidFill>
                <a:ea typeface="SimSun" panose="02010600030101010101" pitchFamily="2" charset="-122"/>
              </a:rPr>
              <a:t>Não consideram o tempo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6011863" y="1628775"/>
            <a:ext cx="2232025" cy="306388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875"/>
              </a:spcBef>
              <a:buSzPct val="100000"/>
            </a:pPr>
            <a:r>
              <a:rPr lang="pt-BR" altLang="pt-BR" sz="1400">
                <a:solidFill>
                  <a:srgbClr val="000000"/>
                </a:solidFill>
                <a:ea typeface="SimSun" panose="02010600030101010101" pitchFamily="2" charset="-122"/>
              </a:rPr>
              <a:t>Consideram o tempo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563938" y="2349500"/>
            <a:ext cx="1008062" cy="306388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875"/>
              </a:spcBef>
              <a:buSzPct val="100000"/>
            </a:pPr>
            <a:r>
              <a:rPr lang="pt-BR" altLang="pt-BR" sz="1400">
                <a:solidFill>
                  <a:srgbClr val="000000"/>
                </a:solidFill>
                <a:ea typeface="SimSun" panose="02010600030101010101" pitchFamily="2" charset="-122"/>
              </a:rPr>
              <a:t>Estáticos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7380288" y="2349500"/>
            <a:ext cx="1079500" cy="306388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875"/>
              </a:spcBef>
              <a:buSzPct val="100000"/>
            </a:pPr>
            <a:r>
              <a:rPr lang="pt-BR" altLang="pt-BR" sz="1400">
                <a:solidFill>
                  <a:srgbClr val="000000"/>
                </a:solidFill>
                <a:ea typeface="SimSun" panose="02010600030101010101" pitchFamily="2" charset="-122"/>
              </a:rPr>
              <a:t>Dinâmicos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3779838" y="3213100"/>
            <a:ext cx="936625" cy="50482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3132138" y="3933825"/>
            <a:ext cx="1009650" cy="50482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4356100" y="3933825"/>
            <a:ext cx="1009650" cy="50482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212725"/>
            <a:ext cx="82296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UML - Superestrutura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905000"/>
            <a:ext cx="69913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2296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Tipos de diagramas de UML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064500" cy="47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2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</a:t>
            </a:r>
            <a:r>
              <a:rPr lang="pt-BR" altLang="pt-BR" sz="2000" b="1">
                <a:solidFill>
                  <a:srgbClr val="FF0000"/>
                </a:solidFill>
                <a:ea typeface="SimSun" panose="02010600030101010101" pitchFamily="2" charset="-122"/>
              </a:rPr>
              <a:t>Diagramas estruturais (</a:t>
            </a:r>
            <a:r>
              <a:rPr lang="pt-BR" altLang="pt-BR" sz="2000" b="1" u="sng">
                <a:solidFill>
                  <a:srgbClr val="FF0000"/>
                </a:solidFill>
                <a:ea typeface="SimSun" panose="02010600030101010101" pitchFamily="2" charset="-122"/>
              </a:rPr>
              <a:t>Estáticos</a:t>
            </a:r>
            <a:r>
              <a:rPr lang="pt-BR" altLang="pt-BR" sz="2000" b="1">
                <a:solidFill>
                  <a:srgbClr val="FF0000"/>
                </a:solidFill>
                <a:ea typeface="SimSun" panose="02010600030101010101" pitchFamily="2" charset="-122"/>
              </a:rPr>
              <a:t>)</a:t>
            </a:r>
          </a:p>
          <a:p>
            <a:pPr lvl="1">
              <a:spcBef>
                <a:spcPts val="12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Mostram a estrutura estática do sistema e suas partes em diferentes níveis de abstração e como elas se relacionam </a:t>
            </a:r>
          </a:p>
          <a:p>
            <a:pPr lvl="1">
              <a:spcBef>
                <a:spcPts val="12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</a:t>
            </a:r>
            <a:r>
              <a:rPr lang="pt-BR" altLang="pt-BR" sz="2000" u="sng">
                <a:solidFill>
                  <a:srgbClr val="000066"/>
                </a:solidFill>
                <a:ea typeface="SimSun" panose="02010600030101010101" pitchFamily="2" charset="-122"/>
              </a:rPr>
              <a:t>Não utilizam conceitos relacionados ao tempo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</a:t>
            </a:r>
          </a:p>
          <a:p>
            <a:pPr>
              <a:spcBef>
                <a:spcPts val="12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</a:t>
            </a:r>
            <a:r>
              <a:rPr lang="pt-BR" altLang="pt-BR" sz="2000" b="1">
                <a:solidFill>
                  <a:srgbClr val="FF0000"/>
                </a:solidFill>
                <a:ea typeface="SimSun" panose="02010600030101010101" pitchFamily="2" charset="-122"/>
              </a:rPr>
              <a:t>Diagramas comportamentais (</a:t>
            </a:r>
            <a:r>
              <a:rPr lang="pt-BR" altLang="pt-BR" sz="2000" b="1" u="sng">
                <a:solidFill>
                  <a:srgbClr val="FF0000"/>
                </a:solidFill>
                <a:ea typeface="SimSun" panose="02010600030101010101" pitchFamily="2" charset="-122"/>
              </a:rPr>
              <a:t>Dinâmicos</a:t>
            </a:r>
            <a:r>
              <a:rPr lang="pt-BR" altLang="pt-BR" sz="2000" b="1">
                <a:solidFill>
                  <a:srgbClr val="FF0000"/>
                </a:solidFill>
                <a:ea typeface="SimSun" panose="02010600030101010101" pitchFamily="2" charset="-122"/>
              </a:rPr>
              <a:t>)</a:t>
            </a:r>
          </a:p>
          <a:p>
            <a:pPr lvl="1">
              <a:spcBef>
                <a:spcPts val="12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Mostram a natureza dinâmica dos objetos do sistema, que pode ser descrita como uma série de </a:t>
            </a:r>
            <a:r>
              <a:rPr lang="pt-BR" altLang="pt-BR" sz="2000" u="sng">
                <a:solidFill>
                  <a:srgbClr val="000066"/>
                </a:solidFill>
                <a:ea typeface="SimSun" panose="02010600030101010101" pitchFamily="2" charset="-122"/>
              </a:rPr>
              <a:t>mudanças no sistema com o passar do tempo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</a:t>
            </a:r>
          </a:p>
          <a:p>
            <a:pPr lvl="2">
              <a:spcBef>
                <a:spcPts val="12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Ex: mensagens trocadas entre os objetos</a:t>
            </a:r>
          </a:p>
          <a:p>
            <a:pPr lvl="3">
              <a:spcBef>
                <a:spcPts val="12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Nesse caso falamos não apenas em diagramas comportamentais, mas sobretudo em diagramas de interação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2296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O conjunto de diagramas de UML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8424862" cy="518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2763" indent="-512763" defTabSz="4492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classes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objetos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pacotes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estrutura composta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componentes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implantação (</a:t>
            </a:r>
            <a:r>
              <a:rPr lang="pt-BR" altLang="pt-BR" sz="2000" i="1">
                <a:solidFill>
                  <a:srgbClr val="000066"/>
                </a:solidFill>
                <a:ea typeface="SimSun" panose="02010600030101010101" pitchFamily="2" charset="-122"/>
              </a:rPr>
              <a:t>deployment diagram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casos de uso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sequência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comunicação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máquina de estados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atividades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visão geral de interação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temporização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Diagrama de Perfis (último diagrama proposto – Versão 2.2)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84213" y="2708275"/>
            <a:ext cx="77724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4400">
                <a:solidFill>
                  <a:srgbClr val="000066"/>
                </a:solidFill>
                <a:ea typeface="SimSun" panose="02010600030101010101" pitchFamily="2" charset="-122"/>
              </a:rPr>
              <a:t>Modelagem estrutural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715125" y="6357938"/>
            <a:ext cx="19954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45C75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© Ricardo Pereira e Silva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mais utilizado da UML</a:t>
            </a:r>
          </a:p>
          <a:p>
            <a:pPr>
              <a:lnSpc>
                <a:spcPct val="13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Serve de apoio para a maioria dos outros diagramas</a:t>
            </a:r>
          </a:p>
          <a:p>
            <a:pPr>
              <a:lnSpc>
                <a:spcPct val="13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Define a estrutura das classes do sistema</a:t>
            </a:r>
          </a:p>
          <a:p>
            <a:pPr>
              <a:lnSpc>
                <a:spcPct val="13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Estabelece como as classes se relacionam</a:t>
            </a:r>
          </a:p>
          <a:p>
            <a:pPr>
              <a:lnSpc>
                <a:spcPct val="130000"/>
              </a:lnSpc>
              <a:spcBef>
                <a:spcPts val="500"/>
              </a:spcBef>
            </a:pPr>
            <a:endParaRPr lang="pt-BR" altLang="pt-BR" sz="20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228600" y="457200"/>
            <a:ext cx="77724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715125" y="6357938"/>
            <a:ext cx="19954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 Unicode MS" panose="020B0604020202020204" pitchFamily="34" charset="-128"/>
              </a:rPr>
              <a:t>Fonte imagem: imasters.com.br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28600" y="457200"/>
            <a:ext cx="77724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classes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1439863"/>
            <a:ext cx="5468937" cy="390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480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GB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C</a:t>
            </a: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onsiste em uma variação (complemento) do diagrama de classes em que, em vez de classes, são representadas instâncias e ligações entre instâncias. 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12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 finalidade é descrever um conjunto de objetos e seus relacionamentos em um ponto no tempo. 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12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GB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Pode ser visto como uma fotografia dos objetos em momentos específicos (visão estática) da execução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12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r>
              <a:rPr lang="pt-BR" altLang="pt-BR" sz="14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28600" y="457200"/>
            <a:ext cx="77724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Diagrama de objetos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77724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Diagrama de objetos</a:t>
            </a:r>
          </a:p>
        </p:txBody>
      </p:sp>
      <p:pic>
        <p:nvPicPr>
          <p:cNvPr id="62473" name="Picture 9" descr="DIAGRAMA DE OBJE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383337" cy="470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POR QUE UTILIZAR A UML?</a:t>
            </a:r>
            <a:r>
              <a:rPr lang="pt-BR" altLang="pt-BR" sz="3200">
                <a:solidFill>
                  <a:srgbClr val="000066"/>
                </a:solidFill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4359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As notações gráficas de projeto existem há algum tempo</a:t>
            </a:r>
          </a:p>
          <a:p>
            <a:pPr>
              <a:lnSpc>
                <a:spcPct val="13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Seu principal valor está na comunicação e no entendimento</a:t>
            </a:r>
          </a:p>
          <a:p>
            <a:pPr>
              <a:lnSpc>
                <a:spcPct val="13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Um bom diagrama frequentemente pode ajudar a transmitir idéias sobre um projeto, particularmente quando você quer evitar muitos detalhes</a:t>
            </a:r>
          </a:p>
          <a:p>
            <a:pPr>
              <a:lnSpc>
                <a:spcPct val="13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Os diagramas também podem ajudá-lo a entender um sistema de software ou um processo do negócio</a:t>
            </a:r>
          </a:p>
          <a:p>
            <a:pPr>
              <a:lnSpc>
                <a:spcPct val="13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Embora eles não sejam substitutos, pelo menos ainda, para as linguagens de programação textuais, eles são um útil assistente</a:t>
            </a:r>
          </a:p>
          <a:p>
            <a:pPr>
              <a:spcBef>
                <a:spcPts val="500"/>
              </a:spcBef>
              <a:buSzPct val="100000"/>
            </a:pPr>
            <a:endParaRPr lang="pt-BR" altLang="pt-BR" sz="20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SzPct val="100000"/>
            </a:pPr>
            <a:endParaRPr lang="pt-BR" altLang="pt-BR" sz="20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SzPct val="100000"/>
            </a:pPr>
            <a:endParaRPr lang="pt-BR" altLang="pt-BR" sz="2000">
              <a:solidFill>
                <a:srgbClr val="000066"/>
              </a:solidFill>
              <a:ea typeface="SimSun" panose="02010600030101010101" pitchFamily="2" charset="-12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56325" y="6357938"/>
            <a:ext cx="2554288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00066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Fonte: Martin Fowler – UML Essencial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7989888" cy="394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Pacote é um elemento de organização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Voltado a conter exclusivamente pacotes e relacionamentos entre pacotes.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Sua finalidade é dividir o modelo em seções lógicas, descrevendo suas interações em alto nível 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Pode conter classes, casos de uso, estados, etc.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Pode conter um diagrama inteiro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Pode ter seu conteúdo explicitado ou não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68313" y="4868863"/>
            <a:ext cx="8135937" cy="45085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SzPct val="100000"/>
            </a:pPr>
            <a:r>
              <a:rPr lang="en-GB" altLang="pt-BR">
                <a:solidFill>
                  <a:srgbClr val="000066"/>
                </a:solidFill>
                <a:ea typeface="SimSun" panose="02010600030101010101" pitchFamily="2" charset="-122"/>
              </a:rPr>
              <a:t>Imagine um software com centenas de diagramas sem diagramas de pacote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50825" y="333375"/>
            <a:ext cx="777240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pacotes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50825" y="239713"/>
            <a:ext cx="7772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pacotes</a:t>
            </a:r>
          </a:p>
        </p:txBody>
      </p:sp>
      <p:pic>
        <p:nvPicPr>
          <p:cNvPr id="66569" name="Picture 9" descr="DIAGRAMA DE PACO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7893050" cy="50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250825" y="239713"/>
            <a:ext cx="7772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pacotes</a:t>
            </a:r>
          </a:p>
        </p:txBody>
      </p:sp>
      <p:pic>
        <p:nvPicPr>
          <p:cNvPr id="139268" name="Picture 4" descr="DIAGRAMA DE PACOTES -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908050"/>
            <a:ext cx="588645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85800" y="1268413"/>
            <a:ext cx="795496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Contém elementos da modelagem estrutural como classes, pacotes e componentes, descrevendo sua estrutura interna. 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O nodo pode ser classes, pacotes ou componentes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Portos </a:t>
            </a: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pontos de conexão entre os nodos</a:t>
            </a:r>
            <a:endParaRPr lang="pt-BR" altLang="pt-BR" sz="8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120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É utilizado para modelar colaborações entre interfaces, objetos ou classes.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240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Mostra com mais detalhes as dependências de uma classe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pt-BR" altLang="pt-BR" sz="80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23850" y="188913"/>
            <a:ext cx="7772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estrutura composta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7772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estrutura composta</a:t>
            </a:r>
          </a:p>
        </p:txBody>
      </p:sp>
      <p:pic>
        <p:nvPicPr>
          <p:cNvPr id="70663" name="Picture 7" descr="DIAGRAMA DE ESTRUTURA COMPO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052513"/>
            <a:ext cx="5954713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715125" y="6357938"/>
            <a:ext cx="19954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45C75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© Ricardo Pereira e Silva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23850" y="1341438"/>
            <a:ext cx="8351838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Tem por finalidade de modelar os componentes do software e seus relacionamentos através de interfaces. </a:t>
            </a:r>
          </a:p>
          <a:p>
            <a:pPr>
              <a:lnSpc>
                <a:spcPct val="11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40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Decompõe o sistema em sub-sistemas que detalham a estrutura interna.</a:t>
            </a:r>
          </a:p>
          <a:p>
            <a:pPr>
              <a:lnSpc>
                <a:spcPct val="11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240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Este diagrama mostra os artefatos de que os componentes são feitos, como arquivos de codigo-fonte, bibliotecas de programação ou tabelas de bancos de dados. As interfaces é que possibilitam as associações entre os componentes.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50825" y="333375"/>
            <a:ext cx="76438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componentes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50825" y="290513"/>
            <a:ext cx="76438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componentes</a:t>
            </a:r>
          </a:p>
        </p:txBody>
      </p:sp>
      <p:pic>
        <p:nvPicPr>
          <p:cNvPr id="74757" name="Picture 5" descr="DIAGRAMA DE COMPONEN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5795963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6443663" y="2636838"/>
            <a:ext cx="252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olidFill>
                  <a:srgbClr val="003366"/>
                </a:solidFill>
              </a:rPr>
              <a:t>Implementa (realiza) a interface Query</a:t>
            </a:r>
          </a:p>
        </p:txBody>
      </p:sp>
      <p:sp>
        <p:nvSpPr>
          <p:cNvPr id="74760" name="AutoShape 8"/>
          <p:cNvSpPr>
            <a:spLocks noChangeArrowheads="1"/>
          </p:cNvSpPr>
          <p:nvPr/>
        </p:nvSpPr>
        <p:spPr bwMode="auto">
          <a:xfrm>
            <a:off x="5724525" y="2852738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8135937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Modela a configuração </a:t>
            </a:r>
            <a:r>
              <a:rPr lang="pt-BR" altLang="pt-BR" sz="2400" u="sng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física</a:t>
            </a: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do sistema, mostrando que pedaços de software rodam em que equipamentos de hardware.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Servidores /  Estações /  Topologias de rede / Protocolos de comunicação, etc.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60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O principal elemento deste diagrama é o </a:t>
            </a:r>
            <a:r>
              <a:rPr lang="pt-BR" altLang="pt-BR" sz="2400" u="sng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nodo</a:t>
            </a: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, que representa um recurso computacional.</a:t>
            </a:r>
            <a:r>
              <a:rPr lang="pt-BR" altLang="pt-BR" sz="20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60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60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Útil em projetos onde há muita interdepedência entre pedaços de hardware e software.</a:t>
            </a:r>
            <a:r>
              <a:rPr lang="pt-BR" altLang="pt-BR" sz="16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57188" y="457200"/>
            <a:ext cx="878681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implantação (</a:t>
            </a:r>
            <a:r>
              <a:rPr lang="en-US" altLang="pt-BR" sz="2800" b="1" i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deployment</a:t>
            </a: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57188" y="433388"/>
            <a:ext cx="878681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Implantação (</a:t>
            </a:r>
            <a:r>
              <a:rPr lang="en-US" altLang="pt-BR" sz="2800" b="1" i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deployment</a:t>
            </a: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)</a:t>
            </a:r>
          </a:p>
        </p:txBody>
      </p:sp>
      <p:pic>
        <p:nvPicPr>
          <p:cNvPr id="78859" name="Picture 11" descr="DIAGRAMA DE IMPLANTAÇ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341438"/>
            <a:ext cx="6048375" cy="50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8135937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É um diagrama auxiliar que permite definir tipos padronizados de estereótipos, valores rotulados e restrições.</a:t>
            </a:r>
          </a:p>
          <a:p>
            <a:pPr>
              <a:lnSpc>
                <a:spcPct val="11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40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 UML define o mecanismo de perfis como um “mecanismo leve de entensão” da linguagem.</a:t>
            </a:r>
          </a:p>
          <a:p>
            <a:pPr>
              <a:lnSpc>
                <a:spcPct val="11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40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Permite adaptar modelos UML para diferentes plataformas e domínios.</a:t>
            </a:r>
            <a:endParaRPr lang="pt-BR" altLang="pt-BR" sz="16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57188" y="457200"/>
            <a:ext cx="878681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Perfis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POR QUE UTILIZAR A UML?</a:t>
            </a:r>
            <a:r>
              <a:rPr lang="pt-BR" altLang="pt-BR" sz="3200">
                <a:solidFill>
                  <a:srgbClr val="000066"/>
                </a:solidFill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507412" cy="453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Muitas pessoas acreditam que, no futuro, as técnicas gráficas desempenharão um papel preponderante no desenvolvimento de software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000" dirty="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Dessas notações gráficas, a importância da UML é proveniente de seu uso amplo e da padronização dentro da comunidade de desenvolvimento orientado a objetos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000" dirty="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A UML se tornou não somente a notação gráfica dominante dentro do mundo orientado a objetos, como também uma técnica popular nos círculos não-orientados a objetos.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940152" y="6021288"/>
            <a:ext cx="2554288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 dirty="0">
                <a:solidFill>
                  <a:srgbClr val="000066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Fonte: Martin Fowler – UML Essencial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57188" y="433388"/>
            <a:ext cx="878681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Perfis</a:t>
            </a:r>
          </a:p>
        </p:txBody>
      </p:sp>
      <p:pic>
        <p:nvPicPr>
          <p:cNvPr id="145412" name="Picture 4" descr="DIAGRAMA DE PERF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138238"/>
            <a:ext cx="52578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77724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Modelagem dinâmica (comportamental)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6715125" y="6357938"/>
            <a:ext cx="19954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45C75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© Ricardo Pereira e Silva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900113" y="2133600"/>
            <a:ext cx="7416800" cy="460375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500"/>
              </a:spcBef>
              <a:buSzPct val="100000"/>
            </a:pPr>
            <a:r>
              <a:rPr lang="pt-BR" altLang="pt-BR" sz="2400">
                <a:solidFill>
                  <a:srgbClr val="000066"/>
                </a:solidFill>
                <a:ea typeface="SimSun" panose="02010600030101010101" pitchFamily="2" charset="-122"/>
              </a:rPr>
              <a:t>É a descrição do software em tempo de execução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60363" y="1619250"/>
            <a:ext cx="8064500" cy="411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13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Casos de uso</a:t>
            </a:r>
          </a:p>
          <a:p>
            <a:pPr lvl="1">
              <a:lnSpc>
                <a:spcPct val="80000"/>
              </a:lnSpc>
              <a:spcBef>
                <a:spcPts val="13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É uma funcionalidade do software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Atores</a:t>
            </a:r>
          </a:p>
          <a:p>
            <a:pPr lvl="1">
              <a:lnSpc>
                <a:spcPct val="80000"/>
              </a:lnSpc>
              <a:spcBef>
                <a:spcPts val="13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Modelam  os elementos externos que interagem com o software</a:t>
            </a:r>
          </a:p>
          <a:p>
            <a:pPr lvl="1">
              <a:lnSpc>
                <a:spcPct val="80000"/>
              </a:lnSpc>
              <a:spcBef>
                <a:spcPts val="13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Podem representar</a:t>
            </a:r>
          </a:p>
          <a:p>
            <a:pPr lvl="2">
              <a:lnSpc>
                <a:spcPct val="80000"/>
              </a:lnSpc>
              <a:spcBef>
                <a:spcPts val="13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Usuários, dispositivos (hardware), outros softwares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Relacionamentos (associações) envolvendo esses elementos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dependência, generalização e associação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Usado para modelar os requisitos de um sistema.  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792003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3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r>
              <a:rPr lang="pt-BR" altLang="pt-BR" sz="22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Principais elementos:  Casos de uso  /  Atores  /  Relacionamentos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79388" y="188913"/>
            <a:ext cx="777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casos de uso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6072188" y="6215063"/>
            <a:ext cx="28924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en-GB" altLang="pt-BR" sz="1200">
                <a:solidFill>
                  <a:srgbClr val="045C75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© Ricardo Pereira e Silva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777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casos de uso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8280400" cy="3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072188" y="6215063"/>
            <a:ext cx="28924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1200">
                <a:solidFill>
                  <a:srgbClr val="045C7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 Unicode MS" panose="020B0604020202020204" pitchFamily="34" charset="-128"/>
              </a:rPr>
              <a:t>Fonte imagem: commons.wikimedia.org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777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casos de uso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0475"/>
            <a:ext cx="5003800" cy="35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11188" y="1125538"/>
            <a:ext cx="8281987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Preocupa-se com a ordem temporal em que as mensagens são trocadas (vertical, de cima para baixo)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Modela objetos (instâncias) trocando mensagens - </a:t>
            </a:r>
            <a:r>
              <a:rPr lang="pt-BR" altLang="pt-BR" sz="2000" u="sng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interação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Mensagens 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Setas que ligam objetos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Objetos trocam mensagens e invocam métodos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u="sng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Útil para detalhar o caso de uso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Ajuda na identificação dos </a:t>
            </a:r>
            <a:r>
              <a:rPr lang="pt-BR" altLang="pt-BR" sz="2000" u="sng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métodos</a:t>
            </a: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 necessários para o caso de uso que estamos modelando</a:t>
            </a:r>
          </a:p>
          <a:p>
            <a:pPr lvl="4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                                                   </a:t>
            </a:r>
            <a:r>
              <a:rPr lang="pt-BR" altLang="pt-BR" sz="16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(Continua)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79388" y="0"/>
            <a:ext cx="82502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sequência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611188" y="1125538"/>
            <a:ext cx="8281987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Em diagramas de sequência os objetos são representados através de linhas verticais tracejadas (denominadas como linha de existência), com o nome do objeto no topo. 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2000" dirty="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O eixo do tempo é também vertical, aumentando para baixo, de modo que as mensagens são enviadas de um objeto para outro na forma de setas com a operação e os nomes dos parâmetros.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179388" y="0"/>
            <a:ext cx="82502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sequência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79388" y="0"/>
            <a:ext cx="82502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sequência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619250"/>
            <a:ext cx="4357687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580063" y="6300788"/>
            <a:ext cx="3060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100">
                <a:solidFill>
                  <a:srgbClr val="000000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Fonte imagem: www.sqlmagazine.com.br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612774" y="1196752"/>
            <a:ext cx="8207697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ts val="4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Mostra objetos trocando mensagens</a:t>
            </a:r>
          </a:p>
          <a:p>
            <a:pPr>
              <a:lnSpc>
                <a:spcPct val="130000"/>
              </a:lnSpc>
              <a:spcBef>
                <a:spcPts val="4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Elementos principais:</a:t>
            </a:r>
          </a:p>
          <a:p>
            <a:pPr lvl="1">
              <a:lnSpc>
                <a:spcPct val="130000"/>
              </a:lnSpc>
              <a:spcBef>
                <a:spcPts val="4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Objetos (instâncias)</a:t>
            </a:r>
          </a:p>
          <a:p>
            <a:pPr lvl="1">
              <a:lnSpc>
                <a:spcPct val="130000"/>
              </a:lnSpc>
              <a:spcBef>
                <a:spcPts val="4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Mensagens </a:t>
            </a:r>
          </a:p>
          <a:p>
            <a:pPr lvl="2">
              <a:lnSpc>
                <a:spcPct val="130000"/>
              </a:lnSpc>
              <a:spcBef>
                <a:spcPts val="4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Objetos trocam mensagens e invocam métodos</a:t>
            </a:r>
          </a:p>
          <a:p>
            <a:pPr>
              <a:lnSpc>
                <a:spcPct val="130000"/>
              </a:lnSpc>
              <a:spcBef>
                <a:spcPts val="4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Técnica de modelagem alternativa em relação ao diagrama de sequência, mesma lógica, mas com sintaxe diferente </a:t>
            </a:r>
          </a:p>
          <a:p>
            <a:pPr>
              <a:lnSpc>
                <a:spcPct val="130000"/>
              </a:lnSpc>
              <a:spcBef>
                <a:spcPts val="8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Na UML 2, o Diagrama de Sequência tornou-se mais expressivo que o Diagrama de Comunicação</a:t>
            </a:r>
          </a:p>
          <a:p>
            <a:pPr>
              <a:lnSpc>
                <a:spcPct val="130000"/>
              </a:lnSpc>
              <a:spcBef>
                <a:spcPts val="8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Ao contrário do diagrama de sequência, o tempo não é modelado explicitamente, uma vez que a ordem das mensagens é definida através de numeração.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228600" y="457200"/>
            <a:ext cx="777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comunicação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6394450" y="6286500"/>
            <a:ext cx="26066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en-GB" altLang="pt-BR" sz="1200">
                <a:solidFill>
                  <a:srgbClr val="045C75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© Ricardo Pereira e Silva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777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comunicação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1795463"/>
            <a:ext cx="57150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O que é UML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196975"/>
            <a:ext cx="86868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8175" indent="-2460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A Linguagem de Modelagem Unificada (UML) “é uma linguagem gráfica (</a:t>
            </a:r>
            <a:r>
              <a:rPr lang="pt-BR" altLang="pt-BR" sz="2000" u="sng" dirty="0">
                <a:solidFill>
                  <a:srgbClr val="000066"/>
                </a:solidFill>
                <a:ea typeface="SimSun" panose="02010600030101010101" pitchFamily="2" charset="-122"/>
              </a:rPr>
              <a:t>visual)</a:t>
            </a: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 para 	especificar, construir e documentar os artefatos dos software” (OMG)</a:t>
            </a:r>
          </a:p>
          <a:p>
            <a:pPr lvl="1">
              <a:lnSpc>
                <a:spcPct val="135000"/>
              </a:lnSpc>
              <a:spcBef>
                <a:spcPts val="45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dirty="0">
                <a:solidFill>
                  <a:srgbClr val="000066"/>
                </a:solidFill>
                <a:ea typeface="SimSun" panose="02010600030101010101" pitchFamily="2" charset="-122"/>
              </a:rPr>
              <a:t>OMG - </a:t>
            </a:r>
            <a:r>
              <a:rPr lang="pt-BR" altLang="pt-BR" dirty="0" err="1">
                <a:solidFill>
                  <a:srgbClr val="000066"/>
                </a:solidFill>
                <a:ea typeface="SimSun" panose="02010600030101010101" pitchFamily="2" charset="-122"/>
              </a:rPr>
              <a:t>Object</a:t>
            </a:r>
            <a:r>
              <a:rPr lang="pt-BR" altLang="pt-BR" dirty="0">
                <a:solidFill>
                  <a:srgbClr val="000066"/>
                </a:solidFill>
                <a:ea typeface="SimSun" panose="02010600030101010101" pitchFamily="2" charset="-122"/>
              </a:rPr>
              <a:t> Management </a:t>
            </a:r>
            <a:r>
              <a:rPr lang="pt-BR" altLang="pt-BR" dirty="0" err="1">
                <a:solidFill>
                  <a:srgbClr val="000066"/>
                </a:solidFill>
                <a:ea typeface="SimSun" panose="02010600030101010101" pitchFamily="2" charset="-122"/>
              </a:rPr>
              <a:t>Group</a:t>
            </a:r>
            <a:endParaRPr lang="pt-BR" altLang="pt-BR" dirty="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lnSpc>
                <a:spcPct val="135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2000" dirty="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lnSpc>
                <a:spcPct val="135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A palavra “gráfica” na definição é um ponto chave - a UML é a notação diagramática padrão, de fato, para desenhar ou apresentar figuras (com algum texto) relacionadas a software - principalmente software 00. </a:t>
            </a:r>
          </a:p>
          <a:p>
            <a:pPr>
              <a:spcBef>
                <a:spcPts val="500"/>
              </a:spcBef>
              <a:buSzPct val="100000"/>
            </a:pPr>
            <a:endParaRPr lang="pt-BR" altLang="pt-BR" sz="2000" dirty="0">
              <a:solidFill>
                <a:srgbClr val="000066"/>
              </a:solidFill>
              <a:ea typeface="SimSun" panose="02010600030101010101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716463" y="6092825"/>
            <a:ext cx="41036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00066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Fonte: Craig Larman – Utilizando UML e padrões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7772400" cy="500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Modela as mudanças de estado sofridas por um objeto dentro de um determinado processo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6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Principais elementos: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16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Estados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16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Transições (leva o elemento modelado de um estado para o outro)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r>
              <a:rPr lang="pt-BR" altLang="pt-BR" sz="6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Outros recursos de modelagem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Estados paralelos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Guardas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Estruturação de estados em subníveis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6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Pode ser usado para modelar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 existência de uma instância (objeto)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Algoritmo de método 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O detalhamento de caso de uso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6715125" y="6357938"/>
            <a:ext cx="19954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45C75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© Ricardo Pereira e Silva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228600" y="287338"/>
            <a:ext cx="77724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máquina de estados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072188" y="6215063"/>
            <a:ext cx="28924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en-GB" altLang="pt-BR" sz="1200">
                <a:solidFill>
                  <a:srgbClr val="045C75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© Ricardo Pereira e Silva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228600" y="287338"/>
            <a:ext cx="77724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máquina de estados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00250"/>
            <a:ext cx="84232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360363" y="1260475"/>
            <a:ext cx="8459787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Descreve as atividades a serem executadas para a conclusão de um processo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6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Neste diagrama uma atividade é modelada como uma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sequência estruturada de ações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Fluxos de controle (</a:t>
            </a:r>
            <a:r>
              <a:rPr lang="pt-BR" altLang="pt-BR" sz="2000">
                <a:solidFill>
                  <a:srgbClr val="FF0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setas</a:t>
            </a: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) mostram em que ordem os procedimentos são executados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6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Em seu aspecto </a:t>
            </a:r>
            <a:r>
              <a:rPr lang="pt-BR" altLang="pt-BR" sz="2000" u="sng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mais simples</a:t>
            </a: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, um diagrama de atividades pode ser confundido com um fluxograma.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6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Modela: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pt-BR" altLang="pt-BR" sz="2000" u="sng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Algoritmo de métodos das classes 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pt-BR" altLang="pt-BR" sz="2000" u="sng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O detalhamento de caso de uso (passo a passo)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 existência de uma instância (objeto)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Operação do sistema (software)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Verdana" panose="020B0604030504040204" pitchFamily="34" charset="0"/>
              <a:buNone/>
            </a:pPr>
            <a:endParaRPr lang="pt-BR" altLang="pt-BR" sz="20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228600" y="304800"/>
            <a:ext cx="7772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atividades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7772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atividades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6300788" y="6357938"/>
            <a:ext cx="24098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 Unicode MS" panose="020B0604020202020204" pitchFamily="34" charset="-128"/>
              </a:rPr>
              <a:t>Fonte imagem: www.purainfo.com.br</a:t>
            </a: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331913"/>
            <a:ext cx="69151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679950" y="2160588"/>
            <a:ext cx="2160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>
                <a:solidFill>
                  <a:srgbClr val="FF0000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Fluxos de controle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5940425" y="2519363"/>
            <a:ext cx="179388" cy="1800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>
            <a:off x="5654675" y="2519363"/>
            <a:ext cx="179388" cy="143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5400675" y="2519363"/>
            <a:ext cx="1588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685800" y="1647825"/>
            <a:ext cx="7772400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É um dos 4 diagramas de interação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Modela objetos trocando mensagens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Principal elemento</a:t>
            </a:r>
          </a:p>
          <a:p>
            <a:pPr lvl="1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Objeto</a:t>
            </a:r>
          </a:p>
          <a:p>
            <a:pPr lvl="2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Com a representação da evolução de estados</a:t>
            </a:r>
          </a:p>
          <a:p>
            <a:pPr lvl="2"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Com interações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Usado para destacar as restrições temporais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6715125" y="6357938"/>
            <a:ext cx="19954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45C75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© Ricardo Pereira e Silva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28600" y="457200"/>
            <a:ext cx="77724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temporização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77724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temporização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715125" y="6357938"/>
            <a:ext cx="19954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45C75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© Ricardo Pereira e Silva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43063"/>
            <a:ext cx="8861425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228600" y="287338"/>
            <a:ext cx="77724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en-GB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Diagrama de visão geral de interação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539750" y="1439863"/>
            <a:ext cx="860425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É uma variação do Diagrama de Atividades, proposto na versão atual da UML. 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Ao invés de ações e atividades </a:t>
            </a: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interações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pt-BR" altLang="pt-BR" sz="600">
              <a:solidFill>
                <a:srgbClr val="000066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Seu principal objetivo é mostrar uma visão geral do controle de fluxo das atividades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Seus elementos sintáticos são os mesmos do diagrama de atividades.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Útil para descrever a sequência (ordem) de ocorrência de</a:t>
            </a:r>
            <a:r>
              <a:rPr lang="pt-BR" altLang="pt-BR" sz="2400" u="sng">
                <a:solidFill>
                  <a:srgbClr val="000066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casos de uso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715125" y="6357938"/>
            <a:ext cx="19954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45C75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© Ricardo Pereira e Silva</a:t>
            </a:r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541496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6227763" y="1268413"/>
            <a:ext cx="2089150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750"/>
              </a:spcBef>
              <a:buSzPct val="100000"/>
            </a:pPr>
            <a:r>
              <a:rPr lang="en-GB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Diagrama </a:t>
            </a:r>
          </a:p>
          <a:p>
            <a:pPr algn="ctr">
              <a:spcBef>
                <a:spcPts val="1750"/>
              </a:spcBef>
              <a:buSzPct val="100000"/>
            </a:pPr>
            <a:r>
              <a:rPr lang="en-GB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de </a:t>
            </a:r>
          </a:p>
          <a:p>
            <a:pPr algn="ctr">
              <a:spcBef>
                <a:spcPts val="1750"/>
              </a:spcBef>
              <a:buSzPct val="100000"/>
            </a:pPr>
            <a:r>
              <a:rPr lang="en-GB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visão </a:t>
            </a:r>
          </a:p>
          <a:p>
            <a:pPr algn="ctr">
              <a:spcBef>
                <a:spcPts val="1750"/>
              </a:spcBef>
              <a:buSzPct val="100000"/>
            </a:pPr>
            <a:r>
              <a:rPr lang="en-GB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geral </a:t>
            </a:r>
          </a:p>
          <a:p>
            <a:pPr algn="ctr">
              <a:spcBef>
                <a:spcPts val="1750"/>
              </a:spcBef>
              <a:buSzPct val="100000"/>
            </a:pPr>
            <a:r>
              <a:rPr lang="en-GB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de </a:t>
            </a:r>
          </a:p>
          <a:p>
            <a:pPr algn="ctr">
              <a:spcBef>
                <a:spcPts val="1750"/>
              </a:spcBef>
              <a:buSzPct val="100000"/>
            </a:pPr>
            <a:r>
              <a:rPr lang="en-GB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interação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685165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Conclusão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Embora a UML defina uma linguagem precisa, ela não é uma barreira para futuros aperfeiçoamentos nos conceitos de modelagem. 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6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O desenvolvimento da UML foi baseado em técnicas antigas e marcantes da orientação a objetos, mas muitas outras influenciarão a linguagem em suas próximas versões.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6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 UML está sendo a base para muitas ferramentas de desenvolvimento, incluindo modelagem visual, simulações e ambientes de desenvolvimento.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6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Em breve, ferramentas de integração e padrões de implementação baseados em UML estarão disponíveis para qualquer um.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68516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Vimos: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Apresentação da Linguagem de Modelagem Unificada, UML</a:t>
            </a: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2000">
              <a:solidFill>
                <a:srgbClr val="000066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Apresentação rápida do conjunto de diagramas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1341438"/>
            <a:ext cx="8435975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UML (</a:t>
            </a:r>
            <a:r>
              <a:rPr lang="pt-BR" altLang="pt-BR" sz="2000" dirty="0" err="1">
                <a:solidFill>
                  <a:srgbClr val="000066"/>
                </a:solidFill>
                <a:ea typeface="SimSun" panose="02010600030101010101" pitchFamily="2" charset="-122"/>
              </a:rPr>
              <a:t>Unified</a:t>
            </a: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 </a:t>
            </a:r>
            <a:r>
              <a:rPr lang="pt-BR" altLang="pt-BR" sz="2000" dirty="0" err="1">
                <a:solidFill>
                  <a:srgbClr val="000066"/>
                </a:solidFill>
                <a:ea typeface="SimSun" panose="02010600030101010101" pitchFamily="2" charset="-122"/>
              </a:rPr>
              <a:t>Modeling</a:t>
            </a: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 </a:t>
            </a:r>
            <a:r>
              <a:rPr lang="pt-BR" altLang="pt-BR" sz="2000" dirty="0" err="1">
                <a:solidFill>
                  <a:srgbClr val="000066"/>
                </a:solidFill>
                <a:ea typeface="SimSun" panose="02010600030101010101" pitchFamily="2" charset="-122"/>
              </a:rPr>
              <a:t>Language</a:t>
            </a: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) é uma família de notações gráficas que ajuda na descrição e no projeto de sistemas de software, </a:t>
            </a:r>
            <a:r>
              <a:rPr lang="pt-BR" altLang="pt-BR" sz="2000" u="sng" dirty="0">
                <a:solidFill>
                  <a:srgbClr val="000066"/>
                </a:solidFill>
                <a:ea typeface="SimSun" panose="02010600030101010101" pitchFamily="2" charset="-122"/>
              </a:rPr>
              <a:t>particularmente</a:t>
            </a: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 daqueles construídos utilizando o estilo orientado a objetos (</a:t>
            </a:r>
            <a:r>
              <a:rPr lang="pt-BR" altLang="pt-BR" sz="2000" i="1" dirty="0">
                <a:solidFill>
                  <a:srgbClr val="000066"/>
                </a:solidFill>
                <a:ea typeface="SimSun" panose="02010600030101010101" pitchFamily="2" charset="-122"/>
              </a:rPr>
              <a:t>Martin Fowler – UML Essencial</a:t>
            </a: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). </a:t>
            </a:r>
          </a:p>
          <a:p>
            <a:pPr>
              <a:lnSpc>
                <a:spcPct val="135000"/>
              </a:lnSpc>
              <a:spcBef>
                <a:spcPts val="3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1200" dirty="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A UML é um padrão relativamente aberto, controlado pelo OMG (</a:t>
            </a:r>
            <a:r>
              <a:rPr lang="pt-BR" altLang="pt-BR" sz="2000" dirty="0" err="1">
                <a:solidFill>
                  <a:srgbClr val="000066"/>
                </a:solidFill>
                <a:ea typeface="SimSun" panose="02010600030101010101" pitchFamily="2" charset="-122"/>
              </a:rPr>
              <a:t>Object</a:t>
            </a: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 Management </a:t>
            </a:r>
            <a:r>
              <a:rPr lang="pt-BR" altLang="pt-BR" sz="2000" dirty="0" err="1">
                <a:solidFill>
                  <a:srgbClr val="000066"/>
                </a:solidFill>
                <a:ea typeface="SimSun" panose="02010600030101010101" pitchFamily="2" charset="-122"/>
              </a:rPr>
              <a:t>Group</a:t>
            </a: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), um consórcio aberto de empresas. </a:t>
            </a:r>
          </a:p>
          <a:p>
            <a:pPr>
              <a:lnSpc>
                <a:spcPct val="130000"/>
              </a:lnSpc>
              <a:spcBef>
                <a:spcPts val="500"/>
              </a:spcBef>
              <a:buSzPct val="100000"/>
            </a:pPr>
            <a:endParaRPr lang="pt-BR" altLang="pt-BR" sz="2000" dirty="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SzPct val="100000"/>
            </a:pPr>
            <a:endParaRPr lang="pt-BR" altLang="pt-BR" sz="2000" dirty="0">
              <a:solidFill>
                <a:srgbClr val="000066"/>
              </a:solidFill>
              <a:ea typeface="SimSun" panose="02010600030101010101" pitchFamily="2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156325" y="6357938"/>
            <a:ext cx="2554288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00066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Fonte: Martin Fowler – UML Essencial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68313" y="260350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ea typeface="SimSun" panose="02010600030101010101" pitchFamily="2" charset="-122"/>
              </a:rPr>
              <a:t>O que é UML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68313" y="250825"/>
            <a:ext cx="82296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Três modos de aplicar UML</a:t>
            </a:r>
            <a:r>
              <a:rPr lang="pt-BR" altLang="pt-BR" sz="400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1463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ts val="500"/>
              </a:spcBef>
              <a:buSzPct val="100000"/>
            </a:pPr>
            <a:r>
              <a:rPr lang="pt-BR" altLang="pt-BR" sz="2400" b="1" dirty="0">
                <a:solidFill>
                  <a:srgbClr val="000066"/>
                </a:solidFill>
                <a:ea typeface="SimSun" panose="02010600030101010101" pitchFamily="2" charset="-122"/>
              </a:rPr>
              <a:t>1 - UML como rascunho</a:t>
            </a:r>
          </a:p>
          <a:p>
            <a:pPr>
              <a:lnSpc>
                <a:spcPct val="130000"/>
              </a:lnSpc>
              <a:spcBef>
                <a:spcPts val="500"/>
              </a:spcBef>
              <a:buSzPct val="100000"/>
            </a:pPr>
            <a:endParaRPr lang="pt-BR" altLang="pt-BR" sz="800" b="1" dirty="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buSzPct val="100000"/>
            </a:pPr>
            <a:r>
              <a:rPr lang="pt-BR" altLang="pt-BR" sz="2000" dirty="0">
                <a:solidFill>
                  <a:srgbClr val="000066"/>
                </a:solidFill>
                <a:ea typeface="SimSun" panose="02010600030101010101" pitchFamily="2" charset="-122"/>
              </a:rPr>
              <a:t>	- </a:t>
            </a:r>
            <a:r>
              <a:rPr lang="pt-BR" altLang="pt-BR" sz="2400" dirty="0">
                <a:solidFill>
                  <a:srgbClr val="000066"/>
                </a:solidFill>
                <a:ea typeface="SimSun" panose="02010600030101010101" pitchFamily="2" charset="-122"/>
              </a:rPr>
              <a:t>Diagramas incompletos e informais (frequentemente rascunhados à mão em quadros brancos) criados para explorar partes difíceis do problema ou espaço de soluções, explorando o poder das linguagens visuais.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940425" y="5373688"/>
            <a:ext cx="2554288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00066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Fonte: Martin Fowler – UML Essencial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68313" y="250825"/>
            <a:ext cx="82296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Três modos de aplicar UML</a:t>
            </a:r>
            <a:r>
              <a:rPr lang="pt-BR" altLang="pt-BR" sz="400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49788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1463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SzPct val="100000"/>
            </a:pPr>
            <a:r>
              <a:rPr lang="pt-BR" altLang="pt-BR" sz="2000" b="1">
                <a:solidFill>
                  <a:srgbClr val="000066"/>
                </a:solidFill>
                <a:ea typeface="SimSun" panose="02010600030101010101" pitchFamily="2" charset="-122"/>
              </a:rPr>
              <a:t>2 - UML como planta de software </a:t>
            </a:r>
          </a:p>
          <a:p>
            <a:pPr>
              <a:spcBef>
                <a:spcPts val="500"/>
              </a:spcBef>
              <a:buSzPct val="100000"/>
            </a:pPr>
            <a:r>
              <a:rPr lang="pt-BR" altLang="pt-BR" sz="2000" b="1">
                <a:solidFill>
                  <a:srgbClr val="000066"/>
                </a:solidFill>
                <a:ea typeface="SimSun" panose="02010600030101010101" pitchFamily="2" charset="-122"/>
              </a:rPr>
              <a:t>	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- Diagramas de projeto relativamente detalhados usados seja para:</a:t>
            </a:r>
          </a:p>
          <a:p>
            <a:pPr>
              <a:spcBef>
                <a:spcPts val="500"/>
              </a:spcBef>
              <a:buSzPct val="100000"/>
            </a:pPr>
            <a:endParaRPr lang="pt-BR" altLang="pt-BR" sz="20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SzPct val="100000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	a) </a:t>
            </a:r>
            <a:r>
              <a:rPr lang="pt-BR" altLang="pt-BR" sz="2000" b="1">
                <a:solidFill>
                  <a:srgbClr val="000066"/>
                </a:solidFill>
                <a:ea typeface="SimSun" panose="02010600030101010101" pitchFamily="2" charset="-122"/>
              </a:rPr>
              <a:t>Engenharia reversa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para visualizar e melhor entender o código existente em diagramas UML </a:t>
            </a:r>
          </a:p>
          <a:p>
            <a:pPr>
              <a:spcBef>
                <a:spcPts val="500"/>
              </a:spcBef>
              <a:buSzPct val="100000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		- Uma ferramenta UML lê o código fonte ou o código binário e 	gera (tipicamente) diagramas UML de pacotes, de classes e de 	sequência. </a:t>
            </a:r>
          </a:p>
          <a:p>
            <a:pPr>
              <a:spcBef>
                <a:spcPts val="500"/>
              </a:spcBef>
              <a:buSzPct val="100000"/>
            </a:pPr>
            <a:endParaRPr lang="pt-BR" altLang="pt-BR" sz="20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SzPct val="100000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	b) </a:t>
            </a:r>
            <a:r>
              <a:rPr lang="pt-BR" altLang="pt-BR" sz="2000" b="1">
                <a:solidFill>
                  <a:srgbClr val="000066"/>
                </a:solidFill>
                <a:ea typeface="SimSun" panose="02010600030101010101" pitchFamily="2" charset="-122"/>
              </a:rPr>
              <a:t>Geração de código</a:t>
            </a: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 (engenharia avante). </a:t>
            </a:r>
          </a:p>
          <a:p>
            <a:pPr>
              <a:spcBef>
                <a:spcPts val="500"/>
              </a:spcBef>
              <a:buSzPct val="100000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		- Antes da programação alguns diagramas detalhados podem 	fornecer diretrizes para a geração de código (por exemplo, em 	Java) </a:t>
            </a:r>
          </a:p>
          <a:p>
            <a:pPr>
              <a:spcBef>
                <a:spcPts val="500"/>
              </a:spcBef>
              <a:buSzPct val="100000"/>
            </a:pPr>
            <a:endParaRPr lang="pt-BR" altLang="pt-BR" sz="20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SzPct val="100000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	.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716463" y="6092825"/>
            <a:ext cx="41036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00066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Fonte: Craig Larman – Utilizando UML e padrões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68313" y="250825"/>
            <a:ext cx="82296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SzPct val="100000"/>
            </a:pPr>
            <a:r>
              <a:rPr lang="pt-BR" altLang="pt-BR" sz="2800" b="1">
                <a:solidFill>
                  <a:srgbClr val="000066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Três modos de aplicar UML</a:t>
            </a:r>
            <a:r>
              <a:rPr lang="pt-BR" altLang="pt-BR" sz="400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1463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842963" algn="l"/>
                <a:tab pos="1757363" algn="l"/>
                <a:tab pos="2671763" algn="l"/>
                <a:tab pos="3586163" algn="l"/>
                <a:tab pos="4500563" algn="l"/>
                <a:tab pos="5414963" algn="l"/>
                <a:tab pos="6329363" algn="l"/>
                <a:tab pos="7243763" algn="l"/>
                <a:tab pos="8158163" algn="l"/>
                <a:tab pos="9072563" algn="l"/>
                <a:tab pos="9986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SzPct val="100000"/>
            </a:pPr>
            <a:r>
              <a:rPr lang="pt-BR" altLang="pt-BR" sz="2000" b="1">
                <a:solidFill>
                  <a:srgbClr val="000066"/>
                </a:solidFill>
                <a:ea typeface="SimSun" panose="02010600030101010101" pitchFamily="2" charset="-122"/>
              </a:rPr>
              <a:t>3 - UML como linguagem de programação </a:t>
            </a:r>
          </a:p>
          <a:p>
            <a:pPr>
              <a:spcBef>
                <a:spcPts val="500"/>
              </a:spcBef>
              <a:buSzPct val="100000"/>
            </a:pPr>
            <a:endParaRPr lang="pt-BR" altLang="pt-BR" sz="2000" b="1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Especificação executável completa de um sistema de software em UML. </a:t>
            </a:r>
          </a:p>
          <a:p>
            <a:pPr>
              <a:spcBef>
                <a:spcPts val="2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8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O código executável será automaticamente gerado</a:t>
            </a:r>
          </a:p>
          <a:p>
            <a:pPr>
              <a:spcBef>
                <a:spcPts val="2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8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Trabalha-se apenas na "linguagem de programação" UML. </a:t>
            </a:r>
          </a:p>
          <a:p>
            <a:pPr>
              <a:spcBef>
                <a:spcPts val="2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800">
              <a:solidFill>
                <a:srgbClr val="000066"/>
              </a:solidFill>
              <a:ea typeface="SimSun" panose="02010600030101010101" pitchFamily="2" charset="-122"/>
            </a:endParaRPr>
          </a:p>
          <a:p>
            <a:pPr>
              <a:spcBef>
                <a:spcPts val="500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000">
                <a:solidFill>
                  <a:srgbClr val="000066"/>
                </a:solidFill>
                <a:ea typeface="SimSun" panose="02010600030101010101" pitchFamily="2" charset="-122"/>
              </a:rPr>
              <a:t>Esse uso da UML ainda está em desenvolvimento em termos de teoria, ferramentas robustas e usabilidade </a:t>
            </a:r>
          </a:p>
          <a:p>
            <a:pPr>
              <a:spcBef>
                <a:spcPts val="500"/>
              </a:spcBef>
              <a:buSzPct val="100000"/>
            </a:pPr>
            <a:endParaRPr lang="pt-BR" altLang="pt-BR" sz="2000">
              <a:solidFill>
                <a:srgbClr val="000066"/>
              </a:solidFill>
              <a:ea typeface="SimSun" panose="02010600030101010101" pitchFamily="2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716463" y="6092825"/>
            <a:ext cx="41036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SzPct val="100000"/>
            </a:pPr>
            <a:r>
              <a:rPr lang="pt-BR" altLang="pt-BR" sz="1200">
                <a:solidFill>
                  <a:srgbClr val="000066"/>
                </a:solidFill>
                <a:latin typeface="Constantia" panose="02030602050306030303" pitchFamily="18" charset="0"/>
                <a:ea typeface="SimSun" panose="02010600030101010101" pitchFamily="2" charset="-122"/>
              </a:rPr>
              <a:t>Fonte: Craig Larman – Utilizando UML e padrões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2549</Words>
  <Application>Microsoft Office PowerPoint</Application>
  <PresentationFormat>Apresentação na tela (4:3)</PresentationFormat>
  <Paragraphs>497</Paragraphs>
  <Slides>59</Slides>
  <Notes>59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8" baseType="lpstr">
      <vt:lpstr>SimSun</vt:lpstr>
      <vt:lpstr>Arial</vt:lpstr>
      <vt:lpstr>Arial Unicode MS</vt:lpstr>
      <vt:lpstr>Calibri</vt:lpstr>
      <vt:lpstr>Constantia</vt:lpstr>
      <vt:lpstr>Times New Roman</vt:lpstr>
      <vt:lpstr>Verdana</vt:lpstr>
      <vt:lpstr>Wingdings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Gil</dc:creator>
  <cp:lastModifiedBy>Gil</cp:lastModifiedBy>
  <cp:revision>19</cp:revision>
  <dcterms:created xsi:type="dcterms:W3CDTF">2016-02-24T21:21:22Z</dcterms:created>
  <dcterms:modified xsi:type="dcterms:W3CDTF">2018-07-31T20:55:39Z</dcterms:modified>
</cp:coreProperties>
</file>