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59"/>
  </p:notesMasterIdLst>
  <p:handoutMasterIdLst>
    <p:handoutMasterId r:id="rId60"/>
  </p:handoutMasterIdLst>
  <p:sldIdLst>
    <p:sldId id="505" r:id="rId2"/>
    <p:sldId id="632" r:id="rId3"/>
    <p:sldId id="633" r:id="rId4"/>
    <p:sldId id="634" r:id="rId5"/>
    <p:sldId id="629" r:id="rId6"/>
    <p:sldId id="630" r:id="rId7"/>
    <p:sldId id="631" r:id="rId8"/>
    <p:sldId id="509" r:id="rId9"/>
    <p:sldId id="623" r:id="rId10"/>
    <p:sldId id="624" r:id="rId11"/>
    <p:sldId id="626" r:id="rId12"/>
    <p:sldId id="625" r:id="rId13"/>
    <p:sldId id="672" r:id="rId14"/>
    <p:sldId id="604" r:id="rId15"/>
    <p:sldId id="622" r:id="rId16"/>
    <p:sldId id="605" r:id="rId17"/>
    <p:sldId id="651" r:id="rId18"/>
    <p:sldId id="685" r:id="rId19"/>
    <p:sldId id="613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71" r:id="rId36"/>
    <p:sldId id="652" r:id="rId37"/>
    <p:sldId id="653" r:id="rId38"/>
    <p:sldId id="655" r:id="rId39"/>
    <p:sldId id="657" r:id="rId40"/>
    <p:sldId id="659" r:id="rId41"/>
    <p:sldId id="661" r:id="rId42"/>
    <p:sldId id="663" r:id="rId43"/>
    <p:sldId id="665" r:id="rId44"/>
    <p:sldId id="667" r:id="rId45"/>
    <p:sldId id="669" r:id="rId46"/>
    <p:sldId id="673" r:id="rId47"/>
    <p:sldId id="674" r:id="rId48"/>
    <p:sldId id="675" r:id="rId49"/>
    <p:sldId id="676" r:id="rId50"/>
    <p:sldId id="677" r:id="rId51"/>
    <p:sldId id="678" r:id="rId52"/>
    <p:sldId id="679" r:id="rId53"/>
    <p:sldId id="680" r:id="rId54"/>
    <p:sldId id="681" r:id="rId55"/>
    <p:sldId id="682" r:id="rId56"/>
    <p:sldId id="683" r:id="rId57"/>
    <p:sldId id="684" r:id="rId58"/>
  </p:sldIdLst>
  <p:sldSz cx="9144000" cy="6858000" type="screen4x3"/>
  <p:notesSz cx="6784975" cy="9906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9966FF"/>
    <a:srgbClr val="FF0000"/>
    <a:srgbClr val="000066"/>
    <a:srgbClr val="000099"/>
    <a:srgbClr val="CCECFF"/>
    <a:srgbClr val="FF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146" y="-96"/>
      </p:cViewPr>
      <p:guideLst>
        <p:guide orient="horz" pos="3120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3" tIns="47687" rIns="95373" bIns="47687" numCol="1" anchor="t" anchorCtr="0" compatLnSpc="1">
            <a:prstTxWarp prst="textNoShape">
              <a:avLst/>
            </a:prstTxWarp>
          </a:bodyPr>
          <a:lstStyle>
            <a:lvl1pPr defTabSz="469900">
              <a:lnSpc>
                <a:spcPct val="4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300" b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3" tIns="47687" rIns="95373" bIns="47687" numCol="1" anchor="t" anchorCtr="0" compatLnSpc="1">
            <a:prstTxWarp prst="textNoShape">
              <a:avLst/>
            </a:prstTxWarp>
          </a:bodyPr>
          <a:lstStyle>
            <a:lvl1pPr algn="r" defTabSz="469900">
              <a:lnSpc>
                <a:spcPct val="4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300" b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3" tIns="47687" rIns="95373" bIns="47687" numCol="1" anchor="b" anchorCtr="0" compatLnSpc="1">
            <a:prstTxWarp prst="textNoShape">
              <a:avLst/>
            </a:prstTxWarp>
          </a:bodyPr>
          <a:lstStyle>
            <a:lvl1pPr defTabSz="469900">
              <a:lnSpc>
                <a:spcPct val="4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300" b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09113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3" tIns="47687" rIns="95373" bIns="47687" numCol="1" anchor="b" anchorCtr="0" compatLnSpc="1">
            <a:prstTxWarp prst="textNoShape">
              <a:avLst/>
            </a:prstTxWarp>
          </a:bodyPr>
          <a:lstStyle>
            <a:lvl1pPr algn="r" defTabSz="469900">
              <a:lnSpc>
                <a:spcPct val="4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300" b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CDBD6B15-C183-4C38-BBEF-D56398E34BE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59" name="AutoShape 10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0" name="AutoShape 11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1" name="AutoShape 12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2" name="AutoShape 13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3" name="AutoShape 14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4" name="AutoShape 15"/>
          <p:cNvSpPr>
            <a:spLocks noChangeArrowheads="1"/>
          </p:cNvSpPr>
          <p:nvPr/>
        </p:nvSpPr>
        <p:spPr bwMode="auto">
          <a:xfrm>
            <a:off x="0" y="0"/>
            <a:ext cx="6784975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622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219075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0663" defTabSz="4333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0663" defTabSz="4333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700"/>
          </a:p>
        </p:txBody>
      </p:sp>
      <p:sp>
        <p:nvSpPr>
          <p:cNvPr id="2065" name="Rectangle 1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553825" y="-7920038"/>
            <a:ext cx="23110825" cy="173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9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705350"/>
            <a:ext cx="540385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2719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879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6547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395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3513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812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875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0927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515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869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964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9547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9581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3862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9260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651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056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4579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4866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2956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7654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17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276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6047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5101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3036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406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0283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19325" y="777875"/>
            <a:ext cx="2662238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546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8260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20900" y="752475"/>
            <a:ext cx="25447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048" tIns="44024" rIns="88048" bIns="440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705350"/>
            <a:ext cx="5403850" cy="4457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49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7CC11-A882-465E-8205-83194E9DA58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523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F9A6-9A5E-4E39-B560-85800F0CEDF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4404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260350"/>
            <a:ext cx="2051050" cy="58689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00750" cy="58689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7500D-BE4D-4F85-AC25-39C4C6CE811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16239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747000" cy="12795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4963"/>
            <a:ext cx="4025900" cy="452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35500" y="1604963"/>
            <a:ext cx="4025900" cy="21859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35500" y="3943350"/>
            <a:ext cx="4025900" cy="21859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0"/>
          </p:nvPr>
        </p:nvSpPr>
        <p:spPr>
          <a:xfrm>
            <a:off x="838200" y="5943600"/>
            <a:ext cx="1879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1"/>
          </p:nvPr>
        </p:nvSpPr>
        <p:spPr>
          <a:xfrm>
            <a:off x="838200" y="6248400"/>
            <a:ext cx="2870200" cy="431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2"/>
          </p:nvPr>
        </p:nvSpPr>
        <p:spPr>
          <a:xfrm>
            <a:off x="3733800" y="6248400"/>
            <a:ext cx="1879600" cy="431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B332DF-C4A2-41EC-9576-7DF8F2A1A15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0283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747000" cy="12795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4963"/>
            <a:ext cx="4025900" cy="452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5500" y="1604963"/>
            <a:ext cx="4025900" cy="452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>
          <a:xfrm>
            <a:off x="838200" y="5943600"/>
            <a:ext cx="1879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>
          <a:xfrm>
            <a:off x="838200" y="6248400"/>
            <a:ext cx="2870200" cy="431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>
          <a:xfrm>
            <a:off x="3733800" y="6248400"/>
            <a:ext cx="1879600" cy="431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9811FF-FB34-49D0-AA4E-551CF09DD79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263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10D3-B36F-40BB-90B2-34ED40D6807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14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824E-C2AB-49C7-9BD9-08B17AA9F04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8696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5900" cy="452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5500" y="1604963"/>
            <a:ext cx="4025900" cy="452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4EB5-D9FF-48B4-BCB0-21912345BA8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7251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3591-1236-4408-851C-03E56EA4BDD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1048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EF2C2-E594-4856-8788-AF78A8A9356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309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34852-30ED-4FE9-83EB-E8F5A92684F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618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668E-91DA-41F9-B8EF-96D8793D354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143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2F022-C717-4E02-99A5-0B4BAA66F12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274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350"/>
            <a:ext cx="77470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838200" y="5943600"/>
            <a:ext cx="1879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1000"/>
              </a:lnSpc>
              <a:spcBef>
                <a:spcPts val="3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None/>
              <a:tabLst>
                <a:tab pos="723900" algn="l"/>
                <a:tab pos="1447800" algn="l"/>
              </a:tabLst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38200" y="6248400"/>
            <a:ext cx="2870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1000"/>
              </a:lnSpc>
              <a:spcBef>
                <a:spcPts val="3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733800" y="6248400"/>
            <a:ext cx="1879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1000"/>
              </a:lnSpc>
              <a:spcBef>
                <a:spcPts val="3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None/>
              <a:tabLst>
                <a:tab pos="723900" algn="l"/>
                <a:tab pos="1447800" algn="l"/>
              </a:tabLst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B4A89D92-3DAE-49AC-BF76-87CA0372AA1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04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88" r:id="rId12"/>
    <p:sldLayoutId id="2147483689" r:id="rId13"/>
  </p:sldLayoutIdLst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5pPr>
      <a:lvl6pPr marL="4572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6pPr>
      <a:lvl7pPr marL="9144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7pPr>
      <a:lvl8pPr marL="13716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8pPr>
      <a:lvl9pPr marL="18288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CC9900"/>
        </a:buClr>
        <a:buSzPct val="100000"/>
        <a:buFont typeface="Tahoma" panose="020B0604030504040204" pitchFamily="34" charset="0"/>
        <a:defRPr sz="4200">
          <a:solidFill>
            <a:srgbClr val="000000"/>
          </a:solidFill>
          <a:latin typeface="Tahoma" panose="020B0604030504040204" pitchFamily="34" charset="0"/>
        </a:defRPr>
      </a:lvl9pPr>
    </p:titleStyle>
    <p:bodyStyle>
      <a:lvl1pPr marL="317500" indent="-317500" algn="l" defTabSz="449263" rtl="0" eaLnBrk="0" fontAlgn="base" hangingPunct="0">
        <a:lnSpc>
          <a:spcPct val="116000"/>
        </a:lnSpc>
        <a:spcBef>
          <a:spcPts val="2250"/>
        </a:spcBef>
        <a:spcAft>
          <a:spcPct val="0"/>
        </a:spcAft>
        <a:buClr>
          <a:srgbClr val="FFFFFF"/>
        </a:buClr>
        <a:buSzPct val="100000"/>
        <a:buFont typeface="Tahoma" panose="020B0604030504040204" pitchFamily="34" charset="0"/>
        <a:buChar char="•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17550" indent="-260350" algn="l" defTabSz="449263" rtl="0" eaLnBrk="0" fontAlgn="base" hangingPunct="0">
        <a:lnSpc>
          <a:spcPct val="116000"/>
        </a:lnSpc>
        <a:spcBef>
          <a:spcPts val="1300"/>
        </a:spcBef>
        <a:spcAft>
          <a:spcPct val="0"/>
        </a:spcAft>
        <a:buClr>
          <a:srgbClr val="FFFFFF"/>
        </a:buClr>
        <a:buSzPct val="100000"/>
        <a:buFont typeface="Tahoma" panose="020B0604030504040204" pitchFamily="34" charset="0"/>
        <a:buChar char="–"/>
        <a:defRPr sz="2600" kern="12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1000"/>
        </a:lnSpc>
        <a:spcBef>
          <a:spcPts val="1050"/>
        </a:spcBef>
        <a:spcAft>
          <a:spcPct val="0"/>
        </a:spcAft>
        <a:buClr>
          <a:srgbClr val="FFFFFF"/>
        </a:buClr>
        <a:buSzPct val="100000"/>
        <a:buFont typeface="Tahoma" panose="020B0604030504040204" pitchFamily="34" charset="0"/>
        <a:buChar char="•"/>
        <a:defRPr sz="2400" kern="12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1000"/>
        </a:lnSpc>
        <a:spcBef>
          <a:spcPts val="750"/>
        </a:spcBef>
        <a:spcAft>
          <a:spcPct val="0"/>
        </a:spcAft>
        <a:buClr>
          <a:srgbClr val="FFFFFF"/>
        </a:buClr>
        <a:buSzPct val="100000"/>
        <a:buFont typeface="Tahoma" panose="020B0604030504040204" pitchFamily="34" charset="0"/>
        <a:buChar char="–"/>
        <a:defRPr sz="20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1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anose="020B0604030504040204" pitchFamily="34" charset="0"/>
        <a:buChar char="»"/>
        <a:defRPr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539750" y="1079500"/>
            <a:ext cx="82804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7500" indent="-3175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2000"/>
              </a:lnSpc>
              <a:defRPr/>
            </a:pPr>
            <a:r>
              <a:rPr lang="en-GB" altLang="pt-BR" sz="3200" dirty="0" err="1">
                <a:solidFill>
                  <a:srgbClr val="000066"/>
                </a:solidFill>
                <a:effectLst/>
              </a:rPr>
              <a:t>Modelagem</a:t>
            </a:r>
            <a:r>
              <a:rPr lang="en-GB" altLang="pt-BR" sz="3200" dirty="0">
                <a:solidFill>
                  <a:srgbClr val="000066"/>
                </a:solidFill>
                <a:effectLst/>
              </a:rPr>
              <a:t> de </a:t>
            </a:r>
            <a:r>
              <a:rPr lang="en-GB" altLang="pt-BR" sz="3200" dirty="0" err="1">
                <a:solidFill>
                  <a:srgbClr val="000066"/>
                </a:solidFill>
                <a:effectLst/>
              </a:rPr>
              <a:t>Sistemas</a:t>
            </a:r>
            <a:endParaRPr lang="en-GB" altLang="pt-BR" sz="4400" dirty="0">
              <a:solidFill>
                <a:srgbClr val="000066"/>
              </a:solidFill>
              <a:effectLst/>
            </a:endParaRPr>
          </a:p>
          <a:p>
            <a:pPr algn="ctr">
              <a:lnSpc>
                <a:spcPct val="102000"/>
              </a:lnSpc>
              <a:defRPr/>
            </a:pPr>
            <a:endParaRPr lang="en-GB" altLang="pt-BR" sz="4400" b="0" dirty="0">
              <a:solidFill>
                <a:srgbClr val="000066"/>
              </a:solidFill>
            </a:endParaRPr>
          </a:p>
          <a:p>
            <a:pPr algn="ctr">
              <a:lnSpc>
                <a:spcPct val="102000"/>
              </a:lnSpc>
              <a:defRPr/>
            </a:pPr>
            <a:r>
              <a:rPr lang="en-GB" altLang="pt-BR" sz="2800" b="0" dirty="0">
                <a:solidFill>
                  <a:srgbClr val="000066"/>
                </a:solidFill>
              </a:rPr>
              <a:t>Prof. Gil Pina</a:t>
            </a:r>
          </a:p>
          <a:p>
            <a:pPr algn="ctr">
              <a:lnSpc>
                <a:spcPct val="102000"/>
              </a:lnSpc>
              <a:defRPr/>
            </a:pPr>
            <a:endParaRPr lang="en-GB" altLang="pt-BR" sz="2800" b="0" dirty="0">
              <a:solidFill>
                <a:srgbClr val="000066"/>
              </a:solidFill>
            </a:endParaRPr>
          </a:p>
          <a:p>
            <a:pPr algn="ctr">
              <a:lnSpc>
                <a:spcPct val="102000"/>
              </a:lnSpc>
              <a:defRPr/>
            </a:pPr>
            <a:r>
              <a:rPr lang="en-US" altLang="pt-BR" b="0" dirty="0">
                <a:solidFill>
                  <a:srgbClr val="000066"/>
                </a:solidFill>
                <a:effectLst/>
              </a:rPr>
              <a:t>gilpina.rio@gmail.com</a:t>
            </a:r>
            <a:endParaRPr lang="en-GB" altLang="pt-BR" sz="2800" b="0" dirty="0">
              <a:solidFill>
                <a:srgbClr val="000066"/>
              </a:solidFill>
            </a:endParaRPr>
          </a:p>
          <a:p>
            <a:pPr algn="ctr">
              <a:lnSpc>
                <a:spcPct val="102000"/>
              </a:lnSpc>
              <a:defRPr/>
            </a:pPr>
            <a:endParaRPr lang="en-GB" altLang="pt-BR" sz="2800" b="0" dirty="0">
              <a:solidFill>
                <a:srgbClr val="000066"/>
              </a:solidFill>
            </a:endParaRPr>
          </a:p>
          <a:p>
            <a:pPr algn="just">
              <a:lnSpc>
                <a:spcPct val="102000"/>
              </a:lnSpc>
              <a:spcBef>
                <a:spcPts val="1050"/>
              </a:spcBef>
              <a:defRPr/>
            </a:pPr>
            <a:endParaRPr lang="en-GB" altLang="pt-BR" sz="2800" b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834312" cy="37449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III: Modelagem de Sistemas (Aula 3)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3.1.   A importância da modelagem de Sistemas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3.2.   Princípios de Modelagem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3.3.   Atividades de Análise e Projeto de software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3.4.   Análise e Projeto Orientado a objeto</a:t>
            </a:r>
            <a:br>
              <a:rPr lang="pt-BR" altLang="pt-BR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</a:br>
            <a:endParaRPr lang="pt-BR" altLang="pt-BR" sz="18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b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</a:br>
            <a:endParaRPr lang="pt-BR" altLang="pt-BR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834312" cy="37449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IV : A Linguagem UML (Aula 4)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4.1.   Introdução a UML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4.2.   Evolução da UML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4.3.   Visão dos modelos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4.4.   Ferramenta Case UML</a:t>
            </a:r>
            <a:r>
              <a:rPr lang="pt-BR" altLang="pt-BR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 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b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</a:br>
            <a:endParaRPr lang="pt-BR" altLang="pt-BR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52730" cy="4321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V: Os Diagramas e modelos UML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5.1.   Casos de uso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5.1.1.    Diagrama de casos de uso (Aula 5)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5.1.2.    Especificação de casos de uso (Aula 6)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5.2.   Diagrama Conceitual de Classes: Modelo de domínio (Aulas 7, 8 e 9)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5.3.   Diagramas de Interação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5.3.1.    Diagrama de Sequência (Aula 10)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5.3.2.    Diagrama de Sequência de Sistema – DSS (Aula 10)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5.3.3.    Diagrama de Comunicação (Aula 10)</a:t>
            </a:r>
          </a:p>
          <a:p>
            <a:endParaRPr lang="pt-BR" altLang="pt-BR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52730" cy="4321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V: Os Diagramas e modelos UML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5.4. Diagrama de Estados (Aulas 11 e 12)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5.5. Diagrama de Atividades (Aula 13)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5.6. Diagrama de Classes de Projeto (</a:t>
            </a:r>
            <a:r>
              <a:rPr lang="pt-BR" altLang="pt-BR" sz="200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Aula 14)</a:t>
            </a:r>
            <a:endParaRPr lang="pt-BR" altLang="pt-BR" sz="20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endParaRPr lang="pt-BR" altLang="pt-BR" sz="20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5.7.   Diagramas de Implementação (Aula 15)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5.7.1.    Diagrama de Implantação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5.7.2.    Diagrama de Componentes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  5.8.   Estudo de Caso: (Aula 16)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Classes de Projeto, Atividades, Implantação e Componentes </a:t>
            </a:r>
            <a:endParaRPr lang="pt-BR" altLang="pt-BR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  <p:extLst>
      <p:ext uri="{BB962C8B-B14F-4D97-AF65-F5344CB8AC3E}">
        <p14:creationId xmlns:p14="http://schemas.microsoft.com/office/powerpoint/2010/main" val="1137736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991475" cy="1008062"/>
          </a:xfrm>
        </p:spPr>
        <p:txBody>
          <a:bodyPr/>
          <a:lstStyle/>
          <a:p>
            <a:pPr marL="0" indent="0">
              <a:lnSpc>
                <a:spcPct val="85000"/>
              </a:lnSpc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1.1.  Histórico do Desenvolvimento de Software </a:t>
            </a:r>
          </a:p>
          <a:p>
            <a:pPr marL="0" indent="0"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 importância do software para as empresas – Evolução</a:t>
            </a:r>
          </a:p>
          <a:p>
            <a:pPr lvl="1">
              <a:lnSpc>
                <a:spcPct val="120000"/>
              </a:lnSpc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1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Times New Roman" panose="02020603050405020304" pitchFamily="18" charset="0"/>
              <a:buNone/>
            </a:pPr>
            <a:r>
              <a:rPr lang="pt-BR" altLang="ja-JP" sz="24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Unidade 1: </a:t>
            </a:r>
            <a:r>
              <a:rPr lang="pt-BR" altLang="pt-BR" sz="24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Introdução ao Desenvolvimento de Software</a:t>
            </a:r>
            <a:endParaRPr lang="en-US" altLang="ja-JP" sz="2400">
              <a:solidFill>
                <a:srgbClr val="000066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4213" y="2420938"/>
            <a:ext cx="7991475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ja-JP" sz="2000" b="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Crise do software, nas década de 70/80 - Cenários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Houve rápido crescimento da demanda por software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Inexistência de técnicas estabelecidas para o desenvolvimento de sistemas que funcionassem adequadamente ou pudessem ser validadas</a:t>
            </a:r>
            <a:endParaRPr lang="pt-BR" altLang="pt-BR" sz="2000" b="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A Engenharia de Software era praticamente inexistente.</a:t>
            </a:r>
            <a:endParaRPr lang="pt-BR" altLang="pt-BR" sz="2000" b="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buClr>
                <a:srgbClr val="000066"/>
              </a:buClr>
              <a:buFont typeface="Tahoma" panose="020B0604030504040204" pitchFamily="34" charset="0"/>
              <a:buNone/>
            </a:pPr>
            <a:endParaRPr lang="pt-BR" altLang="ja-JP" sz="2000" b="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936625"/>
          </a:xfrm>
        </p:spPr>
        <p:txBody>
          <a:bodyPr/>
          <a:lstStyle/>
          <a:p>
            <a:pPr marL="0" indent="0">
              <a:lnSpc>
                <a:spcPct val="85000"/>
              </a:lnSpc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b="1">
                <a:solidFill>
                  <a:srgbClr val="000066"/>
                </a:solidFill>
                <a:ea typeface="ＭＳ Ｐゴシック" panose="020B0600070205080204" pitchFamily="34" charset="-128"/>
              </a:rPr>
              <a:t>1.1.  Histórico do Desenvolvimento de Software </a:t>
            </a:r>
          </a:p>
          <a:p>
            <a:pPr marL="0" indent="0"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A crise do software se manifesta de várias formas: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Times New Roman" panose="02020603050405020304" pitchFamily="18" charset="0"/>
              <a:buNone/>
            </a:pPr>
            <a:r>
              <a:rPr lang="pt-BR" altLang="ja-JP" sz="24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Unidade 1: </a:t>
            </a:r>
            <a:r>
              <a:rPr lang="pt-BR" altLang="pt-BR" sz="24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Introdução ao Desenvolvimento de Software</a:t>
            </a:r>
            <a:endParaRPr lang="en-US" altLang="ja-JP" sz="2400">
              <a:solidFill>
                <a:srgbClr val="000066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4213" y="2060575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Projetos estourando o prazo</a:t>
            </a:r>
            <a:endParaRPr lang="pt-BR" altLang="ja-JP" sz="1800" b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4213" y="2565400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Projetos estourando o orçamento</a:t>
            </a:r>
            <a:endParaRPr lang="pt-BR" altLang="ja-JP" sz="2000" b="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213" y="3068638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Software de baixa qualidade</a:t>
            </a:r>
            <a:endParaRPr lang="pt-BR" altLang="ja-JP" sz="2000" b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3" y="3573463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Software muitas vezes não atingiam os </a:t>
            </a:r>
            <a:r>
              <a:rPr lang="pt-BR" altLang="pt-BR" sz="2000" b="0" u="sng">
                <a:solidFill>
                  <a:srgbClr val="000066"/>
                </a:solidFill>
                <a:ea typeface="ＭＳ Ｐゴシック" panose="020B0600070205080204" pitchFamily="34" charset="-128"/>
              </a:rPr>
              <a:t>requisitos</a:t>
            </a:r>
            <a:endParaRPr lang="pt-BR" altLang="ja-JP" sz="2000" b="0" u="sng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3" y="4076700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Projetos ingerenciáveis</a:t>
            </a:r>
            <a:endParaRPr lang="pt-BR" altLang="ja-JP" sz="2000" b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4213" y="4581525"/>
            <a:ext cx="7618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Código difícil de manter</a:t>
            </a:r>
            <a:endParaRPr lang="pt-BR" altLang="ja-JP" sz="2000" b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68313" y="5516563"/>
            <a:ext cx="8135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pt-BR" altLang="pt-BR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68313" y="5445125"/>
            <a:ext cx="80645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</a:pPr>
            <a:r>
              <a:rPr lang="pt-BR" altLang="pt-BR" sz="2000" b="0">
                <a:solidFill>
                  <a:srgbClr val="00006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Esse era o cenário da crise do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307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991475" cy="302418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1.2.  Processo de Desenvolvimento de Software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ja-JP" sz="2000" b="1" u="sng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Conceituação</a:t>
            </a:r>
            <a:r>
              <a:rPr lang="pt-BR" altLang="ja-JP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: C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onjunto de atividades, parcialmente ordenadas, com a finalidade de obter um produto de software. É estudado dentro da área de Engenharia de Software e é considerado um dos principais mecanismos para se obter software de qualidade e cumprir corretamente os contratos de desenvolvimento, sendo uma das respostas técnicas adequadas para resolver a Crise do Software.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14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669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Times New Roman" panose="02020603050405020304" pitchFamily="18" charset="0"/>
              <a:buNone/>
            </a:pPr>
            <a:r>
              <a:rPr lang="pt-BR" altLang="ja-JP" sz="28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Unidade 1: Desenvolvimento de Software</a:t>
            </a:r>
            <a:endParaRPr lang="en-US" altLang="ja-JP" sz="2800">
              <a:solidFill>
                <a:srgbClr val="000066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11188" y="4221163"/>
            <a:ext cx="79914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</a:pPr>
            <a:endParaRPr lang="pt-BR" altLang="ja-JP" sz="2000" b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ja-JP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ja-JP" sz="2000" u="sng">
                <a:solidFill>
                  <a:srgbClr val="000066"/>
                </a:solidFill>
                <a:ea typeface="ＭＳ Ｐゴシック" panose="020B0600070205080204" pitchFamily="34" charset="-128"/>
              </a:rPr>
              <a:t>Justificativa</a:t>
            </a:r>
            <a:r>
              <a:rPr lang="pt-BR" altLang="ja-JP" sz="2000" b="0">
                <a:solidFill>
                  <a:srgbClr val="000066"/>
                </a:solidFill>
                <a:ea typeface="ＭＳ Ｐゴシック" panose="020B0600070205080204" pitchFamily="34" charset="-128"/>
              </a:rPr>
              <a:t>: a necessidade de um bom processo de desenvolvimento, com fases e papéis dos atores envolvidos claramente definidos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endParaRPr lang="pt-BR" altLang="pt-BR" sz="1600" b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5043487"/>
          </a:xfrm>
        </p:spPr>
        <p:txBody>
          <a:bodyPr/>
          <a:lstStyle/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	As fases de cada projeto dependem de sua complexidade e do modelo de processo de software em uso. </a:t>
            </a:r>
          </a:p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	Apesar disso, as seguintes fases que sempre estão presentes, independente do processo: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Concepção,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Análise,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Projeto,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Codificação,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Testes/Homologação e 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Implantação.</a:t>
            </a:r>
          </a:p>
          <a:p>
            <a:pPr>
              <a:lnSpc>
                <a:spcPct val="85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930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ja-JP" sz="2600">
                <a:solidFill>
                  <a:srgbClr val="000066"/>
                </a:solidFill>
                <a:ea typeface="ＭＳ Ｐゴシック" panose="020B0600070205080204" pitchFamily="34" charset="-128"/>
              </a:rPr>
              <a:t>1.3  As fases do Desenvolvimento de Software</a:t>
            </a:r>
            <a:endParaRPr lang="pt-BR" altLang="pt-BR" sz="26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95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467544" y="260350"/>
            <a:ext cx="83529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Times New Roman" panose="02020603050405020304" pitchFamily="18" charset="0"/>
              <a:buNone/>
            </a:pPr>
            <a:r>
              <a:rPr lang="pt-BR" altLang="ja-JP" sz="2800" dirty="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Unidade 2: Modelos de Processos de Desenvolvimento de Software </a:t>
            </a:r>
            <a:endParaRPr lang="en-US" altLang="ja-JP" sz="2800" dirty="0">
              <a:solidFill>
                <a:srgbClr val="000066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60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815" y="476672"/>
            <a:ext cx="7618412" cy="41052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2.1.  Processo de Desenvolvimento de Software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8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Evolução dos processos de desenvolvimento de software, desde o modelo em Cascata até os atuais processos ágeis.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Abordagens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Modelo em cascata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Prototipação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Desenvolvimento iterativo e incremental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Modelo em espiral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Desenvolvimento Rápido de Aplicação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Desenvolvimento ágil de software</a:t>
            </a:r>
            <a:r>
              <a:rPr lang="pt-BR" altLang="pt-BR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1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144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539750" y="1079500"/>
            <a:ext cx="82804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7500" indent="-3175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2000"/>
              </a:lnSpc>
              <a:defRPr/>
            </a:pPr>
            <a:r>
              <a:rPr lang="en-GB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Prof. Gil Pina</a:t>
            </a:r>
          </a:p>
          <a:p>
            <a:pPr>
              <a:lnSpc>
                <a:spcPct val="102000"/>
              </a:lnSpc>
              <a:defRPr/>
            </a:pPr>
            <a:r>
              <a:rPr lang="pt-BR" altLang="pt-BR" sz="200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Formação</a:t>
            </a:r>
          </a:p>
          <a:p>
            <a:pPr lvl="1">
              <a:defRPr/>
            </a:pPr>
            <a:r>
              <a:rPr lang="pt-BR" altLang="pt-BR" sz="200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pt-BR" altLang="pt-BR" sz="20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Processamento de Dados – PUC-RJ – 1977</a:t>
            </a:r>
          </a:p>
          <a:p>
            <a:pPr lvl="1">
              <a:defRPr/>
            </a:pPr>
            <a:r>
              <a:rPr lang="pt-BR" altLang="pt-BR" sz="20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Mestrado em Ciência da Informação – UFRJ – 1997</a:t>
            </a:r>
          </a:p>
          <a:p>
            <a:pPr lvl="1">
              <a:defRPr/>
            </a:pPr>
            <a:r>
              <a:rPr lang="pt-BR" altLang="pt-BR" sz="20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Cursos de Especialização e Extensão nas áreas de TI e Pesquisa </a:t>
            </a:r>
          </a:p>
          <a:p>
            <a:pPr algn="ctr">
              <a:lnSpc>
                <a:spcPct val="102000"/>
              </a:lnSpc>
              <a:defRPr/>
            </a:pPr>
            <a:endParaRPr lang="en-GB" altLang="pt-BR" sz="2000" b="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02000"/>
              </a:lnSpc>
              <a:spcBef>
                <a:spcPts val="1050"/>
              </a:spcBef>
              <a:defRPr/>
            </a:pPr>
            <a:endParaRPr lang="en-GB" altLang="pt-BR" sz="2000" b="0">
              <a:solidFill>
                <a:srgbClr val="000066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latin typeface="Arial" panose="020B0604020202020204" pitchFamily="34" charset="0"/>
              </a:rPr>
              <a:t>2.1.1 Modelo Cascata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755650" y="1341438"/>
            <a:ext cx="79208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 </a:t>
            </a:r>
            <a:r>
              <a:rPr lang="pt-BR" altLang="pt-BR" sz="2400" u="sng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modelo em cascata</a:t>
            </a: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 é um modelo de desenvolvimento de software sequencial no qual o desenvolvimento é visto como um fluir constante para frente (como uma cascata) através das fases de análise de requisitos, projeto, implementação, testes (validação), integração, e manutenção de software.</a:t>
            </a:r>
          </a:p>
          <a:p>
            <a:pPr defTabSz="914400">
              <a:buFont typeface="Wingdings" panose="05000000000000000000" pitchFamily="2" charset="2"/>
              <a:buChar char="§"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defTabSz="914400">
              <a:buFont typeface="Wingdings" panose="05000000000000000000" pitchFamily="2" charset="2"/>
              <a:buChar char="§"/>
            </a:pP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Para seguir um modelo em cascata, o progresso de uma fase para a próxima se dá de uma forma puramente sequencial. Por exemplo, inicialmente completa-se a especificação de requisitos...</a:t>
            </a:r>
          </a:p>
          <a:p>
            <a:pPr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419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latin typeface="Arial" panose="020B0604020202020204" pitchFamily="34" charset="0"/>
              </a:rPr>
              <a:t>2.2.1 Modelo Cascata</a:t>
            </a:r>
          </a:p>
        </p:txBody>
      </p:sp>
      <p:pic>
        <p:nvPicPr>
          <p:cNvPr id="92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196975"/>
            <a:ext cx="6119812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890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725613"/>
            <a:ext cx="7991475" cy="4321175"/>
          </a:xfrm>
        </p:spPr>
        <p:txBody>
          <a:bodyPr/>
          <a:lstStyle/>
          <a:p>
            <a:pPr>
              <a:lnSpc>
                <a:spcPct val="106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 Protótipo é utilizado para fins de ilustração e melhor entendimento</a:t>
            </a:r>
          </a:p>
          <a:p>
            <a:pPr>
              <a:lnSpc>
                <a:spcPct val="106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Pode se referir a um automóvel, avião, produto da engenharia, como, por exemplo, um porto ou uma usina hidrelétrica, etc. A grande diferença desse elemento para uma maquete, é que a </a:t>
            </a:r>
            <a:r>
              <a:rPr lang="pt-BR" altLang="pt-BR" sz="2000" u="sng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maquete seria em miniatura e o protótipo é em tamanho real</a:t>
            </a:r>
          </a:p>
          <a:p>
            <a:pPr>
              <a:lnSpc>
                <a:spcPct val="106000"/>
              </a:lnSpc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Na Engenharia de Software, protótipo é um sistema/modelo sem funcionalidades inteligentes (acesso a banco de dados, por exemplo), podendo conter apenas funcionalidades gráficas. </a:t>
            </a:r>
          </a:p>
          <a:p>
            <a:pPr>
              <a:lnSpc>
                <a:spcPct val="106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endParaRPr lang="pt-BR" altLang="pt-BR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200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latin typeface="Arial" panose="020B0604020202020204" pitchFamily="34" charset="0"/>
              </a:rPr>
              <a:t>2.2.2 Modelo de Processo Evolucionário –Prototipação – Tom </a:t>
            </a:r>
            <a:r>
              <a:rPr lang="pt-BR" altLang="pt-BR" sz="2800" dirty="0" err="1">
                <a:solidFill>
                  <a:srgbClr val="000066"/>
                </a:solidFill>
                <a:latin typeface="Arial" panose="020B0604020202020204" pitchFamily="34" charset="0"/>
              </a:rPr>
              <a:t>Gilb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1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802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200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latin typeface="Arial" panose="020B0604020202020204" pitchFamily="34" charset="0"/>
              </a:rPr>
              <a:t>2.2.2 Modelo de Processo </a:t>
            </a:r>
            <a:r>
              <a:rPr lang="pt-BR" altLang="pt-BR" sz="2800" dirty="0" err="1">
                <a:solidFill>
                  <a:srgbClr val="000066"/>
                </a:solidFill>
                <a:latin typeface="Arial" panose="020B0604020202020204" pitchFamily="34" charset="0"/>
              </a:rPr>
              <a:t>Evolucinário</a:t>
            </a:r>
            <a:r>
              <a:rPr lang="pt-BR" altLang="pt-BR" sz="2800" dirty="0">
                <a:solidFill>
                  <a:srgbClr val="000066"/>
                </a:solidFill>
                <a:latin typeface="Arial" panose="020B0604020202020204" pitchFamily="34" charset="0"/>
              </a:rPr>
              <a:t> –Prototipação – Tom </a:t>
            </a:r>
            <a:r>
              <a:rPr lang="pt-BR" altLang="pt-BR" sz="2800" dirty="0" err="1">
                <a:solidFill>
                  <a:srgbClr val="000066"/>
                </a:solidFill>
                <a:latin typeface="Arial" panose="020B0604020202020204" pitchFamily="34" charset="0"/>
              </a:rPr>
              <a:t>Gilb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11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2663825"/>
          </a:xfrm>
        </p:spPr>
        <p:txBody>
          <a:bodyPr/>
          <a:lstStyle/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É um dos clássicos modelos de processo de desenvolvimento de software criado em resposta às fraquezas do modelo em cascata, o mais tradicional. 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Os dois padrões mais conhecidos de sistemas iterativos de desenvolvimento são o RUP (Processo Unificado da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Rational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) e o Desenvolvimento ágil de software.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930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6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2.2.3 Desenvolvimento Iterativo e Incremental</a:t>
            </a:r>
            <a:endParaRPr lang="pt-BR" altLang="pt-BR" sz="26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19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5689600"/>
          </a:xfrm>
        </p:spPr>
        <p:txBody>
          <a:bodyPr/>
          <a:lstStyle/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 modelo de processo de software </a:t>
            </a:r>
            <a:r>
              <a:rPr lang="pt-BR" altLang="pt-BR" sz="2400" u="sng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incremental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 tem-se a ideia de se desenvolver uma implementação inicial, apresentá-la ao usuário e evoluir o software ao longo do tempo de acordo com o feedback do usuário.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 u="sng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Especificação, desenvolvimento e validação 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ocorrem em paralelo para cada um dos incrementos do software que estão em construção.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alternativa ao desenvolvimento incremental é desenvolver todo o sistema com uma integração única.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endParaRPr lang="pt-BR" altLang="ja-JP" sz="24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930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6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2.2.3 Desenvolvimento Iterativo e Incremental</a:t>
            </a:r>
            <a:endParaRPr lang="pt-BR" altLang="pt-BR" sz="26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17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5689600"/>
          </a:xfrm>
        </p:spPr>
        <p:txBody>
          <a:bodyPr/>
          <a:lstStyle/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modelo </a:t>
            </a:r>
            <a:r>
              <a:rPr lang="pt-BR" altLang="pt-BR" sz="2400" u="sng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iterativo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muitas vezes é confundido com o modelo incremental. 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 processo de desenvolvimento de software é incremental quando a cada rodada é desenvolvido um pedaço inteiro do software. 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Já no iterativo, a cada iteração, se avança no conhecimento do projeto, novos requisitos são elicitados e a arquitetura do software é revisada. 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modelo incremental, necessariamente teremos entrega de software ao término de uma iteração, o que não é verdade para o modelo iterativo.</a:t>
            </a:r>
            <a:endParaRPr lang="pt-BR" altLang="ja-JP" sz="24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930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6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2.2.3 Desenvolvimento Iterativo e Incremental</a:t>
            </a:r>
            <a:endParaRPr lang="pt-BR" altLang="pt-BR" sz="26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45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9930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6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2.2.3 Desenvolvimento Iterativo e Incremental</a:t>
            </a:r>
            <a:endParaRPr lang="pt-BR" altLang="pt-BR" sz="26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21508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61214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CaixaDeTexto 4"/>
          <p:cNvSpPr txBox="1">
            <a:spLocks noChangeArrowheads="1"/>
          </p:cNvSpPr>
          <p:nvPr/>
        </p:nvSpPr>
        <p:spPr bwMode="auto">
          <a:xfrm>
            <a:off x="539750" y="9810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figura a seguir esclarece qualquer dúvida que tenha persistido.</a:t>
            </a:r>
          </a:p>
        </p:txBody>
      </p:sp>
      <p:sp>
        <p:nvSpPr>
          <p:cNvPr id="21510" name="CaixaDeTexto 8"/>
          <p:cNvSpPr txBox="1">
            <a:spLocks noChangeArrowheads="1"/>
          </p:cNvSpPr>
          <p:nvPr/>
        </p:nvSpPr>
        <p:spPr bwMode="auto">
          <a:xfrm>
            <a:off x="971550" y="6364288"/>
            <a:ext cx="705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0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Fonte da imagem: http://www.itnerante.com.br/profiles/blogs/modelos-de-processo-de-software-incremental-e-iterativo</a:t>
            </a:r>
            <a:r>
              <a:rPr lang="pt-BR" altLang="pt-BR" sz="1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232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 modelo em espiral combina prototipagem com os aspectos controlados e sistemáticos dos processos em cascata, tendo duas características distintas: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1. É uma abordagem cíclica, para aumentar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incrementalmente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o grau de definição e de implementação de um sistema enquanto diminui seu grau de risco.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 É um conjunto de marcos de ancoragem, para garantir o comprometimento dos interessados com soluções exequíveis e mutuamente satisfatórias para o sistema.</a:t>
            </a:r>
          </a:p>
          <a:p>
            <a:pPr>
              <a:defRPr/>
            </a:pP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2.2.4 Modelo em Espiral (</a:t>
            </a:r>
            <a:r>
              <a:rPr lang="pt-BR" altLang="pt-BR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Barry </a:t>
            </a:r>
            <a:r>
              <a:rPr lang="pt-BR" altLang="pt-BR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Boehm</a:t>
            </a: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)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5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Diminuição de riscos é algo muito importante para o modelo em espiral e isso é feito por meio da construção de protótipos e obtenção do feedback dos usuários. 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Para uma típica aplicação, o modelo em espiral deverá significar que se tem uma visão grosseira dos elementos como uma aplicação utilizável, adicionando características nas fases e, a determinado ponto, o gráfico final.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 modelo espiral é usado com mais frequência em grandes projetos. Para pequenos projetos, os conceitos de desenvolvimento de software ágil torna-se uma alternativa mais viável. </a:t>
            </a:r>
          </a:p>
          <a:p>
            <a:pPr>
              <a:defRPr/>
            </a:pP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2.2.4 Modelo em Espiral (</a:t>
            </a:r>
            <a:r>
              <a:rPr lang="pt-BR" altLang="pt-BR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Barry </a:t>
            </a:r>
            <a:r>
              <a:rPr lang="pt-BR" altLang="pt-BR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Boehm</a:t>
            </a: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)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3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539750" y="1079500"/>
            <a:ext cx="8353425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7500" indent="-3175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2000"/>
              </a:lnSpc>
              <a:defRPr/>
            </a:pPr>
            <a:r>
              <a:rPr lang="en-GB" altLang="pt-BR" sz="2400" b="0">
                <a:solidFill>
                  <a:srgbClr val="000066"/>
                </a:solidFill>
                <a:latin typeface="Verdana" panose="020B0604030504040204" pitchFamily="34" charset="0"/>
              </a:rPr>
              <a:t>Prof. Gil Pina</a:t>
            </a:r>
          </a:p>
          <a:p>
            <a:pPr lvl="1">
              <a:defRPr/>
            </a:pPr>
            <a:r>
              <a:rPr lang="pt-BR" altLang="pt-BR" sz="200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Experiência Profissional</a:t>
            </a:r>
          </a:p>
          <a:p>
            <a:pPr lvl="1">
              <a:defRPr/>
            </a:pPr>
            <a:r>
              <a:rPr lang="pt-BR" altLang="pt-BR" sz="200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Programador/Analista de Sistemas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Analista de Sistemas (Junior/Pleno/Sênior)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Gerente de Projetos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Coordenador de Sistemas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Gerente de Contas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Chefe de Divisão de Sistemas</a:t>
            </a:r>
          </a:p>
          <a:p>
            <a:pPr lvl="1">
              <a:defRPr/>
            </a:pPr>
            <a:r>
              <a:rPr lang="pt-BR" altLang="pt-BR" sz="18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Coordenador Técnico de Sistemas Censitários</a:t>
            </a:r>
            <a:endParaRPr lang="en-GB" altLang="pt-BR" sz="1800" b="0">
              <a:solidFill>
                <a:srgbClr val="000066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6083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981075"/>
            <a:ext cx="6781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2.2.4 Modelo em Espiral (</a:t>
            </a:r>
            <a:r>
              <a:rPr lang="pt-BR" altLang="pt-BR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Barry </a:t>
            </a:r>
            <a:r>
              <a:rPr lang="pt-BR" altLang="pt-BR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Boehm</a:t>
            </a: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)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96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848600" cy="5043487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A ideia original do modelo em espiral é que, em cada iteração, devem ocorrer as seguintes atividades: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1. Determinação dos objetivos.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 Avaliação e redução de riscos.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3. Desenvolvimento e validação.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4. Planejamento da próxima iteração.</a:t>
            </a:r>
          </a:p>
          <a:p>
            <a:pPr marL="0" indent="0">
              <a:buFont typeface="Tahoma" panose="020B0604030504040204" pitchFamily="34" charset="0"/>
              <a:buNone/>
              <a:defRPr/>
            </a:pP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Cada loop na espiral de </a:t>
            </a:r>
            <a:r>
              <a:rPr 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Boehm</a:t>
            </a:r>
            <a:r>
              <a:rPr 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é uma fase do processo e cada quadrante é chamado de setor.</a:t>
            </a:r>
          </a:p>
          <a:p>
            <a:pPr>
              <a:defRPr/>
            </a:pP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70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2.2.4 Modelo em Espiral (</a:t>
            </a:r>
            <a:r>
              <a:rPr lang="pt-BR" altLang="pt-BR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Barry </a:t>
            </a:r>
            <a:r>
              <a:rPr lang="pt-BR" altLang="pt-BR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Boehm</a:t>
            </a:r>
            <a:r>
              <a:rPr lang="pt-BR" altLang="pt-BR" sz="2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)</a:t>
            </a:r>
            <a:endParaRPr lang="pt-BR" altLang="pt-BR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8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920037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O “método de desenvolvimento rápido de aplicações” (em inglês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Rapid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Application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Development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ou RAD), definido por James Martin no início dos anos 80, consiste num ciclo de desenvolvimento curto baseado em 3 fases (Enquadramento, Desenho e Construção).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É um modelo de processo de desenvolvimento de software iterativo e incremental que enfatiza um ciclo de desenvolvimento extremamente curto (entre 60 e 90 dias).</a:t>
            </a:r>
            <a:endParaRPr lang="pt-BR" altLang="ja-JP" sz="20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8280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3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2.2.5 Método de desenvolvimento rápido de aplicações</a:t>
            </a:r>
            <a:endParaRPr lang="pt-BR" altLang="pt-BR" sz="23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41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A maioria dos métodos ágeis tenta minimizar o risco pelo desenvolvimento do software em curtos períodos, chamados de iteração, os quais gastam tipicamente de uma até quatro semanas.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Cada iteração é como um projeto de software e inclui todas as tarefas necessárias para implantar o </a:t>
            </a:r>
            <a:r>
              <a:rPr lang="pt-BR" altLang="pt-BR" sz="20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mini-incremento</a:t>
            </a: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da nova funcionalidade: planejamento, análise de requisitos, projeto, codificação, teste e documentação.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Um projeto de software ágil busca a capacidade de implantar uma nova versão do software ao fim de cada iteração, etapa a qual a equipe responsável reavalia as prioridades do projeto.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2.2.6 Desenvolvimento ágil de software</a:t>
            </a:r>
            <a:endParaRPr lang="pt-BR" altLang="pt-BR" sz="24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27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052513"/>
            <a:ext cx="7848599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Métodos ágeis enfatizam comunicações em tempo real, preferencialmente cara a cara, a documentos escritos.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A maioria dos componentes de um grupo ágil deve estar agrupada em uma sala.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Isso inclui todas as pessoas necessárias para terminar o software: no mínimo, os programadores e seus clientes.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Nesta sala devem também se encontrar os testadores, projetistas de iteração, redatores técnicos e gerentes.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2.2.6 Desenvolvimento ágil de software</a:t>
            </a:r>
            <a:endParaRPr lang="pt-BR" altLang="pt-BR" sz="24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1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3744912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Veremos mais adiante.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2.2.7 Modelo RUP</a:t>
            </a:r>
            <a:endParaRPr lang="pt-BR" altLang="pt-BR" sz="24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64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5761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Quiz</a:t>
            </a:r>
            <a:endParaRPr lang="pt-BR" altLang="pt-BR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66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6481763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01 VUNESP - 2013 - MPE/ES - Agente Especializado - Analista de Sistemas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Sobre o modelo de desenvolvimento incremental de software, é correto afirmar que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a fase de testes de cada incremento tem duração máxima de 3 dias.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não há necessidade de qualquer especificação de requisitos para esse tipo de modelo de desenvolvimento.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não são aceitas revisões de requisitos para o incremento em desenvolvimento, mas apenas para incrementos posteriores.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não se aplica para projetos com duração prevista superior a 6 meses.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suporta, no máximo, um total de 5 incrementos para cada novo projeto.</a:t>
            </a:r>
            <a:endParaRPr lang="pt-BR" altLang="ja-JP" sz="200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0700" y="260350"/>
            <a:ext cx="8280400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01 VUNESP - 2013 - MPE/ES - Agente Especializado - Analista de Sistemas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Sobre o modelo de desenvolvimento incremental de software, é correto afirmar que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a fase de testes de cada incremento tem duração máxima de 3 dias.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não há necessidade de qualquer especificação de requisitos para esse tipo de modelo de desenvolvimento.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não são aceitas revisões de requisitos para o incremento em desenvolvimento, mas apenas para incrementos posteriores.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não se aplica para projetos com duração prevista superior a 6 meses.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suporta, no máximo, um total de 5 incrementos para cada novo projeto.</a:t>
            </a:r>
            <a:endParaRPr lang="pt-BR" altLang="ja-JP" sz="2000" b="0" dirty="0">
              <a:solidFill>
                <a:srgbClr val="000066"/>
              </a:solidFill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75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813" y="476250"/>
            <a:ext cx="8651875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02 VUNESP - 2013 - COREN/SP - Analista de Sistema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Assinale a alternativa que apresenta uma afirmação verdadeira sobre o modelo incremental de desenvolvimento de software.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Não se admite mais do que 5 incrementos nesse modelo.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Os primeiros incrementos obtidos podem ser utilizados como protótipos.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O período entre a entrega de cada incremento não pode ser superior a 15 dias.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Os requisitos estabelecidos quando do primeiro incremento não podem ser alterados em incrementos posteriores.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A equipe de desenvolvimento não necessita de grande experiência em programação.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813" y="487363"/>
            <a:ext cx="8651875" cy="64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02 VUNESP - 2013 - COREN/SP - Analista de Sistema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Assinale a alternativa que apresenta uma afirmação verdadeira sobre o modelo incremental de desenvolvimento de software.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Não se admite mais do que 5 incrementos nesse modelo.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Os primeiros incrementos obtidos podem ser utilizados como protótipos.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O período entre a entrega de cada incremento não pode ser superior a 15 dias.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Os requisitos estabelecidos quando do primeiro incremento não podem ser alterados em incrementos posteriores.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A equipe de desenvolvimento não necessita de grande experiência em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509719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5545138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03 VUNESP - 2013 - IMESC - Analista de Tecnologia - Informática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ciclo de vida de desenvolvimento de software conhecido como incremental, o núcleo do produto representa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a gerência do projeto.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o primeiro incremento obtido.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o último incremento obtido.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o conjunto de documentos do produto final.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os principais componentes da equipe de desenvolvimento.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260350"/>
            <a:ext cx="8280400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03 VUNESP - 2013 - IMESC - Analista de Tecnologia - Informática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ciclo de vida de desenvolvimento de software conhecido como incremental, o núcleo do produto representa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a gerência do projeto.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o primeiro incremento obtido.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o último incremento obtido.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o conjunto de documentos do produto final.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os principais componentes da equipe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58137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539750" y="1079500"/>
            <a:ext cx="8353425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7500" indent="-3175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ts val="225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2000"/>
              </a:lnSpc>
              <a:defRPr/>
            </a:pPr>
            <a:r>
              <a:rPr lang="en-GB" altLang="pt-BR" sz="2400" b="0">
                <a:solidFill>
                  <a:srgbClr val="000066"/>
                </a:solidFill>
                <a:latin typeface="Verdana" panose="020B0604030504040204" pitchFamily="34" charset="0"/>
              </a:rPr>
              <a:t>Prof. Gil Pina</a:t>
            </a:r>
          </a:p>
          <a:p>
            <a:pPr>
              <a:defRPr/>
            </a:pPr>
            <a:r>
              <a:rPr lang="pt-BR" altLang="pt-BR" sz="200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Principais Empresas</a:t>
            </a:r>
          </a:p>
          <a:p>
            <a:pPr lvl="1">
              <a:defRPr/>
            </a:pPr>
            <a:r>
              <a:rPr lang="pt-BR" altLang="pt-BR" sz="2000" b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IPEA – PRODERJ – DNER - EME – PACS – SYSCON – SOFT – INFROGREEN – IBGE</a:t>
            </a:r>
          </a:p>
          <a:p>
            <a:pPr lvl="1">
              <a:defRPr/>
            </a:pPr>
            <a:endParaRPr lang="en-GB" altLang="pt-BR" sz="2000" b="0">
              <a:solidFill>
                <a:srgbClr val="000066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6481763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04 VUNESP - 2012 - FAPESP - Analista de Sistemas Júnior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 as seguintes afirmações sobre o Modelo Incremental de desenvolvimento de software: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I. o primeiro incremento é normalmente chamado de núcleo do produto;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II. gera um produto operacional a cada incremento;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III. somente é utilizado em projetos com duração máxima de 2 meses.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Sobre as afirmações, está correto o contido em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I, apenas.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I e II, apenas.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I e III, apenas.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II e III, apenas.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I, II e III.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260350"/>
            <a:ext cx="8280400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04 VUNESP - 2012 - FAPESP - Analista de Sistemas Júnior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 as seguintes afirmações sobre o Modelo Incremental de desenvolvimento de software: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I. o primeiro incremento é normalmente chamado de núcleo do produto;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II. gera um produto operacional a cada incremento;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III. somente é utilizado em projetos com duração máxima de 2 meses.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Sobre as afirmações, está correto o contido em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(A) I, apenas.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(B) I e II, apenas.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(C) I e III, apenas.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(D) II e III, apenas.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(E) I, II e III.</a:t>
            </a:r>
          </a:p>
        </p:txBody>
      </p:sp>
    </p:spTree>
    <p:extLst>
      <p:ext uri="{BB962C8B-B14F-4D97-AF65-F5344CB8AC3E}">
        <p14:creationId xmlns:p14="http://schemas.microsoft.com/office/powerpoint/2010/main" val="2996779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5616575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01 FCC - 2010 - MPE-RN - Analista de Tecnologia da Informação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modelo em espiral difere principalmente dos outros modelos de processo de software por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não contemplar o protótipo.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reconhecer explicitamente o risco.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não ter fases.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possuir uma fase única evolucionária.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não contemplar o projeto do produto.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338" y="260350"/>
            <a:ext cx="8281987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01 FCC - 2010 - MPE-RN - Analista de Tecnologia da Informação 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modelo em espiral difere principalmente dos outros modelos de processo de software por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não contemplar o protótipo.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reconhecer explicitamente o risco.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não ter fases.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possuir uma fase única evolucionária.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não contemplar o projeto do produto.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 b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21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5616575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02 FCC - 2012 - TRE-CE - Analista Judiciário - Análise de Sistemas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desenvolvimento de software em espiral (Boehm), cada loop está dividido em quatro setores. NÃO se trata da denominação de um destes setores: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levantamento.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definição de objetivos.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avaliação e redução de riscos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desenvolvimento e validação.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planejamento.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260350"/>
            <a:ext cx="82804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02 FCC - 2012 - TRE-CE - Analista Judiciário - Análise de Sistemas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desenvolvimento de software em espiral (Boehm), cada loop está dividido em quatro setores. NÃO se trata da denominação de um destes setores: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levantamento.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definição de objetivos.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avaliação e redução de riscos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desenvolvimento e validação.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planejamento.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 b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24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5835650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3 FCC - 2010 - TRT - 20ª REGIÃO (SE) - Analista Judiciário - TI 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À medida que se avança pelo modelo ocorre uma iteração e o software evolui para estágios superiores, normalmente com aumento da complexidade. Cada iteração está provida das atividades determinadas pelos quadrantes planejamento, avaliação de alternativas e riscos, desenvolvimento do software e avaliação do cliente. No ciclo de vida de desenvolvimento de software, trata-se da propriedade do modelo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Cascata.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Incremental.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Espiral.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Prototipação.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Balbúrdia.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8163" y="260350"/>
            <a:ext cx="8280400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3 FCC - 2010 - TRT - 20ª REGIÃO (SE) - Analista Judiciário - TI 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À medida que se avança pelo modelo ocorre uma iteração e o software evolui para estágios superiores, normalmente com aumento da complexidade. Cada iteração está provida das atividades determinadas pelos quadrantes planejamento, avaliação de alternativas e riscos, desenvolvimento do software e avaliação do cliente. No ciclo de vida de desenvolvimento de software, trata-se da propriedade do modelo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Cascata.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Incremental.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Espiral.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Prototipação.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Balbúrdia.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 b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97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6408738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04 FCC - 2012 - TST - Analista Judiciário - Análise de Sistemas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Ciclo de Vida de um Sistema especifica todas as fases de desenvolvimento, desde sua concepção até o processo de manutenção e declínio. No que diz respeito ao desenvolvimento de software, existem alguns processos conhecidos. Um destes processos possui característica iterativa e incremental, inicia cada fase do projeto realizando um planejamento prévio, realiza a execução da fase, verifica o progresso e os resultados da fase (riscos, lições aprendidas) e incrementa novos objetivos para a fase seguinte, seguindo para a próxima iteração. O processo de software em questão é o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modelo espiral.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ciclo de vida em cascata.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modelo de desenvolvimento evolucionário (prototipação).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modelo de desenvolvimento ágil.</a:t>
            </a:r>
          </a:p>
          <a:p>
            <a:pPr marL="0" indent="0"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método de desenvolvimento Cleanroom (Sala Limpa).</a:t>
            </a:r>
          </a:p>
          <a:p>
            <a:pPr marL="0" indent="0"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260350"/>
            <a:ext cx="8280400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04 FCC - 2012 - TST - Analista Judiciário - Análise de Sistemas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Ciclo de Vida de um Sistema especifica todas as fases de desenvolvimento, desde sua concepção até o processo de manutenção e declínio. No que diz respeito ao desenvolvimento de software, existem alguns processos conhecidos. Um destes processos possui característica iterativa e incremental, inicia cada fase do projeto realizando um planejamento prévio, realiza a execução da fase, verifica o progresso e os resultados da fase (riscos, lições aprendidas) e incrementa novos objetivos para a fase seguinte, seguindo para a próxima iteração. O processo de software em questão é o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modelo espiral.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ciclo de vida em cascata.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modelo de desenvolvimento evolucionário (prototipação).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modelo de desenvolvimento ágil.</a:t>
            </a:r>
          </a:p>
          <a:p>
            <a:pPr>
              <a:spcBef>
                <a:spcPts val="600"/>
              </a:spcBef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método de desenvolvimento Cleanroom (Sala Limpa).</a:t>
            </a:r>
          </a:p>
          <a:p>
            <a:pPr>
              <a:spcBef>
                <a:spcPts val="1200"/>
              </a:spcBef>
              <a:buFont typeface="Tahoma" panose="020B0604030504040204" pitchFamily="34" charset="0"/>
              <a:buNone/>
            </a:pPr>
            <a:endParaRPr lang="pt-BR" altLang="pt-BR" sz="2200" b="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9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80400" cy="5400675"/>
          </a:xfrm>
        </p:spPr>
        <p:txBody>
          <a:bodyPr/>
          <a:lstStyle/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05 FCC - 2010 - BAHIAGÁS - Analista de Processos Organizacionais - Análise de Sistemas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 b="1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modelo em espiral do processo de software cada loop na espiral representa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uma disciplina de requisitos.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um enfoque de banco de dados.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uma tomada de decisão.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uma fase do processo.</a:t>
            </a:r>
          </a:p>
          <a:p>
            <a:pPr marL="0" indent="0"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um ciclo de programa.</a:t>
            </a:r>
          </a:p>
        </p:txBody>
      </p:sp>
      <p:sp>
        <p:nvSpPr>
          <p:cNvPr id="66564" name="Rectangle 3"/>
          <p:cNvSpPr txBox="1">
            <a:spLocks noChangeArrowheads="1"/>
          </p:cNvSpPr>
          <p:nvPr/>
        </p:nvSpPr>
        <p:spPr bwMode="auto">
          <a:xfrm>
            <a:off x="539750" y="260350"/>
            <a:ext cx="8280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Questão 05 FCC - 2010 - BAHIAGÁS - Analista de Processos Organizacionais - Análise de Sistemas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modelo em espiral do processo de software cada loop na espiral representa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a) uma disciplina de requisitos.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b) um enfoque de banco de dados.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c) uma tomada de decisão.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d) uma fase do processo.</a:t>
            </a:r>
          </a:p>
          <a:p>
            <a:pPr>
              <a:buFont typeface="Tahoma" panose="020B0604030504040204" pitchFamily="34" charset="0"/>
              <a:buNone/>
            </a:pPr>
            <a:r>
              <a:rPr lang="pt-BR" altLang="pt-BR" sz="22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e) um ciclo de programa.</a:t>
            </a:r>
          </a:p>
        </p:txBody>
      </p:sp>
    </p:spTree>
    <p:extLst>
      <p:ext uri="{BB962C8B-B14F-4D97-AF65-F5344CB8AC3E}">
        <p14:creationId xmlns:p14="http://schemas.microsoft.com/office/powerpoint/2010/main" val="2020931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618413" cy="1439863"/>
          </a:xfrm>
          <a:noFill/>
        </p:spPr>
        <p:txBody>
          <a:bodyPr/>
          <a:lstStyle/>
          <a:p>
            <a:pPr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 A Importância da Modelagem</a:t>
            </a:r>
            <a:endParaRPr lang="pt-BR" altLang="ja-JP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55650" y="2852738"/>
            <a:ext cx="5688013" cy="65722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lnSpc>
                <a:spcPct val="116000"/>
              </a:lnSpc>
              <a:spcBef>
                <a:spcPts val="2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ja-JP" sz="3200" b="0">
                <a:solidFill>
                  <a:srgbClr val="000066"/>
                </a:solidFill>
                <a:ea typeface="ＭＳ Ｐゴシック" panose="020B0600070205080204" pitchFamily="34" charset="-128"/>
              </a:rPr>
              <a:t>Mas... O QUE É MODELAR?</a:t>
            </a:r>
            <a:endParaRPr lang="pt-BR" altLang="pt-BR" sz="3200"/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669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Times New Roman" panose="02020603050405020304" pitchFamily="18" charset="0"/>
              <a:buNone/>
            </a:pPr>
            <a:r>
              <a:rPr lang="pt-BR" altLang="ja-JP" sz="2800" dirty="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Unidade 3: Modelagem de Sistemas</a:t>
            </a:r>
            <a:endParaRPr lang="en-US" altLang="ja-JP" sz="2800" dirty="0">
              <a:solidFill>
                <a:srgbClr val="000066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76250"/>
            <a:ext cx="8147050" cy="2255838"/>
          </a:xfrm>
          <a:noFill/>
        </p:spPr>
        <p:txBody>
          <a:bodyPr/>
          <a:lstStyle/>
          <a:p>
            <a:pPr marL="342900" indent="-342900"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300" b="1">
                <a:solidFill>
                  <a:srgbClr val="000066"/>
                </a:solidFill>
                <a:ea typeface="ＭＳ Ｐゴシック" panose="020B0600070205080204" pitchFamily="34" charset="-128"/>
              </a:rPr>
              <a:t>A Importância da Modelagem</a:t>
            </a:r>
          </a:p>
          <a:p>
            <a:pPr marL="342900" indent="-342900"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1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Um modelo é uma simplificação da realidade.</a:t>
            </a:r>
          </a:p>
          <a:p>
            <a:pPr marL="342900" indent="-342900"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1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Construímos modelos para compreender melhor o sistema que estamos desenvolvendo.</a:t>
            </a: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endParaRPr lang="en-US" altLang="ja-JP" sz="2300" b="1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5540" name="Picture 4" descr="Massa de modelar 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284538"/>
            <a:ext cx="3810000" cy="1724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1" name="Picture 5" descr="Massa de modelar 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3284538"/>
            <a:ext cx="2838450" cy="213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848600" cy="5021262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Modelos:</a:t>
            </a:r>
          </a:p>
          <a:p>
            <a:pPr lvl="1"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Ajudam a visualizar o sistema como ele é ou como desejamos que seja.</a:t>
            </a:r>
          </a:p>
          <a:p>
            <a:pPr lvl="1"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Permitem especificar a estrutura e/ou o comportamento de um sistema.</a:t>
            </a:r>
          </a:p>
          <a:p>
            <a:pPr lvl="1"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Proporcionam um guia para a construção do sistema.</a:t>
            </a:r>
          </a:p>
          <a:p>
            <a:pPr lvl="1"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Documentam as decisões tomadas.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Construímos modelos de sistemas complexos porque não é possível compreendê-los em sua totalidade.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10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													</a:t>
            </a:r>
            <a:r>
              <a:rPr lang="pt-BR" altLang="ja-JP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Continua</a:t>
            </a:r>
            <a:endParaRPr lang="en-US" altLang="ja-JP" sz="24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A Importância da Modelagem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353425" cy="5113337"/>
          </a:xfrm>
          <a:noFill/>
        </p:spPr>
        <p:txBody>
          <a:bodyPr/>
          <a:lstStyle/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 escolha dos modelos a serem criados tem profunda influência sobre a maneira como um determinado problema é atacado e como uma solução é definida.</a:t>
            </a: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4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Cada modelo poderá ser expresso em diferentes níveis de precisão.</a:t>
            </a: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4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													</a:t>
            </a: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0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														Continua.</a:t>
            </a:r>
          </a:p>
        </p:txBody>
      </p:sp>
      <p:pic>
        <p:nvPicPr>
          <p:cNvPr id="69636" name="Picture 4" descr="evolução de protótip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4149725"/>
            <a:ext cx="2952750" cy="1965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Princ</a:t>
            </a:r>
            <a:r>
              <a:rPr lang="pt-BR" altLang="ja-JP" sz="23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í</a:t>
            </a: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pios da Modelagem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76250"/>
            <a:ext cx="7618412" cy="6121400"/>
          </a:xfrm>
        </p:spPr>
        <p:txBody>
          <a:bodyPr/>
          <a:lstStyle/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24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Procedimentos</a:t>
            </a:r>
            <a:r>
              <a:rPr lang="en-US" altLang="ja-JP" sz="24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de </a:t>
            </a:r>
            <a:r>
              <a:rPr lang="en-US" altLang="ja-JP" sz="24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avaliação</a:t>
            </a:r>
            <a:endParaRPr lang="en-US" altLang="ja-JP" sz="2400" b="1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Avaliação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1 (AV1),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Avaliação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2 (AV2)  e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Avaliação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3 (AV3).</a:t>
            </a:r>
          </a:p>
          <a:p>
            <a:pPr lvl="1"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AV1: </a:t>
            </a:r>
            <a:r>
              <a:rPr lang="en-US" altLang="ja-JP" sz="1600" b="1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04/10/2018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-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Conteúdo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da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disciplina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até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a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sua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realização</a:t>
            </a:r>
            <a:endParaRPr lang="en-US" altLang="ja-JP" sz="16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 lvl="1"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AV2: </a:t>
            </a:r>
            <a:r>
              <a:rPr lang="en-US" altLang="ja-JP" sz="1600" b="1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22/11/2018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e AV3: </a:t>
            </a:r>
            <a:r>
              <a:rPr lang="en-US" altLang="ja-JP" sz="1600" b="1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06/12/2018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-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Todo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o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conteúdo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da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disciplina</a:t>
            </a:r>
            <a:endParaRPr lang="en-US" altLang="ja-JP" sz="16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 lvl="1"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Atividades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estruturadas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poderão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fazer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parte</a:t>
            </a:r>
            <a:r>
              <a:rPr lang="en-US" altLang="ja-JP" sz="16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da AV1 e AV2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Para </a:t>
            </a:r>
            <a:r>
              <a:rPr lang="en-US" altLang="ja-JP" sz="18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aprovação</a:t>
            </a: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na</a:t>
            </a: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disciplina</a:t>
            </a: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o </a:t>
            </a:r>
            <a:r>
              <a:rPr lang="en-US" altLang="ja-JP" sz="18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aluno</a:t>
            </a: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b="1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deverá</a:t>
            </a:r>
            <a:r>
              <a:rPr lang="en-US" altLang="ja-JP" sz="1800" b="1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	1. 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Atingir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resultado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igual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ou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superior a 6,0,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calculado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partir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da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média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aritmética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entre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os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graus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das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avaliações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sendo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consideradas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apenas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as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duas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maiores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notas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obtidas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dentre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as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três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avaliações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(AV1, AV2 e AV3). </a:t>
            </a:r>
          </a:p>
          <a:p>
            <a:pPr lvl="1">
              <a:lnSpc>
                <a:spcPct val="80000"/>
              </a:lnSpc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média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aritmética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obtida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será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o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grau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final do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aluno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na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disciplina</a:t>
            </a:r>
            <a: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.</a:t>
            </a:r>
            <a:br>
              <a:rPr lang="en-US" altLang="ja-JP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</a:br>
            <a:endParaRPr lang="en-US" altLang="ja-JP" sz="8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2300"/>
              </a:spcBef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	2. 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Obter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grau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igual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ou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superior a 4,0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em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pelo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menos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duas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das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três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avaliações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100000"/>
              </a:lnSpc>
              <a:spcBef>
                <a:spcPts val="2300"/>
              </a:spcBef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	3. 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Frequentar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no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mínimo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, 75% das aulas </a:t>
            </a:r>
            <a:r>
              <a:rPr lang="en-US" altLang="ja-JP" sz="1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ministradas</a:t>
            </a:r>
            <a:r>
              <a:rPr lang="en-US" altLang="ja-JP" sz="1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7559675" cy="865187"/>
          </a:xfrm>
          <a:noFill/>
        </p:spPr>
        <p:txBody>
          <a:bodyPr/>
          <a:lstStyle/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Os melhores modelos estão relacionados à realidade.</a:t>
            </a: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1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1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ja-JP" sz="2100">
              <a:solidFill>
                <a:srgbClr val="000066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1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									</a:t>
            </a:r>
          </a:p>
        </p:txBody>
      </p:sp>
      <p:pic>
        <p:nvPicPr>
          <p:cNvPr id="71684" name="Picture 4" descr="Maquete - Cas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1989138"/>
            <a:ext cx="2833688" cy="28336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478588" y="558958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ja-JP" b="0">
                <a:solidFill>
                  <a:srgbClr val="000066"/>
                </a:solidFill>
                <a:ea typeface="ＭＳ Ｐゴシック" panose="020B0600070205080204" pitchFamily="34" charset="-128"/>
              </a:rPr>
              <a:t>	</a:t>
            </a:r>
            <a:r>
              <a:rPr lang="pt-BR" altLang="ja-JP" sz="2400" b="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Continua..</a:t>
            </a: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71686" name="Picture 6" descr="Tabela periód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4392613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539750" y="5084763"/>
            <a:ext cx="4392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</a:pPr>
            <a:r>
              <a:rPr lang="pt-BR" altLang="pt-BR">
                <a:solidFill>
                  <a:srgbClr val="FF0000"/>
                </a:solidFill>
              </a:rPr>
              <a:t>Menos intuitivo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Princ</a:t>
            </a:r>
            <a:r>
              <a:rPr lang="pt-BR" altLang="ja-JP" sz="23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í</a:t>
            </a: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pios da Modelagem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5508625" y="4941888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</a:pPr>
            <a:r>
              <a:rPr lang="pt-BR" altLang="pt-BR">
                <a:solidFill>
                  <a:srgbClr val="FF0000"/>
                </a:solidFill>
              </a:rPr>
              <a:t>Intuitivo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7168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7859712" cy="1392237"/>
          </a:xfrm>
          <a:noFill/>
        </p:spPr>
        <p:txBody>
          <a:bodyPr/>
          <a:lstStyle/>
          <a:p>
            <a:pPr marL="342900" indent="-342900"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100">
                <a:solidFill>
                  <a:srgbClr val="000066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Nenhum modelo único é suficiente. Qualquer sistema não trivial será melhor investigado por meio de  um conjunto de modelos quase independentes.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Princ</a:t>
            </a:r>
            <a:r>
              <a:rPr lang="pt-BR" altLang="ja-JP" sz="2300">
                <a:solidFill>
                  <a:srgbClr val="0000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í</a:t>
            </a:r>
            <a:r>
              <a:rPr lang="pt-BR" altLang="ja-JP" sz="2300">
                <a:solidFill>
                  <a:srgbClr val="000066"/>
                </a:solidFill>
                <a:ea typeface="ＭＳ Ｐゴシック" panose="020B0600070205080204" pitchFamily="34" charset="-128"/>
              </a:rPr>
              <a:t>pios da Modelagem</a:t>
            </a:r>
          </a:p>
        </p:txBody>
      </p:sp>
      <p:pic>
        <p:nvPicPr>
          <p:cNvPr id="73733" name="Picture 5" descr="Maquete - C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24175"/>
            <a:ext cx="33115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 descr="Planta baix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24175"/>
            <a:ext cx="367188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604963"/>
            <a:ext cx="8204200" cy="15367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defTabSz="914400">
              <a:buFont typeface="Tahoma" panose="020B0604030504040204" pitchFamily="34" charset="0"/>
              <a:buNone/>
            </a:pPr>
            <a:r>
              <a:rPr lang="pt-BR" altLang="pt-BR" sz="1800" dirty="0">
                <a:solidFill>
                  <a:srgbClr val="000066"/>
                </a:solidFill>
                <a:latin typeface="Verdana" panose="020B0604030504040204" pitchFamily="34" charset="0"/>
              </a:rPr>
              <a:t>	</a:t>
            </a:r>
            <a:r>
              <a:rPr lang="pt-BR" altLang="pt-BR" sz="2400" b="1" dirty="0">
                <a:solidFill>
                  <a:srgbClr val="000066"/>
                </a:solidFill>
                <a:latin typeface="Verdana" panose="020B0604030504040204" pitchFamily="34" charset="0"/>
              </a:rPr>
              <a:t>Exemplo das engenharias:</a:t>
            </a:r>
          </a:p>
          <a:p>
            <a:pPr marL="273050" indent="-273050"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Todo empreendimento complexo de engenharia demanda um esfor</a:t>
            </a:r>
            <a:r>
              <a:rPr lang="pt-BR" altLang="pt-BR" sz="2000" dirty="0">
                <a:solidFill>
                  <a:srgbClr val="000066"/>
                </a:solidFill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o de planejamento antes da constru</a:t>
            </a:r>
            <a:r>
              <a:rPr lang="pt-BR" altLang="pt-BR" sz="2000" dirty="0">
                <a:solidFill>
                  <a:srgbClr val="000066"/>
                </a:solidFill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ão - </a:t>
            </a:r>
            <a:r>
              <a:rPr lang="pt-BR" altLang="pt-BR" sz="2000" b="1" u="sng" dirty="0">
                <a:solidFill>
                  <a:srgbClr val="000066"/>
                </a:solidFill>
                <a:latin typeface="Verdana" panose="020B0604030504040204" pitchFamily="34" charset="0"/>
              </a:rPr>
              <a:t>PROJETO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Quais as vantagens de modelar num </a:t>
            </a:r>
            <a:r>
              <a:rPr lang="pt-BR" altLang="ja-JP" sz="2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processo de desenvolvimento de software</a:t>
            </a: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77828" name="Espaço Reservado para Conteúdo 2"/>
          <p:cNvSpPr>
            <a:spLocks/>
          </p:cNvSpPr>
          <p:nvPr/>
        </p:nvSpPr>
        <p:spPr bwMode="auto">
          <a:xfrm>
            <a:off x="468313" y="3284538"/>
            <a:ext cx="8204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73050" indent="-2730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39763" indent="-246063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Exemplos: edifica</a:t>
            </a:r>
            <a:r>
              <a:rPr lang="pt-BR" altLang="pt-BR" sz="2000" b="0">
                <a:solidFill>
                  <a:srgbClr val="000066"/>
                </a:solidFill>
              </a:rPr>
              <a:t>ç</a:t>
            </a: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ões, estradas, ve</a:t>
            </a:r>
            <a:r>
              <a:rPr lang="pt-BR" altLang="pt-BR" sz="2000" b="0">
                <a:solidFill>
                  <a:srgbClr val="000066"/>
                </a:solidFill>
              </a:rPr>
              <a:t>í</a:t>
            </a: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culos, equipamentos eletrônicos etc.</a:t>
            </a:r>
          </a:p>
          <a:p>
            <a:pPr defTabSz="914400"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								</a:t>
            </a:r>
          </a:p>
        </p:txBody>
      </p:sp>
      <p:sp>
        <p:nvSpPr>
          <p:cNvPr id="77829" name="Espaço Reservado para Conteúdo 2"/>
          <p:cNvSpPr>
            <a:spLocks/>
          </p:cNvSpPr>
          <p:nvPr/>
        </p:nvSpPr>
        <p:spPr bwMode="auto">
          <a:xfrm>
            <a:off x="107950" y="4149725"/>
            <a:ext cx="84248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73050" indent="-2730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39763" indent="-246063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lvl="1"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2000" b="0" dirty="0">
                <a:solidFill>
                  <a:srgbClr val="000066"/>
                </a:solidFill>
                <a:latin typeface="Verdana" panose="020B0604030504040204" pitchFamily="34" charset="0"/>
              </a:rPr>
              <a:t>Não se </a:t>
            </a:r>
            <a:r>
              <a:rPr lang="pt-BR" altLang="pt-BR" sz="2000" b="0" dirty="0" err="1">
                <a:solidFill>
                  <a:srgbClr val="000066"/>
                </a:solidFill>
                <a:latin typeface="Verdana" panose="020B0604030504040204" pitchFamily="34" charset="0"/>
              </a:rPr>
              <a:t>constroi</a:t>
            </a:r>
            <a:r>
              <a:rPr lang="pt-BR" altLang="pt-BR" sz="2000" b="0" dirty="0">
                <a:solidFill>
                  <a:srgbClr val="000066"/>
                </a:solidFill>
                <a:latin typeface="Verdana" panose="020B0604030504040204" pitchFamily="34" charset="0"/>
              </a:rPr>
              <a:t> um edifício partindo diretamente para o assentamento de tijolos (sem planejamento prévio)</a:t>
            </a:r>
          </a:p>
          <a:p>
            <a:pPr defTabSz="914400"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pt-BR" altLang="pt-BR" sz="2000" b="0" dirty="0">
                <a:solidFill>
                  <a:srgbClr val="000066"/>
                </a:solidFill>
                <a:latin typeface="Verdana" panose="020B0604030504040204" pitchFamily="34" charset="0"/>
              </a:rPr>
              <a:t>								(continua)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604963"/>
            <a:ext cx="8204200" cy="2616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u="sng" dirty="0">
                <a:solidFill>
                  <a:srgbClr val="000066"/>
                </a:solidFill>
                <a:latin typeface="Verdana" panose="020B0604030504040204" pitchFamily="34" charset="0"/>
              </a:rPr>
              <a:t>Exemplos das engenharias</a:t>
            </a: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 mostram que situa</a:t>
            </a:r>
            <a:r>
              <a:rPr lang="pt-BR" altLang="pt-BR" sz="2000" dirty="0">
                <a:solidFill>
                  <a:srgbClr val="000066"/>
                </a:solidFill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ões complexas exigem tratamento diferente de situa</a:t>
            </a:r>
            <a:r>
              <a:rPr lang="pt-BR" altLang="pt-BR" sz="2000" dirty="0">
                <a:solidFill>
                  <a:srgbClr val="000066"/>
                </a:solidFill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</a:rPr>
              <a:t>ões não complexas</a:t>
            </a:r>
          </a:p>
          <a:p>
            <a:pPr marL="639763" lvl="1" indent="-246063"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Constru</a:t>
            </a:r>
            <a:r>
              <a:rPr lang="pt-BR" altLang="pt-BR" sz="2000" dirty="0">
                <a:solidFill>
                  <a:srgbClr val="000066"/>
                </a:solidFill>
                <a:effectLst/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ão de um edif</a:t>
            </a:r>
            <a:r>
              <a:rPr lang="pt-BR" altLang="pt-BR" sz="2000" dirty="0">
                <a:solidFill>
                  <a:srgbClr val="000066"/>
                </a:solidFill>
                <a:effectLst/>
              </a:rPr>
              <a:t>í</a:t>
            </a: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cio de 20 andares: necessidade de projeto pr</a:t>
            </a:r>
            <a:r>
              <a:rPr lang="pt-BR" altLang="pt-BR" sz="2000" dirty="0">
                <a:solidFill>
                  <a:srgbClr val="000066"/>
                </a:solidFill>
                <a:effectLst/>
              </a:rPr>
              <a:t>é</a:t>
            </a: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vio</a:t>
            </a:r>
          </a:p>
          <a:p>
            <a:pPr marL="639763" lvl="1" indent="-246063"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Constru</a:t>
            </a:r>
            <a:r>
              <a:rPr lang="pt-BR" altLang="pt-BR" sz="2000" dirty="0">
                <a:solidFill>
                  <a:srgbClr val="000066"/>
                </a:solidFill>
                <a:effectLst/>
              </a:rPr>
              <a:t>ç</a:t>
            </a: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ão de uma casa de cachorro: martelo, pregos e mãos </a:t>
            </a:r>
            <a:r>
              <a:rPr lang="pt-BR" altLang="pt-BR" sz="2000" dirty="0">
                <a:solidFill>
                  <a:srgbClr val="000066"/>
                </a:solidFill>
                <a:effectLst/>
              </a:rPr>
              <a:t>à</a:t>
            </a:r>
            <a:r>
              <a:rPr lang="pt-BR" altLang="pt-BR" sz="20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obra</a:t>
            </a:r>
            <a:r>
              <a:rPr lang="pt-BR" altLang="pt-BR" sz="180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				</a:t>
            </a:r>
          </a:p>
        </p:txBody>
      </p:sp>
      <p:sp>
        <p:nvSpPr>
          <p:cNvPr id="78851" name="Espaço Reservado para Conteúdo 2"/>
          <p:cNvSpPr>
            <a:spLocks/>
          </p:cNvSpPr>
          <p:nvPr/>
        </p:nvSpPr>
        <p:spPr bwMode="auto">
          <a:xfrm>
            <a:off x="468313" y="4365625"/>
            <a:ext cx="8204200" cy="792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73050" indent="-27305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39763" indent="-246063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O que aconteceria se constru</a:t>
            </a:r>
            <a:r>
              <a:rPr lang="pt-BR" altLang="pt-BR" sz="2000" b="0">
                <a:solidFill>
                  <a:srgbClr val="000066"/>
                </a:solidFill>
              </a:rPr>
              <a:t>í</a:t>
            </a: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ssemos o pr</a:t>
            </a:r>
            <a:r>
              <a:rPr lang="pt-BR" altLang="pt-BR" sz="2000" b="0">
                <a:solidFill>
                  <a:srgbClr val="000066"/>
                </a:solidFill>
              </a:rPr>
              <a:t>é</a:t>
            </a: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dio de 20 andares sem um projeto pr</a:t>
            </a:r>
            <a:r>
              <a:rPr lang="pt-BR" altLang="pt-BR" sz="2000" b="0">
                <a:solidFill>
                  <a:srgbClr val="000066"/>
                </a:solidFill>
              </a:rPr>
              <a:t>é</a:t>
            </a:r>
            <a:r>
              <a:rPr lang="pt-BR" altLang="pt-BR" sz="2000" b="0">
                <a:solidFill>
                  <a:srgbClr val="000066"/>
                </a:solidFill>
                <a:latin typeface="Verdana" panose="020B0604030504040204" pitchFamily="34" charset="0"/>
              </a:rPr>
              <a:t>vio?		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Quais as vantagens de modelar num </a:t>
            </a:r>
            <a:r>
              <a:rPr lang="pt-BR" altLang="ja-JP" sz="2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processo de desenvolvimento de software</a:t>
            </a: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380288" y="5805488"/>
            <a:ext cx="15113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16000"/>
              </a:lnSpc>
              <a:spcBef>
                <a:spcPts val="2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2000" b="0">
                <a:solidFill>
                  <a:srgbClr val="000066"/>
                </a:solidFill>
              </a:rPr>
              <a:t>(continua)</a:t>
            </a:r>
            <a:endParaRPr lang="pt-BR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3518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66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</a:rPr>
              <a:t>Descrição mais facilmente compreensível</a:t>
            </a:r>
          </a:p>
          <a:p>
            <a:pPr defTabSz="914400">
              <a:buFont typeface="Wingdings" panose="05000000000000000000" pitchFamily="2" charset="2"/>
              <a:buChar char="§"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Char char="§"/>
            </a:pP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</a:rPr>
              <a:t> Mais próxima da forma como as pessoas pensam</a:t>
            </a:r>
          </a:p>
          <a:p>
            <a:pPr lvl="1" defTabSz="914400">
              <a:buFont typeface="Wingdings" panose="05000000000000000000" pitchFamily="2" charset="2"/>
              <a:buChar char="§"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Char char="§"/>
            </a:pP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</a:rPr>
              <a:t> Não é natural “pensar” em linguagem de programação</a:t>
            </a: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endParaRPr lang="pt-BR" altLang="pt-BR" sz="2400" b="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lvl="1" defTabSz="914400">
              <a:buFont typeface="Wingdings" panose="05000000000000000000" pitchFamily="2" charset="2"/>
              <a:buNone/>
            </a:pPr>
            <a:r>
              <a:rPr lang="pt-BR" altLang="pt-BR" sz="2400" b="0" dirty="0">
                <a:solidFill>
                  <a:srgbClr val="000066"/>
                </a:solidFill>
                <a:latin typeface="Calibri" panose="020F0502020204030204" pitchFamily="34" charset="0"/>
              </a:rPr>
              <a:t>							(continua)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50825" y="3933825"/>
            <a:ext cx="8280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pt-BR" altLang="pt-BR" sz="2000">
                <a:latin typeface="Verdana" panose="020B0604030504040204" pitchFamily="34" charset="0"/>
              </a:rPr>
              <a:t>É fácil entender o que o software faz a partir do código?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Quais as vantagens de modelar num </a:t>
            </a:r>
            <a:r>
              <a:rPr lang="pt-BR" altLang="ja-JP" sz="2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processo de desenvolvimento de software</a:t>
            </a: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/>
          </p:cNvSpPr>
          <p:nvPr/>
        </p:nvSpPr>
        <p:spPr bwMode="auto">
          <a:xfrm>
            <a:off x="468313" y="692150"/>
            <a:ext cx="785971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9144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13716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18288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 defTabSz="914400"/>
            <a:r>
              <a:rPr lang="pt-BR" altLang="pt-BR" sz="2800">
                <a:solidFill>
                  <a:srgbClr val="000066"/>
                </a:solidFill>
                <a:latin typeface="Arial" panose="020B0604020202020204" pitchFamily="34" charset="0"/>
              </a:rPr>
              <a:t>Programa em Java</a:t>
            </a:r>
          </a:p>
        </p:txBody>
      </p:sp>
      <p:pic>
        <p:nvPicPr>
          <p:cNvPr id="83971" name="Picture 3" descr="Java - List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4975"/>
            <a:ext cx="75596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39750" y="476250"/>
            <a:ext cx="8147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16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Quais as vantagens de modelar num </a:t>
            </a:r>
            <a:r>
              <a:rPr lang="pt-BR" altLang="ja-JP" sz="2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processo de desenvolvimento de software</a:t>
            </a:r>
            <a:r>
              <a:rPr lang="pt-BR" altLang="ja-JP" sz="2200" dirty="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619250" y="2781300"/>
            <a:ext cx="6696075" cy="7016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pt-BR" altLang="pt-BR" sz="2000">
                <a:solidFill>
                  <a:schemeClr val="bg1"/>
                </a:solidFill>
              </a:rPr>
              <a:t>Precisamos explorar a vantagem das imagens sobre as palavras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95288" y="2995613"/>
            <a:ext cx="1079500" cy="0"/>
          </a:xfrm>
          <a:prstGeom prst="line">
            <a:avLst/>
          </a:prstGeom>
          <a:noFill/>
          <a:ln w="57150">
            <a:solidFill>
              <a:srgbClr val="99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/>
          </p:cNvSpPr>
          <p:nvPr/>
        </p:nvSpPr>
        <p:spPr bwMode="auto">
          <a:xfrm>
            <a:off x="468313" y="692150"/>
            <a:ext cx="7859712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>
              <a:lnSpc>
                <a:spcPct val="101000"/>
              </a:lnSpc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9144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13716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18288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100000"/>
              <a:buFont typeface="Tahoma" panose="020B0604030504040204" pitchFamily="34" charset="0"/>
              <a:defRPr sz="42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 defTabSz="914400"/>
            <a:r>
              <a:rPr lang="pt-BR" altLang="pt-BR" b="0">
                <a:solidFill>
                  <a:schemeClr val="tx1"/>
                </a:solidFill>
              </a:rPr>
              <a:t>Software Astah*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72739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pt-BR" altLang="pt-BR" sz="2000" b="0" dirty="0">
                <a:solidFill>
                  <a:srgbClr val="000066"/>
                </a:solidFill>
              </a:rPr>
              <a:t>http://astah.change-vision.com/en/product.html</a:t>
            </a:r>
          </a:p>
          <a:p>
            <a:pPr defTabSz="914400"/>
            <a:endParaRPr lang="pt-BR" altLang="pt-BR" sz="2000" b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4588"/>
            <a:ext cx="7526338" cy="4589462"/>
          </a:xfrm>
        </p:spPr>
        <p:txBody>
          <a:bodyPr/>
          <a:lstStyle/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2400" b="1">
                <a:solidFill>
                  <a:srgbClr val="000066"/>
                </a:solidFill>
                <a:ea typeface="ＭＳ Ｐゴシック" panose="020B0600070205080204" pitchFamily="34" charset="-128"/>
              </a:rPr>
              <a:t>Bibliografia Básica</a:t>
            </a:r>
          </a:p>
          <a:p>
            <a:pPr>
              <a:lnSpc>
                <a:spcPct val="120000"/>
              </a:lnSpc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1. LARMAN, Craig. Utilizando UML e Padrões – Uma Introdução à Análise e ao Projeto Orientados a Objetos e ao Processo Unificado. 3ª Edição. Porto Alegre: Artmed, 2007.</a:t>
            </a:r>
          </a:p>
          <a:p>
            <a:pPr>
              <a:lnSpc>
                <a:spcPct val="120000"/>
              </a:lnSpc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2. FOWLER, Martin. UML Essencial - Um Breve Guia Para a Linguagem-Padrão. 3ª Edição. Porto Alegre: Artmed, 2005.</a:t>
            </a:r>
          </a:p>
          <a:p>
            <a:pPr>
              <a:lnSpc>
                <a:spcPct val="120000"/>
              </a:lnSpc>
              <a:spcBef>
                <a:spcPts val="23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3. FURLAN, José Davi. Modelagem de Objetos Através da UML - The Unified Modeling Language. Makron Books, 1998.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55650" y="33337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>
                <a:solidFill>
                  <a:srgbClr val="000066"/>
                </a:solidFill>
                <a:latin typeface="Arial" panose="020B0604020202020204" pitchFamily="34" charset="0"/>
              </a:rPr>
              <a:t>Modelagem de Sistemas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4588"/>
            <a:ext cx="7618413" cy="5237162"/>
          </a:xfrm>
        </p:spPr>
        <p:txBody>
          <a:bodyPr/>
          <a:lstStyle/>
          <a:p>
            <a:pPr>
              <a:lnSpc>
                <a:spcPct val="96000"/>
              </a:lnSpc>
              <a:buFont typeface="Tahoma" panose="020B0604030504040204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ja-JP" sz="2400" b="1">
                <a:solidFill>
                  <a:srgbClr val="000066"/>
                </a:solidFill>
                <a:ea typeface="ＭＳ Ｐゴシック" panose="020B0600070205080204" pitchFamily="34" charset="-128"/>
              </a:rPr>
              <a:t>Bibliografia Complementar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1. BOOCH, G.; JACOBSON, I.; RUMBAUGH, J. UML - Guia do Usuário. 2ª Edição. Rio de Janeiro: Elsevier, 2005.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2. MEDEIROS, E.; Desenvolvendo Software com UML 2.0 : definitivo. São Paulo: Pearson Makron Books, 2004.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3. GAMMA, E.; HELM, R.; JOHNSON, R.; VLISSIDES, J. Padrões de Projeto – Soluções Reutilizáveis de Software Orientado a Objetos. 1ª Edição. Porto Alegre: Bookman, 2000.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4. Bezerra, Eduardo; Princípios de análise e projeto de sistemas com UML, 2/E. 2ª Edição. Campus, 2006.</a:t>
            </a:r>
          </a:p>
          <a:p>
            <a:pPr>
              <a:lnSpc>
                <a:spcPct val="96000"/>
              </a:lnSpc>
              <a:buClr>
                <a:srgbClr val="000066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ja-JP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5. WAZLAWICK, Raul; Análise e Projeto de Sistemas de Informação Orientados a Objetos. 1ª Edição. Elsevier, 2004.</a:t>
            </a:r>
            <a:endParaRPr lang="en-GB" altLang="pt-BR" sz="200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55650" y="33337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>
                <a:solidFill>
                  <a:srgbClr val="000066"/>
                </a:solidFill>
                <a:latin typeface="Arial" panose="020B0604020202020204" pitchFamily="34" charset="0"/>
              </a:rPr>
              <a:t>Modelagem de Sistemas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618412" cy="25923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I: Desenvolvimento de Software (Aula 1)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1.1.   Histórico do Desenvolvimento de Software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1.2.   Processo de Desenvolvimento de Software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1.3.   As fases do Desenvolvimento de Software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14400" y="16764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37449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Unidade II: Modelos de Processos de Desenvolvimento de Software (Aula 2)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2.1.   Cascata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2.2.   Prototipação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2.3.   Espiral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2.4.   Iterativo incremental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2.5.   RUP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000066"/>
              </a:buClr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  <a:t>2.6.   Processos ágeis</a:t>
            </a:r>
            <a:br>
              <a:rPr lang="pt-BR" altLang="pt-BR" sz="1800" dirty="0">
                <a:solidFill>
                  <a:srgbClr val="000066"/>
                </a:solidFill>
                <a:effectLst/>
                <a:ea typeface="ＭＳ Ｐゴシック" panose="020B0600070205080204" pitchFamily="34" charset="-128"/>
              </a:rPr>
            </a:br>
            <a:endParaRPr lang="pt-BR" altLang="pt-BR" sz="1800" dirty="0">
              <a:solidFill>
                <a:srgbClr val="00006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46085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6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0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17550" indent="-260350">
              <a:lnSpc>
                <a:spcPct val="116000"/>
              </a:lnSpc>
              <a:spcBef>
                <a:spcPts val="130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11000"/>
              </a:lnSpc>
              <a:spcBef>
                <a:spcPts val="10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1000"/>
              </a:lnSpc>
              <a:spcBef>
                <a:spcPts val="750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1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anose="020B0604030504040204" pitchFamily="34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6000"/>
              </a:lnSpc>
              <a:buFont typeface="Tahoma" panose="020B0604030504040204" pitchFamily="34" charset="0"/>
              <a:buNone/>
            </a:pPr>
            <a:r>
              <a:rPr lang="en-US" altLang="ja-JP" sz="2800">
                <a:solidFill>
                  <a:srgbClr val="000066"/>
                </a:solidFill>
                <a:ea typeface="ＭＳ Ｐゴシック" panose="020B0600070205080204" pitchFamily="34" charset="-128"/>
              </a:rPr>
              <a:t>Ementa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3129</Words>
  <Application>Microsoft Office PowerPoint</Application>
  <PresentationFormat>Apresentação na tela (4:3)</PresentationFormat>
  <Paragraphs>393</Paragraphs>
  <Slides>57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5" baseType="lpstr">
      <vt:lpstr>ＭＳ Ｐゴシック</vt:lpstr>
      <vt:lpstr>Arial</vt:lpstr>
      <vt:lpstr>Calibri</vt:lpstr>
      <vt:lpstr>Tahoma</vt:lpstr>
      <vt:lpstr>Times New Roman</vt:lpstr>
      <vt:lpstr>Verdana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Gestão TI CGM 2007</dc:title>
  <dc:creator>Gilberto Macedo Pina</dc:creator>
  <cp:lastModifiedBy>Gil</cp:lastModifiedBy>
  <cp:revision>250</cp:revision>
  <dcterms:modified xsi:type="dcterms:W3CDTF">2018-07-31T21:08:02Z</dcterms:modified>
</cp:coreProperties>
</file>