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5" r:id="rId1"/>
  </p:sldMasterIdLst>
  <p:notesMasterIdLst>
    <p:notesMasterId r:id="rId29"/>
  </p:notesMasterIdLst>
  <p:handoutMasterIdLst>
    <p:handoutMasterId r:id="rId30"/>
  </p:handoutMasterIdLst>
  <p:sldIdLst>
    <p:sldId id="256" r:id="rId2"/>
    <p:sldId id="498" r:id="rId3"/>
    <p:sldId id="515" r:id="rId4"/>
    <p:sldId id="513" r:id="rId5"/>
    <p:sldId id="517" r:id="rId6"/>
    <p:sldId id="518" r:id="rId7"/>
    <p:sldId id="514" r:id="rId8"/>
    <p:sldId id="506" r:id="rId9"/>
    <p:sldId id="505" r:id="rId10"/>
    <p:sldId id="509" r:id="rId11"/>
    <p:sldId id="511" r:id="rId12"/>
    <p:sldId id="510" r:id="rId13"/>
    <p:sldId id="512" r:id="rId14"/>
    <p:sldId id="519" r:id="rId15"/>
    <p:sldId id="520" r:id="rId16"/>
    <p:sldId id="521" r:id="rId17"/>
    <p:sldId id="522" r:id="rId18"/>
    <p:sldId id="524" r:id="rId19"/>
    <p:sldId id="523" r:id="rId20"/>
    <p:sldId id="525" r:id="rId21"/>
    <p:sldId id="527" r:id="rId22"/>
    <p:sldId id="526" r:id="rId23"/>
    <p:sldId id="528" r:id="rId24"/>
    <p:sldId id="529" r:id="rId25"/>
    <p:sldId id="530" r:id="rId26"/>
    <p:sldId id="531" r:id="rId27"/>
    <p:sldId id="533" r:id="rId28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6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58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8D52AE29-8BD6-4D4A-8714-1DED91D306E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E1F9CA9-1FAC-4DAD-8A5F-3075834729A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6042A3-0B4D-4B7E-B5DF-C74B5157F851}" type="datetimeFigureOut">
              <a:rPr lang="pt-BR" smtClean="0"/>
              <a:t>27/08/2018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67D9A6E-4ED2-4514-A5E0-AB6815AA5B8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DFB7E2D-394B-4C46-95EB-4F4BF02DBB5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A7C6F-0BFF-48B4-A55B-C30896ED4B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00636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94D05-F877-4447-A135-C5020AC71E43}" type="datetimeFigureOut">
              <a:rPr lang="pt-BR" smtClean="0"/>
              <a:t>27/08/2018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CECFF4-B3E8-4CA0-98D1-544FB063FE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013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591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8042CB19-B3F1-4F4D-909A-647BD61200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4C700F-416C-44D6-BABB-FF6CDEBD4D71}" type="slidenum">
              <a:rPr lang="es-ES_tradnl" altLang="pt-BR"/>
              <a:pPr/>
              <a:t>3</a:t>
            </a:fld>
            <a:endParaRPr lang="es-ES_tradnl" altLang="pt-BR"/>
          </a:p>
        </p:txBody>
      </p:sp>
      <p:sp>
        <p:nvSpPr>
          <p:cNvPr id="305154" name="Rectangle 2">
            <a:extLst>
              <a:ext uri="{FF2B5EF4-FFF2-40B4-BE49-F238E27FC236}">
                <a16:creationId xmlns:a16="http://schemas.microsoft.com/office/drawing/2014/main" id="{E64554E1-3676-40B2-B414-352F515B84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9950" y="762000"/>
            <a:ext cx="5040313" cy="2836863"/>
          </a:xfrm>
          <a:ln/>
        </p:spPr>
      </p:sp>
      <p:sp>
        <p:nvSpPr>
          <p:cNvPr id="305155" name="Rectangle 3">
            <a:extLst>
              <a:ext uri="{FF2B5EF4-FFF2-40B4-BE49-F238E27FC236}">
                <a16:creationId xmlns:a16="http://schemas.microsoft.com/office/drawing/2014/main" id="{D4F5EC93-74A7-4292-969D-5D78DD9F82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 altLang="pt-BR"/>
          </a:p>
        </p:txBody>
      </p:sp>
    </p:spTree>
    <p:extLst>
      <p:ext uri="{BB962C8B-B14F-4D97-AF65-F5344CB8AC3E}">
        <p14:creationId xmlns:p14="http://schemas.microsoft.com/office/powerpoint/2010/main" val="33655689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8042CB19-B3F1-4F4D-909A-647BD61200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4C700F-416C-44D6-BABB-FF6CDEBD4D71}" type="slidenum">
              <a:rPr lang="es-ES_tradnl" altLang="pt-BR"/>
              <a:pPr/>
              <a:t>4</a:t>
            </a:fld>
            <a:endParaRPr lang="es-ES_tradnl" altLang="pt-BR"/>
          </a:p>
        </p:txBody>
      </p:sp>
      <p:sp>
        <p:nvSpPr>
          <p:cNvPr id="305154" name="Rectangle 2">
            <a:extLst>
              <a:ext uri="{FF2B5EF4-FFF2-40B4-BE49-F238E27FC236}">
                <a16:creationId xmlns:a16="http://schemas.microsoft.com/office/drawing/2014/main" id="{E64554E1-3676-40B2-B414-352F515B84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9950" y="762000"/>
            <a:ext cx="5040313" cy="2836863"/>
          </a:xfrm>
          <a:ln/>
        </p:spPr>
      </p:sp>
      <p:sp>
        <p:nvSpPr>
          <p:cNvPr id="305155" name="Rectangle 3">
            <a:extLst>
              <a:ext uri="{FF2B5EF4-FFF2-40B4-BE49-F238E27FC236}">
                <a16:creationId xmlns:a16="http://schemas.microsoft.com/office/drawing/2014/main" id="{D4F5EC93-74A7-4292-969D-5D78DD9F82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 altLang="pt-BR"/>
          </a:p>
        </p:txBody>
      </p:sp>
    </p:spTree>
    <p:extLst>
      <p:ext uri="{BB962C8B-B14F-4D97-AF65-F5344CB8AC3E}">
        <p14:creationId xmlns:p14="http://schemas.microsoft.com/office/powerpoint/2010/main" val="1795500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8042CB19-B3F1-4F4D-909A-647BD61200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4C700F-416C-44D6-BABB-FF6CDEBD4D71}" type="slidenum">
              <a:rPr lang="es-ES_tradnl" altLang="pt-BR"/>
              <a:pPr/>
              <a:t>5</a:t>
            </a:fld>
            <a:endParaRPr lang="es-ES_tradnl" altLang="pt-BR"/>
          </a:p>
        </p:txBody>
      </p:sp>
      <p:sp>
        <p:nvSpPr>
          <p:cNvPr id="305154" name="Rectangle 2">
            <a:extLst>
              <a:ext uri="{FF2B5EF4-FFF2-40B4-BE49-F238E27FC236}">
                <a16:creationId xmlns:a16="http://schemas.microsoft.com/office/drawing/2014/main" id="{E64554E1-3676-40B2-B414-352F515B84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9950" y="762000"/>
            <a:ext cx="5040313" cy="2836863"/>
          </a:xfrm>
          <a:ln/>
        </p:spPr>
      </p:sp>
      <p:sp>
        <p:nvSpPr>
          <p:cNvPr id="305155" name="Rectangle 3">
            <a:extLst>
              <a:ext uri="{FF2B5EF4-FFF2-40B4-BE49-F238E27FC236}">
                <a16:creationId xmlns:a16="http://schemas.microsoft.com/office/drawing/2014/main" id="{D4F5EC93-74A7-4292-969D-5D78DD9F82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 altLang="pt-BR"/>
          </a:p>
        </p:txBody>
      </p:sp>
    </p:spTree>
    <p:extLst>
      <p:ext uri="{BB962C8B-B14F-4D97-AF65-F5344CB8AC3E}">
        <p14:creationId xmlns:p14="http://schemas.microsoft.com/office/powerpoint/2010/main" val="37627184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8042CB19-B3F1-4F4D-909A-647BD61200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4C700F-416C-44D6-BABB-FF6CDEBD4D71}" type="slidenum">
              <a:rPr lang="es-ES_tradnl" altLang="pt-BR"/>
              <a:pPr/>
              <a:t>6</a:t>
            </a:fld>
            <a:endParaRPr lang="es-ES_tradnl" altLang="pt-BR"/>
          </a:p>
        </p:txBody>
      </p:sp>
      <p:sp>
        <p:nvSpPr>
          <p:cNvPr id="305154" name="Rectangle 2">
            <a:extLst>
              <a:ext uri="{FF2B5EF4-FFF2-40B4-BE49-F238E27FC236}">
                <a16:creationId xmlns:a16="http://schemas.microsoft.com/office/drawing/2014/main" id="{E64554E1-3676-40B2-B414-352F515B84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9950" y="762000"/>
            <a:ext cx="5040313" cy="2836863"/>
          </a:xfrm>
          <a:ln/>
        </p:spPr>
      </p:sp>
      <p:sp>
        <p:nvSpPr>
          <p:cNvPr id="305155" name="Rectangle 3">
            <a:extLst>
              <a:ext uri="{FF2B5EF4-FFF2-40B4-BE49-F238E27FC236}">
                <a16:creationId xmlns:a16="http://schemas.microsoft.com/office/drawing/2014/main" id="{D4F5EC93-74A7-4292-969D-5D78DD9F82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 altLang="pt-BR"/>
          </a:p>
        </p:txBody>
      </p:sp>
    </p:spTree>
    <p:extLst>
      <p:ext uri="{BB962C8B-B14F-4D97-AF65-F5344CB8AC3E}">
        <p14:creationId xmlns:p14="http://schemas.microsoft.com/office/powerpoint/2010/main" val="41598216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8042CB19-B3F1-4F4D-909A-647BD61200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4C700F-416C-44D6-BABB-FF6CDEBD4D71}" type="slidenum">
              <a:rPr lang="es-ES_tradnl" altLang="pt-BR"/>
              <a:pPr/>
              <a:t>7</a:t>
            </a:fld>
            <a:endParaRPr lang="es-ES_tradnl" altLang="pt-BR"/>
          </a:p>
        </p:txBody>
      </p:sp>
      <p:sp>
        <p:nvSpPr>
          <p:cNvPr id="305154" name="Rectangle 2">
            <a:extLst>
              <a:ext uri="{FF2B5EF4-FFF2-40B4-BE49-F238E27FC236}">
                <a16:creationId xmlns:a16="http://schemas.microsoft.com/office/drawing/2014/main" id="{E64554E1-3676-40B2-B414-352F515B84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9950" y="762000"/>
            <a:ext cx="5040313" cy="2836863"/>
          </a:xfrm>
          <a:ln/>
        </p:spPr>
      </p:sp>
      <p:sp>
        <p:nvSpPr>
          <p:cNvPr id="305155" name="Rectangle 3">
            <a:extLst>
              <a:ext uri="{FF2B5EF4-FFF2-40B4-BE49-F238E27FC236}">
                <a16:creationId xmlns:a16="http://schemas.microsoft.com/office/drawing/2014/main" id="{D4F5EC93-74A7-4292-969D-5D78DD9F82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 altLang="pt-BR"/>
          </a:p>
        </p:txBody>
      </p:sp>
    </p:spTree>
    <p:extLst>
      <p:ext uri="{BB962C8B-B14F-4D97-AF65-F5344CB8AC3E}">
        <p14:creationId xmlns:p14="http://schemas.microsoft.com/office/powerpoint/2010/main" val="543252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30-jul-18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7552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30-jul-18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1472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30-jul-18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8866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30-jul-18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9264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30-jul-18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9605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30-jul-18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6725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30-jul-18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1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30-jul-18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101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30-jul-18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4165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30-jul-18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8783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30-jul-18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1949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BR"/>
              <a:t>30-jul-18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1099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drelb2000/CURSOS" TargetMode="External"/><Relationship Id="rId2" Type="http://schemas.openxmlformats.org/officeDocument/2006/relationships/hyperlink" Target="mailto:andre.luiz.braga2000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87557" y="528182"/>
            <a:ext cx="9663113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TECNOLOGIAS PARA INTERNET -II</a:t>
            </a:r>
            <a:br>
              <a:rPr lang="en-US" dirty="0"/>
            </a:br>
            <a:r>
              <a:rPr lang="en-US" i="1" dirty="0"/>
              <a:t>CCT0423</a:t>
            </a:r>
            <a:br>
              <a:rPr lang="en-US" dirty="0"/>
            </a:br>
            <a:r>
              <a:rPr lang="en-US" b="1" dirty="0"/>
              <a:t>(Aula 3)</a:t>
            </a:r>
            <a:endParaRPr lang="pt-BR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90144" y="2915782"/>
            <a:ext cx="11131296" cy="357447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Prof. André Luiz Braga</a:t>
            </a:r>
          </a:p>
          <a:p>
            <a:r>
              <a:rPr lang="en-US" dirty="0" err="1"/>
              <a:t>M.Sc</a:t>
            </a:r>
            <a:r>
              <a:rPr lang="en-US" dirty="0"/>
              <a:t> - COPPE/UFRJ</a:t>
            </a:r>
          </a:p>
          <a:p>
            <a:r>
              <a:rPr lang="en-US" dirty="0" err="1"/>
              <a:t>D.Sc</a:t>
            </a:r>
            <a:r>
              <a:rPr lang="en-US" dirty="0"/>
              <a:t> – IBM Silicon Valley Lab / COPPE / UFRJ</a:t>
            </a:r>
          </a:p>
          <a:p>
            <a:r>
              <a:rPr lang="en-US" dirty="0"/>
              <a:t>IBM Certified Sr. IT Architect / Open Group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Email:  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andre.luiz.braga2000@gmail.com</a:t>
            </a:r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(Favor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enviar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um email com o assunto “CCT0423-&lt;TURMA&gt;” para ser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incluído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lista de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distribuição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Material do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curso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disponível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>
                <a:sym typeface="Wingdings" panose="05000000000000000000" pitchFamily="2" charset="2"/>
                <a:hlinkClick r:id="rId3"/>
              </a:rPr>
              <a:t>https://github.com/andrelb2000/CURSOS</a:t>
            </a:r>
            <a:endParaRPr lang="en-US" dirty="0">
              <a:sym typeface="Wingdings" panose="05000000000000000000" pitchFamily="2" charset="2"/>
            </a:endParaRPr>
          </a:p>
          <a:p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89134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C2A51A3-03C7-4D88-81F9-9B524045BD8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102442" y="136525"/>
            <a:ext cx="10515600" cy="1325562"/>
          </a:xfrm>
        </p:spPr>
        <p:txBody>
          <a:bodyPr>
            <a:normAutofit/>
          </a:bodyPr>
          <a:lstStyle/>
          <a:p>
            <a:r>
              <a:rPr lang="en-US" sz="4000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sz="4000" dirty="0"/>
            </a:br>
            <a:r>
              <a:rPr lang="en-US" sz="4000" dirty="0" err="1"/>
              <a:t>JQuery</a:t>
            </a:r>
            <a:r>
              <a:rPr lang="en-US" sz="4000" dirty="0"/>
              <a:t> – </a:t>
            </a:r>
            <a:r>
              <a:rPr lang="en-US" sz="4000" dirty="0" err="1"/>
              <a:t>Instalação</a:t>
            </a:r>
            <a:r>
              <a:rPr lang="en-US" sz="4000" dirty="0"/>
              <a:t> – Hello World</a:t>
            </a:r>
            <a:endParaRPr lang="tr-TR" altLang="pt-BR" sz="400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5D9241-6779-43DA-9738-602D9E2F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30-jul-18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AA3B48-AC65-4151-B1C9-DF3717B5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55F005-6AC6-4A94-8953-F77E82F7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10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91B73E4-506A-4086-B1E0-8A7BF911F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31" y="1717811"/>
            <a:ext cx="2933700" cy="37719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A8F5A65-1B2D-4A49-B9C9-220A2ECB65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4366" y="1533403"/>
            <a:ext cx="5489285" cy="17526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6A0BE304-8BC5-4520-8BFF-D376AB2638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8601" y="290810"/>
            <a:ext cx="4251000" cy="1581533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BAACD58B-988B-488C-86EF-2DD815D65C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2092" y="1223643"/>
            <a:ext cx="4940422" cy="498432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E131E279-1AFD-42A9-B8FA-07F1FB27D789}"/>
              </a:ext>
            </a:extLst>
          </p:cNvPr>
          <p:cNvCxnSpPr>
            <a:cxnSpLocks/>
          </p:cNvCxnSpPr>
          <p:nvPr/>
        </p:nvCxnSpPr>
        <p:spPr>
          <a:xfrm flipV="1">
            <a:off x="6170645" y="982825"/>
            <a:ext cx="746449" cy="1169436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21A30290-A6C0-486B-BADF-7B4E475FF0E3}"/>
              </a:ext>
            </a:extLst>
          </p:cNvPr>
          <p:cNvCxnSpPr>
            <a:cxnSpLocks/>
          </p:cNvCxnSpPr>
          <p:nvPr/>
        </p:nvCxnSpPr>
        <p:spPr>
          <a:xfrm>
            <a:off x="10462727" y="982825"/>
            <a:ext cx="590938" cy="734986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85D20D3A-9895-4633-88A2-AA5D9332D2E0}"/>
              </a:ext>
            </a:extLst>
          </p:cNvPr>
          <p:cNvCxnSpPr>
            <a:cxnSpLocks/>
          </p:cNvCxnSpPr>
          <p:nvPr/>
        </p:nvCxnSpPr>
        <p:spPr>
          <a:xfrm flipV="1">
            <a:off x="1853682" y="3159967"/>
            <a:ext cx="1816359" cy="2225171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Balão de Fala: Retângulo 23">
            <a:extLst>
              <a:ext uri="{FF2B5EF4-FFF2-40B4-BE49-F238E27FC236}">
                <a16:creationId xmlns:a16="http://schemas.microsoft.com/office/drawing/2014/main" id="{26C72E29-8603-4E0E-BEB2-85A45507C2D3}"/>
              </a:ext>
            </a:extLst>
          </p:cNvPr>
          <p:cNvSpPr/>
          <p:nvPr/>
        </p:nvSpPr>
        <p:spPr>
          <a:xfrm>
            <a:off x="8617528" y="290810"/>
            <a:ext cx="2478470" cy="412097"/>
          </a:xfrm>
          <a:prstGeom prst="wedgeRectCallout">
            <a:avLst>
              <a:gd name="adj1" fmla="val -84820"/>
              <a:gd name="adj2" fmla="val 83835"/>
            </a:avLst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solidFill>
                  <a:schemeClr val="tx1"/>
                </a:solidFill>
              </a:rPr>
              <a:t>Digitar</a:t>
            </a:r>
            <a:r>
              <a:rPr lang="en-US" sz="2000" b="1" dirty="0">
                <a:solidFill>
                  <a:schemeClr val="tx1"/>
                </a:solidFill>
              </a:rPr>
              <a:t> “</a:t>
            </a:r>
            <a:r>
              <a:rPr lang="en-US" sz="2000" b="1" dirty="0" err="1">
                <a:solidFill>
                  <a:schemeClr val="tx1"/>
                </a:solidFill>
              </a:rPr>
              <a:t>JQuery</a:t>
            </a:r>
            <a:r>
              <a:rPr lang="en-US" sz="2000" b="1" dirty="0">
                <a:solidFill>
                  <a:schemeClr val="tx1"/>
                </a:solidFill>
              </a:rPr>
              <a:t>”</a:t>
            </a:r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25" name="Balão de Fala: Retângulo 24">
            <a:extLst>
              <a:ext uri="{FF2B5EF4-FFF2-40B4-BE49-F238E27FC236}">
                <a16:creationId xmlns:a16="http://schemas.microsoft.com/office/drawing/2014/main" id="{A2554984-3F82-42AF-BB50-C48640B31927}"/>
              </a:ext>
            </a:extLst>
          </p:cNvPr>
          <p:cNvSpPr/>
          <p:nvPr/>
        </p:nvSpPr>
        <p:spPr>
          <a:xfrm>
            <a:off x="4702336" y="5385137"/>
            <a:ext cx="1996520" cy="598014"/>
          </a:xfrm>
          <a:prstGeom prst="wedgeRectCallout">
            <a:avLst>
              <a:gd name="adj1" fmla="val 162921"/>
              <a:gd name="adj2" fmla="val 52774"/>
            </a:avLst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solidFill>
                  <a:schemeClr val="tx1"/>
                </a:solidFill>
              </a:rPr>
              <a:t>Clicar</a:t>
            </a:r>
            <a:endParaRPr lang="pt-BR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241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C2A51A3-03C7-4D88-81F9-9B524045BD8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295275" y="234632"/>
            <a:ext cx="10515600" cy="1325562"/>
          </a:xfrm>
        </p:spPr>
        <p:txBody>
          <a:bodyPr>
            <a:normAutofit/>
          </a:bodyPr>
          <a:lstStyle/>
          <a:p>
            <a:r>
              <a:rPr lang="en-US" sz="4000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sz="4000" dirty="0"/>
            </a:br>
            <a:r>
              <a:rPr lang="en-US" sz="4000" dirty="0" err="1"/>
              <a:t>JQuery</a:t>
            </a:r>
            <a:r>
              <a:rPr lang="en-US" sz="4000" dirty="0"/>
              <a:t> – </a:t>
            </a:r>
            <a:r>
              <a:rPr lang="en-US" sz="4000" dirty="0" err="1"/>
              <a:t>Instalação</a:t>
            </a:r>
            <a:r>
              <a:rPr lang="en-US" sz="4000" dirty="0"/>
              <a:t> – Hello World</a:t>
            </a:r>
            <a:endParaRPr lang="tr-TR" altLang="pt-BR" sz="400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5D9241-6779-43DA-9738-602D9E2F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30-jul-18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AA3B48-AC65-4151-B1C9-DF3717B5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55F005-6AC6-4A94-8953-F77E82F7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11</a:t>
            </a:fld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B7E1C928-899A-417F-B886-63F56EBBC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26" y="1560194"/>
            <a:ext cx="7345590" cy="297448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280A9DE0-C7B0-4FBE-BEEE-E7EC24B061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9268" y="567711"/>
            <a:ext cx="4427306" cy="524837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Balão de Fala: Retângulo 13">
            <a:extLst>
              <a:ext uri="{FF2B5EF4-FFF2-40B4-BE49-F238E27FC236}">
                <a16:creationId xmlns:a16="http://schemas.microsoft.com/office/drawing/2014/main" id="{CF712DE3-C301-4488-A744-2F0525ED8123}"/>
              </a:ext>
            </a:extLst>
          </p:cNvPr>
          <p:cNvSpPr/>
          <p:nvPr/>
        </p:nvSpPr>
        <p:spPr>
          <a:xfrm>
            <a:off x="2583140" y="5170534"/>
            <a:ext cx="1996520" cy="598014"/>
          </a:xfrm>
          <a:prstGeom prst="wedgeRectCallout">
            <a:avLst>
              <a:gd name="adj1" fmla="val 72568"/>
              <a:gd name="adj2" fmla="val -202070"/>
            </a:avLst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solidFill>
                  <a:schemeClr val="tx1"/>
                </a:solidFill>
              </a:rPr>
              <a:t>Clicar</a:t>
            </a:r>
            <a:r>
              <a:rPr lang="en-US" sz="2800" b="1" dirty="0">
                <a:solidFill>
                  <a:schemeClr val="tx1"/>
                </a:solidFill>
              </a:rPr>
              <a:t>  OK</a:t>
            </a:r>
            <a:endParaRPr lang="pt-BR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3354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C2A51A3-03C7-4D88-81F9-9B524045BD8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sz="4000" dirty="0"/>
            </a:br>
            <a:r>
              <a:rPr lang="en-US" sz="4000" dirty="0" err="1"/>
              <a:t>JQuery</a:t>
            </a:r>
            <a:r>
              <a:rPr lang="en-US" sz="4000" dirty="0"/>
              <a:t> – </a:t>
            </a:r>
            <a:r>
              <a:rPr lang="en-US" sz="4000" dirty="0" err="1"/>
              <a:t>Instalação</a:t>
            </a:r>
            <a:r>
              <a:rPr lang="en-US" sz="4000" dirty="0"/>
              <a:t> – Hello World</a:t>
            </a:r>
            <a:endParaRPr lang="tr-TR" altLang="pt-BR" sz="400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5D9241-6779-43DA-9738-602D9E2F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30-jul-18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AA3B48-AC65-4151-B1C9-DF3717B5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55F005-6AC6-4A94-8953-F77E82F7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12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CA86A46-3995-4864-A232-961D2B4313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958"/>
          <a:stretch/>
        </p:blipFill>
        <p:spPr>
          <a:xfrm>
            <a:off x="156080" y="1499117"/>
            <a:ext cx="2981325" cy="266514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B97BC76-F7A1-408C-A57D-635B4667E9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235"/>
          <a:stretch/>
        </p:blipFill>
        <p:spPr>
          <a:xfrm>
            <a:off x="2209800" y="3098469"/>
            <a:ext cx="2057400" cy="7429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D3F7178B-CD0C-4105-A476-1C474A61CA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4452" y="3743115"/>
            <a:ext cx="2009775" cy="7429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EE61BAF-D088-423F-BBC0-4DDC2208D7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9125" y="4486065"/>
            <a:ext cx="2867025" cy="18573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CFA8EA74-AB25-483D-86D0-E8C1A8C2B0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19331" y="3242981"/>
            <a:ext cx="4557215" cy="280304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523E4302-6713-4EC4-AAC2-863977A7C2D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5028" t="12879" r="1987"/>
          <a:stretch/>
        </p:blipFill>
        <p:spPr>
          <a:xfrm>
            <a:off x="3439886" y="1701098"/>
            <a:ext cx="8416212" cy="7429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6B183CDF-51F6-489E-B257-42972BA67538}"/>
              </a:ext>
            </a:extLst>
          </p:cNvPr>
          <p:cNvCxnSpPr>
            <a:cxnSpLocks/>
          </p:cNvCxnSpPr>
          <p:nvPr/>
        </p:nvCxnSpPr>
        <p:spPr>
          <a:xfrm flipV="1">
            <a:off x="6650910" y="2208245"/>
            <a:ext cx="1062396" cy="3206507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FACD41B8-2B2F-4FD6-BDC4-B460CA28D027}"/>
              </a:ext>
            </a:extLst>
          </p:cNvPr>
          <p:cNvCxnSpPr>
            <a:cxnSpLocks/>
          </p:cNvCxnSpPr>
          <p:nvPr/>
        </p:nvCxnSpPr>
        <p:spPr>
          <a:xfrm>
            <a:off x="6898433" y="5436117"/>
            <a:ext cx="2525485" cy="398626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94969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A9890777-8E3B-4783-A133-843E21E412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37" b="2787"/>
          <a:stretch/>
        </p:blipFill>
        <p:spPr>
          <a:xfrm>
            <a:off x="687322" y="1542830"/>
            <a:ext cx="10261092" cy="48135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218" name="Rectangle 2">
            <a:extLst>
              <a:ext uri="{FF2B5EF4-FFF2-40B4-BE49-F238E27FC236}">
                <a16:creationId xmlns:a16="http://schemas.microsoft.com/office/drawing/2014/main" id="{2C2A51A3-03C7-4D88-81F9-9B524045BD8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sz="4000" dirty="0"/>
            </a:br>
            <a:r>
              <a:rPr lang="en-US" sz="4000" dirty="0" err="1"/>
              <a:t>JQuery</a:t>
            </a:r>
            <a:r>
              <a:rPr lang="en-US" sz="4000" dirty="0"/>
              <a:t> – Exemplo 1 - Hello World</a:t>
            </a:r>
            <a:endParaRPr lang="tr-TR" altLang="pt-BR" sz="400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5D9241-6779-43DA-9738-602D9E2F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30-jul-18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AA3B48-AC65-4151-B1C9-DF3717B5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55F005-6AC6-4A94-8953-F77E82F7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13</a:t>
            </a:fld>
            <a:endParaRPr lang="pt-BR"/>
          </a:p>
        </p:txBody>
      </p:sp>
      <p:sp>
        <p:nvSpPr>
          <p:cNvPr id="16" name="Balão de Fala: Retângulo 15">
            <a:extLst>
              <a:ext uri="{FF2B5EF4-FFF2-40B4-BE49-F238E27FC236}">
                <a16:creationId xmlns:a16="http://schemas.microsoft.com/office/drawing/2014/main" id="{8A9202B4-30FA-4172-9962-1732DFFE38E1}"/>
              </a:ext>
            </a:extLst>
          </p:cNvPr>
          <p:cNvSpPr/>
          <p:nvPr/>
        </p:nvSpPr>
        <p:spPr>
          <a:xfrm>
            <a:off x="9156789" y="4448615"/>
            <a:ext cx="2478470" cy="1115959"/>
          </a:xfrm>
          <a:prstGeom prst="wedgeRectCallout">
            <a:avLst>
              <a:gd name="adj1" fmla="val -224827"/>
              <a:gd name="adj2" fmla="val -25417"/>
            </a:avLst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Código </a:t>
            </a:r>
            <a:r>
              <a:rPr lang="en-US" sz="2000" b="1" dirty="0" err="1">
                <a:solidFill>
                  <a:schemeClr val="tx1"/>
                </a:solidFill>
              </a:rPr>
              <a:t>JQuery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executado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na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carga</a:t>
            </a:r>
            <a:r>
              <a:rPr lang="en-US" sz="2000" b="1" dirty="0">
                <a:solidFill>
                  <a:schemeClr val="tx1"/>
                </a:solidFill>
              </a:rPr>
              <a:t> da página</a:t>
            </a:r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17" name="Balão de Fala: Retângulo 16">
            <a:extLst>
              <a:ext uri="{FF2B5EF4-FFF2-40B4-BE49-F238E27FC236}">
                <a16:creationId xmlns:a16="http://schemas.microsoft.com/office/drawing/2014/main" id="{A75B2111-8F21-41FD-8ACF-E2AC0D12D366}"/>
              </a:ext>
            </a:extLst>
          </p:cNvPr>
          <p:cNvSpPr/>
          <p:nvPr/>
        </p:nvSpPr>
        <p:spPr>
          <a:xfrm>
            <a:off x="8325339" y="1238572"/>
            <a:ext cx="2478470" cy="1022321"/>
          </a:xfrm>
          <a:prstGeom prst="wedgeRectCallout">
            <a:avLst>
              <a:gd name="adj1" fmla="val -176266"/>
              <a:gd name="adj2" fmla="val 193155"/>
            </a:avLst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solidFill>
                  <a:schemeClr val="tx1"/>
                </a:solidFill>
              </a:rPr>
              <a:t>Biblioteca</a:t>
            </a:r>
            <a:r>
              <a:rPr lang="en-US" sz="2000" b="1" dirty="0">
                <a:solidFill>
                  <a:schemeClr val="tx1"/>
                </a:solidFill>
              </a:rPr>
              <a:t> “</a:t>
            </a:r>
            <a:r>
              <a:rPr lang="en-US" sz="2000" b="1" dirty="0" err="1">
                <a:solidFill>
                  <a:schemeClr val="tx1"/>
                </a:solidFill>
              </a:rPr>
              <a:t>JQuery</a:t>
            </a:r>
            <a:r>
              <a:rPr lang="en-US" sz="2000" b="1" dirty="0">
                <a:solidFill>
                  <a:schemeClr val="tx1"/>
                </a:solidFill>
              </a:rPr>
              <a:t>”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(Pode vir de vários outros lugares)</a:t>
            </a:r>
            <a:endParaRPr lang="pt-BR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5245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9BE54DE7-C1EC-4A1D-B946-9DD9EC95B3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75" y="1821140"/>
            <a:ext cx="8139335" cy="427006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218" name="Rectangle 2">
            <a:extLst>
              <a:ext uri="{FF2B5EF4-FFF2-40B4-BE49-F238E27FC236}">
                <a16:creationId xmlns:a16="http://schemas.microsoft.com/office/drawing/2014/main" id="{2C2A51A3-03C7-4D88-81F9-9B524045BD8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sz="4000" dirty="0"/>
            </a:br>
            <a:r>
              <a:rPr lang="en-US" sz="4000" dirty="0" err="1"/>
              <a:t>JQuery</a:t>
            </a:r>
            <a:r>
              <a:rPr lang="en-US" sz="4000" dirty="0"/>
              <a:t> – Exemplo 1 - Hello World</a:t>
            </a:r>
            <a:endParaRPr lang="tr-TR" altLang="pt-BR" sz="400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5D9241-6779-43DA-9738-602D9E2F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30-jul-18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AA3B48-AC65-4151-B1C9-DF3717B5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55F005-6AC6-4A94-8953-F77E82F7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14</a:t>
            </a:fld>
            <a:endParaRPr lang="pt-BR"/>
          </a:p>
        </p:txBody>
      </p:sp>
      <p:sp>
        <p:nvSpPr>
          <p:cNvPr id="16" name="Balão de Fala: Retângulo 15">
            <a:extLst>
              <a:ext uri="{FF2B5EF4-FFF2-40B4-BE49-F238E27FC236}">
                <a16:creationId xmlns:a16="http://schemas.microsoft.com/office/drawing/2014/main" id="{8A9202B4-30FA-4172-9962-1732DFFE38E1}"/>
              </a:ext>
            </a:extLst>
          </p:cNvPr>
          <p:cNvSpPr/>
          <p:nvPr/>
        </p:nvSpPr>
        <p:spPr>
          <a:xfrm>
            <a:off x="142875" y="2819400"/>
            <a:ext cx="1504950" cy="1000125"/>
          </a:xfrm>
          <a:prstGeom prst="wedgeRectCallout">
            <a:avLst>
              <a:gd name="adj1" fmla="val 92189"/>
              <a:gd name="adj2" fmla="val -20143"/>
            </a:avLst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Código </a:t>
            </a:r>
            <a:r>
              <a:rPr lang="en-US" sz="1600" b="1" dirty="0" err="1">
                <a:solidFill>
                  <a:schemeClr val="tx1"/>
                </a:solidFill>
              </a:rPr>
              <a:t>JQuery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executado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na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carga</a:t>
            </a:r>
            <a:r>
              <a:rPr lang="en-US" sz="1600" b="1" dirty="0">
                <a:solidFill>
                  <a:schemeClr val="tx1"/>
                </a:solidFill>
              </a:rPr>
              <a:t> da página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17" name="Balão de Fala: Retângulo 16">
            <a:extLst>
              <a:ext uri="{FF2B5EF4-FFF2-40B4-BE49-F238E27FC236}">
                <a16:creationId xmlns:a16="http://schemas.microsoft.com/office/drawing/2014/main" id="{A75B2111-8F21-41FD-8ACF-E2AC0D12D366}"/>
              </a:ext>
            </a:extLst>
          </p:cNvPr>
          <p:cNvSpPr/>
          <p:nvPr/>
        </p:nvSpPr>
        <p:spPr>
          <a:xfrm>
            <a:off x="8515724" y="1996122"/>
            <a:ext cx="1966718" cy="831850"/>
          </a:xfrm>
          <a:prstGeom prst="wedgeRectCallout">
            <a:avLst>
              <a:gd name="adj1" fmla="val -122992"/>
              <a:gd name="adj2" fmla="val 92392"/>
            </a:avLst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Todos </a:t>
            </a:r>
            <a:r>
              <a:rPr lang="en-US" sz="2000" b="1" dirty="0" err="1">
                <a:solidFill>
                  <a:schemeClr val="tx1"/>
                </a:solidFill>
              </a:rPr>
              <a:t>os</a:t>
            </a:r>
            <a:r>
              <a:rPr lang="en-US" sz="2000" b="1" dirty="0">
                <a:solidFill>
                  <a:schemeClr val="tx1"/>
                </a:solidFill>
              </a:rPr>
              <a:t> “</a:t>
            </a:r>
            <a:r>
              <a:rPr lang="en-US" sz="2000" b="1" dirty="0" err="1">
                <a:solidFill>
                  <a:schemeClr val="tx1"/>
                </a:solidFill>
              </a:rPr>
              <a:t>Div</a:t>
            </a:r>
            <a:r>
              <a:rPr lang="en-US" sz="2000" b="1" dirty="0">
                <a:solidFill>
                  <a:schemeClr val="tx1"/>
                </a:solidFill>
              </a:rPr>
              <a:t>” </a:t>
            </a:r>
            <a:r>
              <a:rPr lang="en-US" sz="2000" b="1" dirty="0" err="1">
                <a:solidFill>
                  <a:schemeClr val="tx1"/>
                </a:solidFill>
              </a:rPr>
              <a:t>serão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trocados</a:t>
            </a:r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10" name="Balão de Fala: Retângulo 9">
            <a:extLst>
              <a:ext uri="{FF2B5EF4-FFF2-40B4-BE49-F238E27FC236}">
                <a16:creationId xmlns:a16="http://schemas.microsoft.com/office/drawing/2014/main" id="{8AC11553-AEC4-4219-9024-76BC6BBAC193}"/>
              </a:ext>
            </a:extLst>
          </p:cNvPr>
          <p:cNvSpPr/>
          <p:nvPr/>
        </p:nvSpPr>
        <p:spPr>
          <a:xfrm>
            <a:off x="9243207" y="3308364"/>
            <a:ext cx="2478470" cy="1022321"/>
          </a:xfrm>
          <a:prstGeom prst="wedgeRectCallout">
            <a:avLst>
              <a:gd name="adj1" fmla="val -142063"/>
              <a:gd name="adj2" fmla="val -26727"/>
            </a:avLst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Todos </a:t>
            </a:r>
            <a:r>
              <a:rPr lang="en-US" sz="2000" b="1" dirty="0" err="1">
                <a:solidFill>
                  <a:schemeClr val="tx1"/>
                </a:solidFill>
              </a:rPr>
              <a:t>os</a:t>
            </a:r>
            <a:r>
              <a:rPr lang="en-US" sz="2000" b="1" dirty="0">
                <a:solidFill>
                  <a:schemeClr val="tx1"/>
                </a:solidFill>
              </a:rPr>
              <a:t> “p” </a:t>
            </a:r>
            <a:r>
              <a:rPr lang="en-US" sz="2000" b="1" dirty="0" err="1">
                <a:solidFill>
                  <a:schemeClr val="tx1"/>
                </a:solidFill>
              </a:rPr>
              <a:t>trocados</a:t>
            </a:r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11" name="Balão de Fala: Retângulo 10">
            <a:extLst>
              <a:ext uri="{FF2B5EF4-FFF2-40B4-BE49-F238E27FC236}">
                <a16:creationId xmlns:a16="http://schemas.microsoft.com/office/drawing/2014/main" id="{05118D5F-4086-4644-BA17-EB328FC3B6CA}"/>
              </a:ext>
            </a:extLst>
          </p:cNvPr>
          <p:cNvSpPr/>
          <p:nvPr/>
        </p:nvSpPr>
        <p:spPr>
          <a:xfrm>
            <a:off x="9324976" y="4976004"/>
            <a:ext cx="2653892" cy="831850"/>
          </a:xfrm>
          <a:prstGeom prst="wedgeRectCallout">
            <a:avLst>
              <a:gd name="adj1" fmla="val -114156"/>
              <a:gd name="adj2" fmla="val -170735"/>
            </a:avLst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solidFill>
                  <a:schemeClr val="tx1"/>
                </a:solidFill>
              </a:rPr>
              <a:t>Somente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os</a:t>
            </a:r>
            <a:r>
              <a:rPr lang="en-US" sz="2000" b="1" dirty="0">
                <a:solidFill>
                  <a:schemeClr val="tx1"/>
                </a:solidFill>
              </a:rPr>
              <a:t>  com ID = “IDP3” </a:t>
            </a:r>
            <a:r>
              <a:rPr lang="en-US" sz="2000" b="1" dirty="0" err="1">
                <a:solidFill>
                  <a:schemeClr val="tx1"/>
                </a:solidFill>
              </a:rPr>
              <a:t>serão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trocados</a:t>
            </a:r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12" name="Balão de Fala: Retângulo 11">
            <a:extLst>
              <a:ext uri="{FF2B5EF4-FFF2-40B4-BE49-F238E27FC236}">
                <a16:creationId xmlns:a16="http://schemas.microsoft.com/office/drawing/2014/main" id="{7206D73E-9DA4-4C08-AA3A-9EF0993F5EC9}"/>
              </a:ext>
            </a:extLst>
          </p:cNvPr>
          <p:cNvSpPr/>
          <p:nvPr/>
        </p:nvSpPr>
        <p:spPr>
          <a:xfrm>
            <a:off x="8515724" y="1996122"/>
            <a:ext cx="1966718" cy="831850"/>
          </a:xfrm>
          <a:prstGeom prst="wedgeRectCallout">
            <a:avLst>
              <a:gd name="adj1" fmla="val -252303"/>
              <a:gd name="adj2" fmla="val 281323"/>
            </a:avLst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Todos </a:t>
            </a:r>
            <a:r>
              <a:rPr lang="en-US" sz="2000" b="1" dirty="0" err="1">
                <a:solidFill>
                  <a:schemeClr val="tx1"/>
                </a:solidFill>
              </a:rPr>
              <a:t>os</a:t>
            </a:r>
            <a:r>
              <a:rPr lang="en-US" sz="2000" b="1" dirty="0">
                <a:solidFill>
                  <a:schemeClr val="tx1"/>
                </a:solidFill>
              </a:rPr>
              <a:t> “</a:t>
            </a:r>
            <a:r>
              <a:rPr lang="en-US" sz="2000" b="1" dirty="0" err="1">
                <a:solidFill>
                  <a:schemeClr val="tx1"/>
                </a:solidFill>
              </a:rPr>
              <a:t>Div</a:t>
            </a:r>
            <a:r>
              <a:rPr lang="en-US" sz="2000" b="1" dirty="0">
                <a:solidFill>
                  <a:schemeClr val="tx1"/>
                </a:solidFill>
              </a:rPr>
              <a:t>” </a:t>
            </a:r>
            <a:r>
              <a:rPr lang="en-US" sz="2000" b="1" dirty="0" err="1">
                <a:solidFill>
                  <a:schemeClr val="tx1"/>
                </a:solidFill>
              </a:rPr>
              <a:t>serão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trocados</a:t>
            </a:r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13" name="Balão de Fala: Retângulo 12">
            <a:extLst>
              <a:ext uri="{FF2B5EF4-FFF2-40B4-BE49-F238E27FC236}">
                <a16:creationId xmlns:a16="http://schemas.microsoft.com/office/drawing/2014/main" id="{E369FC20-E953-46FD-9283-61B9450C3C5C}"/>
              </a:ext>
            </a:extLst>
          </p:cNvPr>
          <p:cNvSpPr/>
          <p:nvPr/>
        </p:nvSpPr>
        <p:spPr>
          <a:xfrm>
            <a:off x="9243207" y="3298839"/>
            <a:ext cx="2478470" cy="1022321"/>
          </a:xfrm>
          <a:prstGeom prst="wedgeRectCallout">
            <a:avLst>
              <a:gd name="adj1" fmla="val -245827"/>
              <a:gd name="adj2" fmla="val 148433"/>
            </a:avLst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Todos </a:t>
            </a:r>
            <a:r>
              <a:rPr lang="en-US" sz="2000" b="1" dirty="0" err="1">
                <a:solidFill>
                  <a:schemeClr val="tx1"/>
                </a:solidFill>
              </a:rPr>
              <a:t>os</a:t>
            </a:r>
            <a:r>
              <a:rPr lang="en-US" sz="2000" b="1" dirty="0">
                <a:solidFill>
                  <a:schemeClr val="tx1"/>
                </a:solidFill>
              </a:rPr>
              <a:t> “p” </a:t>
            </a:r>
            <a:r>
              <a:rPr lang="en-US" sz="2000" b="1" dirty="0" err="1">
                <a:solidFill>
                  <a:schemeClr val="tx1"/>
                </a:solidFill>
              </a:rPr>
              <a:t>trocados</a:t>
            </a:r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15" name="Balão de Fala: Retângulo 14">
            <a:extLst>
              <a:ext uri="{FF2B5EF4-FFF2-40B4-BE49-F238E27FC236}">
                <a16:creationId xmlns:a16="http://schemas.microsoft.com/office/drawing/2014/main" id="{AAF57827-B9D3-4675-AA4A-10E83B06555F}"/>
              </a:ext>
            </a:extLst>
          </p:cNvPr>
          <p:cNvSpPr/>
          <p:nvPr/>
        </p:nvSpPr>
        <p:spPr>
          <a:xfrm>
            <a:off x="9324976" y="4966479"/>
            <a:ext cx="2653892" cy="831850"/>
          </a:xfrm>
          <a:prstGeom prst="wedgeRectCallout">
            <a:avLst>
              <a:gd name="adj1" fmla="val -197781"/>
              <a:gd name="adj2" fmla="val 43387"/>
            </a:avLst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solidFill>
                  <a:schemeClr val="tx1"/>
                </a:solidFill>
              </a:rPr>
              <a:t>Somente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os</a:t>
            </a:r>
            <a:r>
              <a:rPr lang="en-US" sz="2000" b="1" dirty="0">
                <a:solidFill>
                  <a:schemeClr val="tx1"/>
                </a:solidFill>
              </a:rPr>
              <a:t>  com ID = “IDP3” </a:t>
            </a:r>
            <a:r>
              <a:rPr lang="en-US" sz="2000" b="1" dirty="0" err="1">
                <a:solidFill>
                  <a:schemeClr val="tx1"/>
                </a:solidFill>
              </a:rPr>
              <a:t>serão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trocados</a:t>
            </a:r>
            <a:endParaRPr lang="pt-BR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6468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B3855D05-457C-4FB5-A1BF-8E97409EB7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32"/>
          <a:stretch/>
        </p:blipFill>
        <p:spPr>
          <a:xfrm>
            <a:off x="310554" y="1691322"/>
            <a:ext cx="7456091" cy="427393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218" name="Rectangle 2">
            <a:extLst>
              <a:ext uri="{FF2B5EF4-FFF2-40B4-BE49-F238E27FC236}">
                <a16:creationId xmlns:a16="http://schemas.microsoft.com/office/drawing/2014/main" id="{2C2A51A3-03C7-4D88-81F9-9B524045BD8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sz="4000" dirty="0"/>
            </a:br>
            <a:r>
              <a:rPr lang="en-US" sz="4000" dirty="0" err="1"/>
              <a:t>JQuery</a:t>
            </a:r>
            <a:r>
              <a:rPr lang="en-US" sz="4000" dirty="0"/>
              <a:t> – Exemplo 1 - Hello World</a:t>
            </a:r>
            <a:endParaRPr lang="tr-TR" altLang="pt-BR" sz="400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5D9241-6779-43DA-9738-602D9E2F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30-jul-18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AA3B48-AC65-4151-B1C9-DF3717B5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55F005-6AC6-4A94-8953-F77E82F7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15</a:t>
            </a:fld>
            <a:endParaRPr lang="pt-BR"/>
          </a:p>
        </p:txBody>
      </p:sp>
      <p:sp>
        <p:nvSpPr>
          <p:cNvPr id="17" name="Balão de Fala: Retângulo 16">
            <a:extLst>
              <a:ext uri="{FF2B5EF4-FFF2-40B4-BE49-F238E27FC236}">
                <a16:creationId xmlns:a16="http://schemas.microsoft.com/office/drawing/2014/main" id="{A75B2111-8F21-41FD-8ACF-E2AC0D12D366}"/>
              </a:ext>
            </a:extLst>
          </p:cNvPr>
          <p:cNvSpPr/>
          <p:nvPr/>
        </p:nvSpPr>
        <p:spPr>
          <a:xfrm>
            <a:off x="8515724" y="1996122"/>
            <a:ext cx="1966718" cy="831850"/>
          </a:xfrm>
          <a:prstGeom prst="wedgeRectCallout">
            <a:avLst>
              <a:gd name="adj1" fmla="val -225181"/>
              <a:gd name="adj2" fmla="val -15242"/>
            </a:avLst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Todos </a:t>
            </a:r>
            <a:r>
              <a:rPr lang="en-US" sz="2000" b="1" dirty="0" err="1">
                <a:solidFill>
                  <a:schemeClr val="tx1"/>
                </a:solidFill>
              </a:rPr>
              <a:t>os</a:t>
            </a:r>
            <a:r>
              <a:rPr lang="en-US" sz="2000" b="1" dirty="0">
                <a:solidFill>
                  <a:schemeClr val="tx1"/>
                </a:solidFill>
              </a:rPr>
              <a:t> “</a:t>
            </a:r>
            <a:r>
              <a:rPr lang="en-US" sz="2000" b="1" dirty="0" err="1">
                <a:solidFill>
                  <a:schemeClr val="tx1"/>
                </a:solidFill>
              </a:rPr>
              <a:t>Div</a:t>
            </a:r>
            <a:r>
              <a:rPr lang="en-US" sz="2000" b="1" dirty="0">
                <a:solidFill>
                  <a:schemeClr val="tx1"/>
                </a:solidFill>
              </a:rPr>
              <a:t>” </a:t>
            </a:r>
            <a:r>
              <a:rPr lang="en-US" sz="2000" b="1" dirty="0" err="1">
                <a:solidFill>
                  <a:schemeClr val="tx1"/>
                </a:solidFill>
              </a:rPr>
              <a:t>serão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trocados</a:t>
            </a:r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10" name="Balão de Fala: Retângulo 9">
            <a:extLst>
              <a:ext uri="{FF2B5EF4-FFF2-40B4-BE49-F238E27FC236}">
                <a16:creationId xmlns:a16="http://schemas.microsoft.com/office/drawing/2014/main" id="{8AC11553-AEC4-4219-9024-76BC6BBAC193}"/>
              </a:ext>
            </a:extLst>
          </p:cNvPr>
          <p:cNvSpPr/>
          <p:nvPr/>
        </p:nvSpPr>
        <p:spPr>
          <a:xfrm>
            <a:off x="9243207" y="3308364"/>
            <a:ext cx="2478470" cy="1022321"/>
          </a:xfrm>
          <a:prstGeom prst="wedgeRectCallout">
            <a:avLst>
              <a:gd name="adj1" fmla="val -220078"/>
              <a:gd name="adj2" fmla="val -67722"/>
            </a:avLst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Todos </a:t>
            </a:r>
            <a:r>
              <a:rPr lang="en-US" sz="2000" b="1" dirty="0" err="1">
                <a:solidFill>
                  <a:schemeClr val="tx1"/>
                </a:solidFill>
              </a:rPr>
              <a:t>os</a:t>
            </a:r>
            <a:r>
              <a:rPr lang="en-US" sz="2000" b="1" dirty="0">
                <a:solidFill>
                  <a:schemeClr val="tx1"/>
                </a:solidFill>
              </a:rPr>
              <a:t> “p” </a:t>
            </a:r>
            <a:r>
              <a:rPr lang="en-US" sz="2000" b="1" dirty="0" err="1">
                <a:solidFill>
                  <a:schemeClr val="tx1"/>
                </a:solidFill>
              </a:rPr>
              <a:t>trocados</a:t>
            </a:r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13" name="Balão de Fala: Retângulo 12">
            <a:extLst>
              <a:ext uri="{FF2B5EF4-FFF2-40B4-BE49-F238E27FC236}">
                <a16:creationId xmlns:a16="http://schemas.microsoft.com/office/drawing/2014/main" id="{E369FC20-E953-46FD-9283-61B9450C3C5C}"/>
              </a:ext>
            </a:extLst>
          </p:cNvPr>
          <p:cNvSpPr/>
          <p:nvPr/>
        </p:nvSpPr>
        <p:spPr>
          <a:xfrm>
            <a:off x="9243207" y="3298839"/>
            <a:ext cx="2478470" cy="1022321"/>
          </a:xfrm>
          <a:prstGeom prst="wedgeRectCallout">
            <a:avLst>
              <a:gd name="adj1" fmla="val -225459"/>
              <a:gd name="adj2" fmla="val 29175"/>
            </a:avLst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Todos </a:t>
            </a:r>
            <a:r>
              <a:rPr lang="en-US" sz="2000" b="1" dirty="0" err="1">
                <a:solidFill>
                  <a:schemeClr val="tx1"/>
                </a:solidFill>
              </a:rPr>
              <a:t>os</a:t>
            </a:r>
            <a:r>
              <a:rPr lang="en-US" sz="2000" b="1" dirty="0">
                <a:solidFill>
                  <a:schemeClr val="tx1"/>
                </a:solidFill>
              </a:rPr>
              <a:t> “p” </a:t>
            </a:r>
            <a:r>
              <a:rPr lang="en-US" sz="2000" b="1" dirty="0" err="1">
                <a:solidFill>
                  <a:schemeClr val="tx1"/>
                </a:solidFill>
              </a:rPr>
              <a:t>trocados</a:t>
            </a:r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15" name="Balão de Fala: Retângulo 14">
            <a:extLst>
              <a:ext uri="{FF2B5EF4-FFF2-40B4-BE49-F238E27FC236}">
                <a16:creationId xmlns:a16="http://schemas.microsoft.com/office/drawing/2014/main" id="{AAF57827-B9D3-4675-AA4A-10E83B06555F}"/>
              </a:ext>
            </a:extLst>
          </p:cNvPr>
          <p:cNvSpPr/>
          <p:nvPr/>
        </p:nvSpPr>
        <p:spPr>
          <a:xfrm>
            <a:off x="9324976" y="4966479"/>
            <a:ext cx="2396701" cy="831850"/>
          </a:xfrm>
          <a:prstGeom prst="wedgeRectCallout">
            <a:avLst>
              <a:gd name="adj1" fmla="val -140907"/>
              <a:gd name="adj2" fmla="val -33331"/>
            </a:avLst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solidFill>
                  <a:schemeClr val="tx1"/>
                </a:solidFill>
              </a:rPr>
              <a:t>Somente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os</a:t>
            </a:r>
            <a:r>
              <a:rPr lang="en-US" sz="2000" b="1" dirty="0">
                <a:solidFill>
                  <a:schemeClr val="tx1"/>
                </a:solidFill>
              </a:rPr>
              <a:t>  com ID = “IDP3” </a:t>
            </a:r>
            <a:r>
              <a:rPr lang="en-US" sz="2000" b="1" dirty="0" err="1">
                <a:solidFill>
                  <a:schemeClr val="tx1"/>
                </a:solidFill>
              </a:rPr>
              <a:t>serão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trocados</a:t>
            </a:r>
            <a:endParaRPr lang="pt-BR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89976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C2A51A3-03C7-4D88-81F9-9B524045BD8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759402" y="0"/>
            <a:ext cx="10515600" cy="1325562"/>
          </a:xfrm>
        </p:spPr>
        <p:txBody>
          <a:bodyPr>
            <a:normAutofit/>
          </a:bodyPr>
          <a:lstStyle/>
          <a:p>
            <a:r>
              <a:rPr lang="en-US" sz="4000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sz="4000" dirty="0"/>
            </a:br>
            <a:r>
              <a:rPr lang="en-US" sz="4000" dirty="0" err="1"/>
              <a:t>JQuery</a:t>
            </a:r>
            <a:r>
              <a:rPr lang="en-US" sz="4000" dirty="0"/>
              <a:t> – Exemplo 2 – “</a:t>
            </a:r>
            <a:r>
              <a:rPr lang="en-US" sz="4000" dirty="0" err="1"/>
              <a:t>JQuery</a:t>
            </a:r>
            <a:r>
              <a:rPr lang="en-US" sz="4000" dirty="0"/>
              <a:t> no EX4” - ANTES</a:t>
            </a:r>
            <a:endParaRPr lang="tr-TR" altLang="pt-BR" sz="400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5D9241-6779-43DA-9738-602D9E2F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30-jul-18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AA3B48-AC65-4151-B1C9-DF3717B5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55F005-6AC6-4A94-8953-F77E82F7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16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9699CDE-764A-4653-9222-5ED4DC80C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273" y="1132041"/>
            <a:ext cx="10520380" cy="522430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177976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C2A51A3-03C7-4D88-81F9-9B524045BD8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759402" y="0"/>
            <a:ext cx="10515600" cy="1325562"/>
          </a:xfrm>
        </p:spPr>
        <p:txBody>
          <a:bodyPr>
            <a:normAutofit/>
          </a:bodyPr>
          <a:lstStyle/>
          <a:p>
            <a:r>
              <a:rPr lang="en-US" sz="4000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sz="4000" dirty="0"/>
            </a:br>
            <a:r>
              <a:rPr lang="en-US" sz="4000" dirty="0" err="1"/>
              <a:t>JQuery</a:t>
            </a:r>
            <a:r>
              <a:rPr lang="en-US" sz="4000" dirty="0"/>
              <a:t> – Exemplo 2 – “</a:t>
            </a:r>
            <a:r>
              <a:rPr lang="en-US" sz="4000" dirty="0" err="1"/>
              <a:t>JQuery</a:t>
            </a:r>
            <a:r>
              <a:rPr lang="en-US" sz="4000" dirty="0"/>
              <a:t> no EX4”-DEPOIS</a:t>
            </a:r>
            <a:endParaRPr lang="tr-TR" altLang="pt-BR" sz="400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5D9241-6779-43DA-9738-602D9E2F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30-jul-18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AA3B48-AC65-4151-B1C9-DF3717B5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55F005-6AC6-4A94-8953-F77E82F7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17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A574111-4C1E-4E71-87ED-AD5E5F9D7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998" y="1219200"/>
            <a:ext cx="8514296" cy="55022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820420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C2A51A3-03C7-4D88-81F9-9B524045BD8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759402" y="0"/>
            <a:ext cx="10515600" cy="1325562"/>
          </a:xfrm>
        </p:spPr>
        <p:txBody>
          <a:bodyPr>
            <a:normAutofit/>
          </a:bodyPr>
          <a:lstStyle/>
          <a:p>
            <a:r>
              <a:rPr lang="en-US" sz="4000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sz="4000" dirty="0"/>
            </a:br>
            <a:r>
              <a:rPr lang="en-US" sz="4000" dirty="0" err="1"/>
              <a:t>JQuery</a:t>
            </a:r>
            <a:r>
              <a:rPr lang="en-US" sz="4000" dirty="0"/>
              <a:t> – Exemplo 2 – MUDANCA FORMULARIO</a:t>
            </a:r>
            <a:endParaRPr lang="tr-TR" altLang="pt-BR" sz="400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5D9241-6779-43DA-9738-602D9E2F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30-jul-18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AA3B48-AC65-4151-B1C9-DF3717B5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55F005-6AC6-4A94-8953-F77E82F7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18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A574111-4C1E-4E71-87ED-AD5E5F9D7B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5909"/>
          <a:stretch/>
        </p:blipFill>
        <p:spPr>
          <a:xfrm>
            <a:off x="77851" y="3910085"/>
            <a:ext cx="10430822" cy="16239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63B27792-DB62-485E-A86F-2A46A33C0E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51" y="1942983"/>
            <a:ext cx="11701985" cy="13255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B4566F88-B2FB-4B82-A40B-BCAF540AC973}"/>
              </a:ext>
            </a:extLst>
          </p:cNvPr>
          <p:cNvCxnSpPr>
            <a:cxnSpLocks/>
          </p:cNvCxnSpPr>
          <p:nvPr/>
        </p:nvCxnSpPr>
        <p:spPr>
          <a:xfrm>
            <a:off x="4038600" y="3152776"/>
            <a:ext cx="523875" cy="876299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99299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C2A51A3-03C7-4D88-81F9-9B524045BD8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759402" y="0"/>
            <a:ext cx="10515600" cy="1325562"/>
          </a:xfrm>
        </p:spPr>
        <p:txBody>
          <a:bodyPr>
            <a:normAutofit/>
          </a:bodyPr>
          <a:lstStyle/>
          <a:p>
            <a:r>
              <a:rPr lang="en-US" sz="4000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sz="4000" dirty="0"/>
            </a:br>
            <a:r>
              <a:rPr lang="en-US" sz="4000" dirty="0" err="1"/>
              <a:t>JQuery</a:t>
            </a:r>
            <a:r>
              <a:rPr lang="en-US" sz="4000" dirty="0"/>
              <a:t> – Exemplo 2 – </a:t>
            </a:r>
            <a:r>
              <a:rPr lang="en-US" sz="4000" dirty="0" err="1"/>
              <a:t>Inicialização</a:t>
            </a:r>
            <a:endParaRPr lang="tr-TR" altLang="pt-BR" sz="400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5D9241-6779-43DA-9738-602D9E2F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30-jul-18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AA3B48-AC65-4151-B1C9-DF3717B5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55F005-6AC6-4A94-8953-F77E82F7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19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A574111-4C1E-4E71-87ED-AD5E5F9D7B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7340" r="31687" b="78015"/>
          <a:stretch/>
        </p:blipFill>
        <p:spPr>
          <a:xfrm>
            <a:off x="-2270825" y="3703637"/>
            <a:ext cx="12618849" cy="209311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4F87335B-F7FC-4848-BBD2-10478E27C1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27" y="1500188"/>
            <a:ext cx="9850061" cy="14906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7CA12753-1F7C-4F39-9D8E-D7ACAB5CE85A}"/>
              </a:ext>
            </a:extLst>
          </p:cNvPr>
          <p:cNvCxnSpPr>
            <a:cxnSpLocks/>
          </p:cNvCxnSpPr>
          <p:nvPr/>
        </p:nvCxnSpPr>
        <p:spPr>
          <a:xfrm>
            <a:off x="4133850" y="2832498"/>
            <a:ext cx="428625" cy="1196577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101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dirty="0"/>
            </a:br>
            <a:r>
              <a:rPr lang="en-US" dirty="0"/>
              <a:t>Aula 3 - </a:t>
            </a:r>
            <a:r>
              <a:rPr lang="en-US" dirty="0" err="1"/>
              <a:t>JQuery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142476" y="6279502"/>
            <a:ext cx="3712955" cy="365125"/>
          </a:xfrm>
        </p:spPr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</a:t>
            </a:fld>
            <a:endParaRPr lang="pt-BR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307CF23B-7AF2-4046-998B-6DAC717FA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30-jul-18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56B954F7-9DEE-4825-BFEC-8D8B6C037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7645" y="1777506"/>
            <a:ext cx="9613861" cy="4714734"/>
          </a:xfrm>
        </p:spPr>
        <p:txBody>
          <a:bodyPr>
            <a:normAutofit fontScale="77500" lnSpcReduction="20000"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7200" dirty="0" err="1"/>
              <a:t>JQuery</a:t>
            </a:r>
            <a:endParaRPr lang="en-US" sz="7200" dirty="0"/>
          </a:p>
          <a:p>
            <a:pPr marL="1200150" lvl="1" indent="-742950">
              <a:buFont typeface="+mj-lt"/>
              <a:buAutoNum type="romanUcPeriod"/>
            </a:pPr>
            <a:r>
              <a:rPr lang="en-US" sz="6600" dirty="0" err="1"/>
              <a:t>Conceitos</a:t>
            </a:r>
            <a:endParaRPr lang="en-US" sz="6600" dirty="0"/>
          </a:p>
          <a:p>
            <a:pPr marL="1200150" lvl="1" indent="-742950">
              <a:buFont typeface="+mj-lt"/>
              <a:buAutoNum type="romanUcPeriod"/>
            </a:pPr>
            <a:r>
              <a:rPr lang="en-US" sz="6600" dirty="0" err="1"/>
              <a:t>Seletores</a:t>
            </a:r>
            <a:endParaRPr lang="en-US" sz="6600" dirty="0"/>
          </a:p>
          <a:p>
            <a:pPr marL="1200150" lvl="1" indent="-742950">
              <a:buFont typeface="+mj-lt"/>
              <a:buAutoNum type="romanUcPeriod"/>
            </a:pPr>
            <a:r>
              <a:rPr lang="en-US" sz="6600" dirty="0" err="1"/>
              <a:t>Eventos</a:t>
            </a:r>
            <a:endParaRPr lang="en-US" sz="6600" dirty="0"/>
          </a:p>
          <a:p>
            <a:pPr marL="1200150" lvl="1" indent="-742950">
              <a:buFont typeface="+mj-lt"/>
              <a:buAutoNum type="romanUcPeriod"/>
            </a:pPr>
            <a:r>
              <a:rPr lang="en-US" sz="6600" dirty="0" err="1"/>
              <a:t>Métodos</a:t>
            </a:r>
            <a:endParaRPr lang="en-US" sz="6600" dirty="0"/>
          </a:p>
          <a:p>
            <a:pPr marL="742950" indent="-742950">
              <a:buFont typeface="+mj-lt"/>
              <a:buAutoNum type="arabicPeriod"/>
            </a:pPr>
            <a:r>
              <a:rPr lang="en-US" sz="7000" dirty="0" err="1"/>
              <a:t>Inicialização</a:t>
            </a:r>
            <a:endParaRPr lang="en-US" sz="7000" dirty="0"/>
          </a:p>
          <a:p>
            <a:pPr marL="742950" indent="-742950">
              <a:buFont typeface="+mj-lt"/>
              <a:buAutoNum type="arabicPeriod"/>
            </a:pPr>
            <a:r>
              <a:rPr lang="en-US" sz="7000" dirty="0" err="1"/>
              <a:t>JQuery</a:t>
            </a:r>
            <a:r>
              <a:rPr lang="en-US" sz="7000" dirty="0"/>
              <a:t> “Hello World”</a:t>
            </a:r>
          </a:p>
          <a:p>
            <a:pPr marL="1200150" lvl="1" indent="-742950">
              <a:buFont typeface="+mj-lt"/>
              <a:buAutoNum type="romanUcPeriod"/>
            </a:pPr>
            <a:endParaRPr lang="en-US" sz="3200" dirty="0"/>
          </a:p>
          <a:p>
            <a:pPr marL="742950" indent="-742950">
              <a:buFont typeface="+mj-lt"/>
              <a:buAutoNum type="arabicPeriod"/>
            </a:pPr>
            <a:endParaRPr lang="en-US" sz="3600" dirty="0"/>
          </a:p>
          <a:p>
            <a:pPr marL="742950" indent="-742950">
              <a:buFont typeface="+mj-lt"/>
              <a:buAutoNum type="arabicPeriod"/>
            </a:pPr>
            <a:endParaRPr lang="en-US" sz="3600" dirty="0"/>
          </a:p>
          <a:p>
            <a:pPr marL="742950" indent="-742950">
              <a:buFont typeface="+mj-lt"/>
              <a:buAutoNum type="arabicPeriod"/>
            </a:pPr>
            <a:endParaRPr lang="en-US" sz="3600" dirty="0"/>
          </a:p>
          <a:p>
            <a:pPr marL="0" indent="0">
              <a:buNone/>
            </a:pP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18882047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C2A51A3-03C7-4D88-81F9-9B524045BD8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759402" y="0"/>
            <a:ext cx="10515600" cy="1325562"/>
          </a:xfrm>
        </p:spPr>
        <p:txBody>
          <a:bodyPr>
            <a:normAutofit/>
          </a:bodyPr>
          <a:lstStyle/>
          <a:p>
            <a:r>
              <a:rPr lang="en-US" sz="4000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sz="4000" dirty="0"/>
            </a:br>
            <a:r>
              <a:rPr lang="en-US" sz="4000" dirty="0" err="1"/>
              <a:t>JQuery</a:t>
            </a:r>
            <a:r>
              <a:rPr lang="en-US" sz="4000" dirty="0"/>
              <a:t> – Exemplo 2 – </a:t>
            </a:r>
            <a:r>
              <a:rPr lang="en-US" sz="4000" dirty="0" err="1"/>
              <a:t>Função</a:t>
            </a:r>
            <a:r>
              <a:rPr lang="en-US" sz="4000" dirty="0"/>
              <a:t> 1</a:t>
            </a:r>
            <a:endParaRPr lang="tr-TR" altLang="pt-BR" sz="400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5D9241-6779-43DA-9738-602D9E2F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30-jul-18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AA3B48-AC65-4151-B1C9-DF3717B5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55F005-6AC6-4A94-8953-F77E82F7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20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A574111-4C1E-4E71-87ED-AD5E5F9D7B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325" t="21465" r="32214" b="61397"/>
          <a:stretch/>
        </p:blipFill>
        <p:spPr>
          <a:xfrm>
            <a:off x="285750" y="3714748"/>
            <a:ext cx="10069294" cy="20859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647E4061-D0FD-4BCF-A1BA-83746C53E9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17" r="2428"/>
          <a:stretch/>
        </p:blipFill>
        <p:spPr>
          <a:xfrm>
            <a:off x="219075" y="1325561"/>
            <a:ext cx="10425342" cy="15224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8D4BDA87-6401-4B5F-87AF-85266ACCC385}"/>
              </a:ext>
            </a:extLst>
          </p:cNvPr>
          <p:cNvCxnSpPr>
            <a:cxnSpLocks/>
          </p:cNvCxnSpPr>
          <p:nvPr/>
        </p:nvCxnSpPr>
        <p:spPr>
          <a:xfrm flipH="1">
            <a:off x="2876550" y="2357634"/>
            <a:ext cx="2233163" cy="1480941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13300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B01515CA-9006-4342-A205-4A770023E5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961" t="38777" r="6170" b="31794"/>
          <a:stretch/>
        </p:blipFill>
        <p:spPr>
          <a:xfrm>
            <a:off x="211560" y="3752850"/>
            <a:ext cx="10415019" cy="251142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AA654851-D4E9-4AFF-855B-50373FBCD3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24" y="1492445"/>
            <a:ext cx="10388455" cy="16984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218" name="Rectangle 2">
            <a:extLst>
              <a:ext uri="{FF2B5EF4-FFF2-40B4-BE49-F238E27FC236}">
                <a16:creationId xmlns:a16="http://schemas.microsoft.com/office/drawing/2014/main" id="{2C2A51A3-03C7-4D88-81F9-9B524045BD8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759402" y="0"/>
            <a:ext cx="10515600" cy="1325562"/>
          </a:xfrm>
        </p:spPr>
        <p:txBody>
          <a:bodyPr>
            <a:normAutofit/>
          </a:bodyPr>
          <a:lstStyle/>
          <a:p>
            <a:r>
              <a:rPr lang="en-US" sz="4000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sz="4000" dirty="0"/>
            </a:br>
            <a:r>
              <a:rPr lang="en-US" sz="4000" dirty="0" err="1"/>
              <a:t>JQuery</a:t>
            </a:r>
            <a:r>
              <a:rPr lang="en-US" sz="4000" dirty="0"/>
              <a:t> – Exemplo 2 – </a:t>
            </a:r>
            <a:r>
              <a:rPr lang="en-US" sz="4000" dirty="0" err="1"/>
              <a:t>Função</a:t>
            </a:r>
            <a:r>
              <a:rPr lang="en-US" sz="4000" dirty="0"/>
              <a:t> 2</a:t>
            </a:r>
            <a:endParaRPr lang="tr-TR" altLang="pt-BR" sz="400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5D9241-6779-43DA-9738-602D9E2F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30-jul-18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AA3B48-AC65-4151-B1C9-DF3717B5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55F005-6AC6-4A94-8953-F77E82F7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21</a:t>
            </a:fld>
            <a:endParaRPr lang="pt-BR"/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8D4BDA87-6401-4B5F-87AF-85266ACCC385}"/>
              </a:ext>
            </a:extLst>
          </p:cNvPr>
          <p:cNvCxnSpPr>
            <a:cxnSpLocks/>
          </p:cNvCxnSpPr>
          <p:nvPr/>
        </p:nvCxnSpPr>
        <p:spPr>
          <a:xfrm>
            <a:off x="3499989" y="2539305"/>
            <a:ext cx="300486" cy="1280220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31430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C2A51A3-03C7-4D88-81F9-9B524045BD8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759402" y="0"/>
            <a:ext cx="10515600" cy="1325562"/>
          </a:xfrm>
        </p:spPr>
        <p:txBody>
          <a:bodyPr>
            <a:normAutofit/>
          </a:bodyPr>
          <a:lstStyle/>
          <a:p>
            <a:r>
              <a:rPr lang="en-US" sz="4000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sz="4000" dirty="0"/>
            </a:br>
            <a:r>
              <a:rPr lang="en-US" sz="4000" dirty="0" err="1"/>
              <a:t>JQuery</a:t>
            </a:r>
            <a:r>
              <a:rPr lang="en-US" sz="4000" dirty="0"/>
              <a:t> – Exemplo 2 – “</a:t>
            </a:r>
            <a:r>
              <a:rPr lang="en-US" sz="4000" dirty="0" err="1"/>
              <a:t>JQuery</a:t>
            </a:r>
            <a:r>
              <a:rPr lang="en-US" sz="4000" dirty="0"/>
              <a:t> no EX4”</a:t>
            </a:r>
            <a:endParaRPr lang="tr-TR" altLang="pt-BR" sz="400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5D9241-6779-43DA-9738-602D9E2F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30-jul-18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AA3B48-AC65-4151-B1C9-DF3717B5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55F005-6AC6-4A94-8953-F77E82F7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22</a:t>
            </a:fld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4771C52-71AD-47B7-BC2D-53914E7FD8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2559"/>
          <a:stretch/>
        </p:blipFill>
        <p:spPr>
          <a:xfrm>
            <a:off x="2071686" y="1325562"/>
            <a:ext cx="5815014" cy="514871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6999446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C2A51A3-03C7-4D88-81F9-9B524045BD8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sz="4000" dirty="0"/>
            </a:br>
            <a:r>
              <a:rPr lang="en-US" sz="4000" dirty="0" err="1"/>
              <a:t>JQuery</a:t>
            </a:r>
            <a:r>
              <a:rPr lang="en-US" sz="4000" dirty="0"/>
              <a:t> – </a:t>
            </a:r>
            <a:r>
              <a:rPr lang="en-US" sz="4000" dirty="0" err="1"/>
              <a:t>Exercicios</a:t>
            </a:r>
            <a:r>
              <a:rPr lang="en-US" sz="4000" dirty="0"/>
              <a:t>:</a:t>
            </a:r>
            <a:endParaRPr lang="tr-TR" altLang="pt-BR" sz="4000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7D71889-6558-4EC7-81D3-5BA45372B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 err="1"/>
              <a:t>Modificar</a:t>
            </a:r>
            <a:r>
              <a:rPr lang="en-US" sz="4400" dirty="0"/>
              <a:t> o Exemplo 6 JSEx6 para </a:t>
            </a:r>
            <a:r>
              <a:rPr lang="en-US" sz="4400" dirty="0" err="1"/>
              <a:t>JQuery</a:t>
            </a:r>
            <a:endParaRPr lang="en-US" sz="4400" dirty="0"/>
          </a:p>
          <a:p>
            <a:r>
              <a:rPr lang="en-US" sz="4400" dirty="0" err="1"/>
              <a:t>Modificar</a:t>
            </a:r>
            <a:r>
              <a:rPr lang="en-US" sz="4400" dirty="0"/>
              <a:t> para </a:t>
            </a:r>
            <a:r>
              <a:rPr lang="en-US" sz="4400" dirty="0" err="1"/>
              <a:t>novos</a:t>
            </a:r>
            <a:r>
              <a:rPr lang="en-US" sz="4400" dirty="0"/>
              <a:t> </a:t>
            </a:r>
            <a:r>
              <a:rPr lang="en-US" sz="4400" dirty="0" err="1"/>
              <a:t>elementos</a:t>
            </a:r>
            <a:r>
              <a:rPr lang="en-US" sz="4400" dirty="0"/>
              <a:t> </a:t>
            </a:r>
            <a:r>
              <a:rPr lang="en-US" sz="4400" dirty="0" err="1"/>
              <a:t>serem</a:t>
            </a:r>
            <a:r>
              <a:rPr lang="en-US" sz="4400" dirty="0"/>
              <a:t> </a:t>
            </a:r>
            <a:r>
              <a:rPr lang="en-US" sz="4400" dirty="0" err="1"/>
              <a:t>imediatamente</a:t>
            </a:r>
            <a:r>
              <a:rPr lang="en-US" sz="4400" dirty="0"/>
              <a:t> </a:t>
            </a:r>
            <a:r>
              <a:rPr lang="en-US" sz="4400" dirty="0" err="1"/>
              <a:t>atualizados</a:t>
            </a:r>
            <a:r>
              <a:rPr lang="en-US" sz="4400" dirty="0"/>
              <a:t> </a:t>
            </a:r>
            <a:r>
              <a:rPr lang="en-US" sz="4400" dirty="0" err="1"/>
              <a:t>na</a:t>
            </a:r>
            <a:r>
              <a:rPr lang="en-US" sz="4400" dirty="0"/>
              <a:t> página</a:t>
            </a:r>
          </a:p>
          <a:p>
            <a:r>
              <a:rPr lang="en-US" sz="4400" dirty="0"/>
              <a:t>Usar modo de interface de </a:t>
            </a:r>
            <a:r>
              <a:rPr lang="en-US" sz="4400" dirty="0" err="1"/>
              <a:t>tabela</a:t>
            </a:r>
            <a:endParaRPr lang="pt-BR" sz="440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5D9241-6779-43DA-9738-602D9E2F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30-jul-18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AA3B48-AC65-4151-B1C9-DF3717B5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55F005-6AC6-4A94-8953-F77E82F7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84898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C2A51A3-03C7-4D88-81F9-9B524045BD8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sz="4000" dirty="0"/>
            </a:br>
            <a:r>
              <a:rPr lang="en-US" sz="4000" dirty="0" err="1"/>
              <a:t>JQuery</a:t>
            </a:r>
            <a:r>
              <a:rPr lang="en-US" sz="4000" dirty="0"/>
              <a:t> – JSEx6 (Está no </a:t>
            </a:r>
            <a:r>
              <a:rPr lang="en-US" sz="4000" dirty="0" err="1"/>
              <a:t>Repositório</a:t>
            </a:r>
            <a:r>
              <a:rPr lang="en-US" sz="4000" dirty="0"/>
              <a:t>) - Form</a:t>
            </a:r>
            <a:endParaRPr lang="tr-TR" altLang="pt-BR" sz="400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5D9241-6779-43DA-9738-602D9E2F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30-jul-18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AA3B48-AC65-4151-B1C9-DF3717B5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55F005-6AC6-4A94-8953-F77E82F7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24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9986968-7F3E-4FB6-9C51-7822400C0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349" y="2235993"/>
            <a:ext cx="10619826" cy="2386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2876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C2A51A3-03C7-4D88-81F9-9B524045BD8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sz="4000" dirty="0"/>
            </a:br>
            <a:r>
              <a:rPr lang="en-US" sz="4000" dirty="0" err="1"/>
              <a:t>JQuery</a:t>
            </a:r>
            <a:r>
              <a:rPr lang="en-US" sz="4000" dirty="0"/>
              <a:t> – JSEx6 (Está no </a:t>
            </a:r>
            <a:r>
              <a:rPr lang="en-US" sz="4000" dirty="0" err="1"/>
              <a:t>Repositório</a:t>
            </a:r>
            <a:r>
              <a:rPr lang="en-US" sz="4000" dirty="0"/>
              <a:t>) - </a:t>
            </a:r>
            <a:r>
              <a:rPr lang="en-US" sz="4000" dirty="0" err="1"/>
              <a:t>Inicializacao</a:t>
            </a:r>
            <a:endParaRPr lang="tr-TR" altLang="pt-BR" sz="400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5D9241-6779-43DA-9738-602D9E2F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30-jul-18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AA3B48-AC65-4151-B1C9-DF3717B5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55F005-6AC6-4A94-8953-F77E82F7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25</a:t>
            </a:fld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6B4107C-F14C-414F-BEAF-1B420A677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924" y="2110422"/>
            <a:ext cx="6581037" cy="378555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9509766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C2A51A3-03C7-4D88-81F9-9B524045BD8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sz="4000" dirty="0"/>
            </a:br>
            <a:r>
              <a:rPr lang="en-US" sz="4000" dirty="0" err="1"/>
              <a:t>JQuery</a:t>
            </a:r>
            <a:r>
              <a:rPr lang="en-US" sz="4000" dirty="0"/>
              <a:t> – JSEx6 (Está no </a:t>
            </a:r>
            <a:r>
              <a:rPr lang="en-US" sz="4000" dirty="0" err="1"/>
              <a:t>Repositório</a:t>
            </a:r>
            <a:r>
              <a:rPr lang="en-US" sz="4000" dirty="0"/>
              <a:t>) – </a:t>
            </a:r>
            <a:r>
              <a:rPr lang="en-US" sz="4000" dirty="0" err="1"/>
              <a:t>Funcoes</a:t>
            </a:r>
            <a:r>
              <a:rPr lang="en-US" sz="4000" dirty="0"/>
              <a:t> 1</a:t>
            </a:r>
            <a:endParaRPr lang="tr-TR" altLang="pt-BR" sz="400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5D9241-6779-43DA-9738-602D9E2F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30-jul-18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AA3B48-AC65-4151-B1C9-DF3717B5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55F005-6AC6-4A94-8953-F77E82F7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26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A7BBC96-7601-4B85-A7B8-BED67E185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144" y="1555432"/>
            <a:ext cx="9693283" cy="480091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4320739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C2A51A3-03C7-4D88-81F9-9B524045BD8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sz="4000" dirty="0"/>
            </a:br>
            <a:r>
              <a:rPr lang="en-US" sz="4000" dirty="0" err="1"/>
              <a:t>JQuery</a:t>
            </a:r>
            <a:r>
              <a:rPr lang="en-US" sz="4000" dirty="0"/>
              <a:t> – JSEx6 (Está no </a:t>
            </a:r>
            <a:r>
              <a:rPr lang="en-US" sz="4000" dirty="0" err="1"/>
              <a:t>Repositório</a:t>
            </a:r>
            <a:r>
              <a:rPr lang="en-US" sz="4000" dirty="0"/>
              <a:t>) </a:t>
            </a:r>
            <a:r>
              <a:rPr lang="en-US" sz="4000" dirty="0" err="1"/>
              <a:t>Funcoes</a:t>
            </a:r>
            <a:r>
              <a:rPr lang="en-US" sz="4000" dirty="0"/>
              <a:t> 2</a:t>
            </a:r>
            <a:endParaRPr lang="tr-TR" altLang="pt-BR" sz="400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5D9241-6779-43DA-9738-602D9E2F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30-jul-18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AA3B48-AC65-4151-B1C9-DF3717B5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55F005-6AC6-4A94-8953-F77E82F7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27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35C6610-B066-496E-94DE-C0906B02B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273" y="1691322"/>
            <a:ext cx="8866331" cy="458946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606982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>
            <a:extLst>
              <a:ext uri="{FF2B5EF4-FFF2-40B4-BE49-F238E27FC236}">
                <a16:creationId xmlns:a16="http://schemas.microsoft.com/office/drawing/2014/main" id="{7B505F29-54B3-4564-BF6A-A857020D55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85103"/>
            <a:ext cx="10515600" cy="1325562"/>
          </a:xfrm>
        </p:spPr>
        <p:txBody>
          <a:bodyPr/>
          <a:lstStyle/>
          <a:p>
            <a:r>
              <a:rPr lang="en-US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dirty="0"/>
            </a:br>
            <a:r>
              <a:rPr lang="en-US" dirty="0" err="1"/>
              <a:t>JQuery</a:t>
            </a:r>
            <a:r>
              <a:rPr lang="en-US" dirty="0"/>
              <a:t> - </a:t>
            </a:r>
            <a:r>
              <a:rPr lang="en-US" dirty="0" err="1"/>
              <a:t>Conceitos</a:t>
            </a:r>
            <a:endParaRPr lang="es-ES_tradnl" alt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878FC1-C5B7-4669-95D3-2A90BF62A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30-jul-18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73A092-48F0-490B-B7FA-0A8BF66DF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Tecnologias para Internet - II  -  Prof.  André L. Braga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9B8146-1BA5-482E-A510-1C368A2D7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3</a:t>
            </a:fld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366A8E9-A3D1-4BA4-A454-08A66B073726}"/>
              </a:ext>
            </a:extLst>
          </p:cNvPr>
          <p:cNvSpPr/>
          <p:nvPr/>
        </p:nvSpPr>
        <p:spPr>
          <a:xfrm>
            <a:off x="642938" y="1328962"/>
            <a:ext cx="11044238" cy="510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err="1"/>
              <a:t>Bibiloteca</a:t>
            </a:r>
            <a:r>
              <a:rPr lang="en-US" sz="2800" b="1" dirty="0"/>
              <a:t> JavaScript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err="1"/>
              <a:t>Seletores</a:t>
            </a:r>
            <a:endParaRPr lang="en-US" sz="28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(&lt;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seleção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800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.&lt;</a:t>
            </a:r>
            <a:r>
              <a:rPr lang="en-US" sz="2800" b="1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Ação</a:t>
            </a:r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&gt;()</a:t>
            </a:r>
          </a:p>
          <a:p>
            <a:pPr lvl="1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Ex. </a:t>
            </a:r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“p”</a:t>
            </a:r>
            <a:r>
              <a:rPr lang="en-US" sz="2800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.text(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“Novo texto”</a:t>
            </a:r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err="1"/>
              <a:t>Eventos</a:t>
            </a:r>
            <a:endParaRPr lang="en-US" sz="28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(&lt;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seleção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800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.&lt;</a:t>
            </a:r>
            <a:r>
              <a:rPr lang="en-US" sz="2800" b="1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Evento</a:t>
            </a:r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&gt;()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Ex.</a:t>
            </a:r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“p”</a:t>
            </a:r>
            <a:r>
              <a:rPr lang="en-US" sz="2800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.click(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$("p").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("style",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background-color:blue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color:white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");    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err="1"/>
              <a:t>Métodos</a:t>
            </a:r>
            <a:endParaRPr lang="en-US" sz="28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(&lt;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seleção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800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.&lt;</a:t>
            </a:r>
            <a:r>
              <a:rPr lang="en-US" sz="2800" b="1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Método</a:t>
            </a:r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&gt;()</a:t>
            </a:r>
          </a:p>
          <a:p>
            <a:pPr lvl="1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Ex. var texto = </a:t>
            </a:r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”).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Obs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: para inputs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827539807"/>
      </p:ext>
    </p:extLst>
  </p:cSld>
  <p:clrMapOvr>
    <a:masterClrMapping/>
  </p:clrMapOvr>
  <p:transition spd="med">
    <p:strips dir="r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>
            <a:extLst>
              <a:ext uri="{FF2B5EF4-FFF2-40B4-BE49-F238E27FC236}">
                <a16:creationId xmlns:a16="http://schemas.microsoft.com/office/drawing/2014/main" id="{7B505F29-54B3-4564-BF6A-A857020D55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85103"/>
            <a:ext cx="10515600" cy="1325562"/>
          </a:xfrm>
        </p:spPr>
        <p:txBody>
          <a:bodyPr/>
          <a:lstStyle/>
          <a:p>
            <a:r>
              <a:rPr lang="en-US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dirty="0"/>
            </a:br>
            <a:r>
              <a:rPr lang="en-US" dirty="0" err="1"/>
              <a:t>JQuery</a:t>
            </a:r>
            <a:r>
              <a:rPr lang="en-US" dirty="0"/>
              <a:t> – </a:t>
            </a:r>
            <a:r>
              <a:rPr lang="en-US" dirty="0" err="1"/>
              <a:t>Conceitos</a:t>
            </a:r>
            <a:r>
              <a:rPr lang="en-US" dirty="0"/>
              <a:t> - </a:t>
            </a:r>
            <a:r>
              <a:rPr lang="en-US" dirty="0" err="1"/>
              <a:t>Seletores</a:t>
            </a:r>
            <a:endParaRPr lang="es-ES_tradnl" alt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878FC1-C5B7-4669-95D3-2A90BF62A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30-jul-18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73A092-48F0-490B-B7FA-0A8BF66DF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9B8146-1BA5-482E-A510-1C368A2D7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4</a:t>
            </a:fld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366A8E9-A3D1-4BA4-A454-08A66B073726}"/>
              </a:ext>
            </a:extLst>
          </p:cNvPr>
          <p:cNvSpPr/>
          <p:nvPr/>
        </p:nvSpPr>
        <p:spPr>
          <a:xfrm>
            <a:off x="204787" y="1227663"/>
            <a:ext cx="12215813" cy="58015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err="1"/>
              <a:t>Elementos</a:t>
            </a:r>
            <a:endParaRPr lang="en-US" sz="2400" b="1" dirty="0"/>
          </a:p>
          <a:p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(&lt;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Elemento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do DOM&gt;</a:t>
            </a:r>
            <a:r>
              <a:rPr lang="en-US" sz="2400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.&lt;</a:t>
            </a:r>
            <a:r>
              <a:rPr lang="en-US" sz="2400" b="1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Ação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&gt;() -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Ex. 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“p”</a:t>
            </a:r>
            <a:r>
              <a:rPr lang="en-US" sz="2400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.text(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“Novo texto”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ID</a:t>
            </a:r>
          </a:p>
          <a:p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$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(#&lt;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Identificador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400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.&lt;</a:t>
            </a:r>
            <a:r>
              <a:rPr lang="en-US" sz="2400" b="1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Ação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&gt;() -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Ex.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“#ID_P1”</a:t>
            </a:r>
            <a:r>
              <a:rPr lang="en-US" sz="2400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.text(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“text-ID1”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&lt;p ID=“ID_P1” &gt; </a:t>
            </a:r>
            <a:r>
              <a:rPr 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Texto HTML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</a:p>
          <a:p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err="1"/>
              <a:t>Classe</a:t>
            </a:r>
            <a:r>
              <a:rPr lang="en-US" sz="2400" b="1" dirty="0"/>
              <a:t> </a:t>
            </a:r>
            <a:r>
              <a:rPr lang="en-US" sz="2400" b="1" dirty="0" err="1"/>
              <a:t>css</a:t>
            </a:r>
            <a:endParaRPr lang="en-US" sz="2400" b="1" dirty="0"/>
          </a:p>
          <a:p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(.&lt;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400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.&lt;</a:t>
            </a:r>
            <a:r>
              <a:rPr lang="en-US" sz="2400" b="1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Ação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&gt;()</a:t>
            </a:r>
            <a:endParaRPr lang="en-US" sz="2400" b="1" dirty="0"/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Ex. $(".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").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("style", 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background-color:blue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color:white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"); 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&lt;p class=“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” &gt; </a:t>
            </a:r>
            <a:r>
              <a:rPr 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Texto HTML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</a:p>
          <a:p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$this </a:t>
            </a:r>
            <a:r>
              <a:rPr lang="en-US" sz="2800" b="1"/>
              <a:t>(obs.)</a:t>
            </a:r>
            <a:endParaRPr lang="en-US" sz="28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(this</a:t>
            </a:r>
            <a:r>
              <a:rPr lang="en-US" sz="2800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.&lt;</a:t>
            </a:r>
            <a:r>
              <a:rPr lang="en-US" sz="2800" b="1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Ação</a:t>
            </a:r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&gt;() </a:t>
            </a:r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Apenas a tag dentro do </a:t>
            </a:r>
            <a:r>
              <a:rPr lang="en-US" sz="2800" b="1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escopo</a:t>
            </a:r>
            <a:endParaRPr lang="en-US" sz="2800" b="1" dirty="0">
              <a:solidFill>
                <a:srgbClr val="6600FF"/>
              </a:solidFill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b="1" dirty="0"/>
          </a:p>
          <a:p>
            <a:endParaRPr lang="pt-BR" sz="1100" dirty="0"/>
          </a:p>
        </p:txBody>
      </p:sp>
    </p:spTree>
    <p:extLst>
      <p:ext uri="{BB962C8B-B14F-4D97-AF65-F5344CB8AC3E}">
        <p14:creationId xmlns:p14="http://schemas.microsoft.com/office/powerpoint/2010/main" val="3852043277"/>
      </p:ext>
    </p:extLst>
  </p:cSld>
  <p:clrMapOvr>
    <a:masterClrMapping/>
  </p:clrMapOvr>
  <p:transition spd="med">
    <p:strips dir="r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>
            <a:extLst>
              <a:ext uri="{FF2B5EF4-FFF2-40B4-BE49-F238E27FC236}">
                <a16:creationId xmlns:a16="http://schemas.microsoft.com/office/drawing/2014/main" id="{7B505F29-54B3-4564-BF6A-A857020D55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85103"/>
            <a:ext cx="10515600" cy="1325562"/>
          </a:xfrm>
        </p:spPr>
        <p:txBody>
          <a:bodyPr/>
          <a:lstStyle/>
          <a:p>
            <a:r>
              <a:rPr lang="en-US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dirty="0"/>
            </a:br>
            <a:r>
              <a:rPr lang="en-US" dirty="0" err="1"/>
              <a:t>JQuery</a:t>
            </a:r>
            <a:r>
              <a:rPr lang="en-US" dirty="0"/>
              <a:t> – </a:t>
            </a:r>
            <a:r>
              <a:rPr lang="en-US" dirty="0" err="1"/>
              <a:t>Conceitos</a:t>
            </a:r>
            <a:r>
              <a:rPr lang="en-US" dirty="0"/>
              <a:t> - </a:t>
            </a:r>
            <a:r>
              <a:rPr lang="en-US" dirty="0" err="1"/>
              <a:t>Eventos</a:t>
            </a:r>
            <a:endParaRPr lang="es-ES_tradnl" alt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878FC1-C5B7-4669-95D3-2A90BF62A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30-jul-18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73A092-48F0-490B-B7FA-0A8BF66DF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9B8146-1BA5-482E-A510-1C368A2D7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5</a:t>
            </a:fld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366A8E9-A3D1-4BA4-A454-08A66B073726}"/>
              </a:ext>
            </a:extLst>
          </p:cNvPr>
          <p:cNvSpPr/>
          <p:nvPr/>
        </p:nvSpPr>
        <p:spPr>
          <a:xfrm>
            <a:off x="433387" y="1342707"/>
            <a:ext cx="11839575" cy="46935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b="1" dirty="0"/>
          </a:p>
          <a:p>
            <a:r>
              <a:rPr lang="en-US" sz="32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(&lt;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seleção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3200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32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.&lt;</a:t>
            </a:r>
            <a:r>
              <a:rPr lang="en-US" sz="3200" b="1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Evento</a:t>
            </a:r>
            <a:r>
              <a:rPr lang="en-US" sz="32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&gt;(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function() {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sz="3200" b="1" dirty="0"/>
              <a:t>&lt;Código </a:t>
            </a:r>
            <a:r>
              <a:rPr lang="en-US" sz="3200" b="1" dirty="0" err="1"/>
              <a:t>em</a:t>
            </a:r>
            <a:r>
              <a:rPr lang="en-US" sz="3200" b="1" dirty="0"/>
              <a:t> </a:t>
            </a:r>
            <a:r>
              <a:rPr lang="en-US" sz="3200" b="1" dirty="0" err="1"/>
              <a:t>JQuery</a:t>
            </a:r>
            <a:r>
              <a:rPr lang="en-US" sz="3200" b="1" dirty="0"/>
              <a:t>&gt;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  <a:r>
              <a:rPr lang="en-US" sz="32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b="1" dirty="0"/>
              <a:t>MAIS USADOS: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$(&lt;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seleção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&gt;).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click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(...);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$(&lt;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seleção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&gt;).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focus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(... );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$(&lt;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seleção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&gt;).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change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(...);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$(&lt;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seleção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&gt;).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mouseover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(...);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100" dirty="0"/>
          </a:p>
        </p:txBody>
      </p:sp>
    </p:spTree>
    <p:extLst>
      <p:ext uri="{BB962C8B-B14F-4D97-AF65-F5344CB8AC3E}">
        <p14:creationId xmlns:p14="http://schemas.microsoft.com/office/powerpoint/2010/main" val="546384622"/>
      </p:ext>
    </p:extLst>
  </p:cSld>
  <p:clrMapOvr>
    <a:masterClrMapping/>
  </p:clrMapOvr>
  <p:transition spd="med">
    <p:strips dir="r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>
            <a:extLst>
              <a:ext uri="{FF2B5EF4-FFF2-40B4-BE49-F238E27FC236}">
                <a16:creationId xmlns:a16="http://schemas.microsoft.com/office/drawing/2014/main" id="{7B505F29-54B3-4564-BF6A-A857020D55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85103"/>
            <a:ext cx="10515600" cy="1325562"/>
          </a:xfrm>
        </p:spPr>
        <p:txBody>
          <a:bodyPr/>
          <a:lstStyle/>
          <a:p>
            <a:r>
              <a:rPr lang="en-US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dirty="0"/>
            </a:br>
            <a:r>
              <a:rPr lang="en-US" dirty="0" err="1"/>
              <a:t>JQuery</a:t>
            </a:r>
            <a:r>
              <a:rPr lang="en-US" dirty="0"/>
              <a:t> – </a:t>
            </a:r>
            <a:r>
              <a:rPr lang="en-US" dirty="0" err="1"/>
              <a:t>Conceitos</a:t>
            </a:r>
            <a:r>
              <a:rPr lang="en-US" dirty="0"/>
              <a:t> - </a:t>
            </a:r>
            <a:r>
              <a:rPr lang="en-US" dirty="0" err="1"/>
              <a:t>Métodos</a:t>
            </a:r>
            <a:endParaRPr lang="es-ES_tradnl" alt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878FC1-C5B7-4669-95D3-2A90BF62A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30-jul-18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73A092-48F0-490B-B7FA-0A8BF66DF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9B8146-1BA5-482E-A510-1C368A2D7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6</a:t>
            </a:fld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366A8E9-A3D1-4BA4-A454-08A66B073726}"/>
              </a:ext>
            </a:extLst>
          </p:cNvPr>
          <p:cNvSpPr/>
          <p:nvPr/>
        </p:nvSpPr>
        <p:spPr>
          <a:xfrm>
            <a:off x="433387" y="1342707"/>
            <a:ext cx="11839575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(&lt;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seleção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3200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32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.&lt;</a:t>
            </a:r>
            <a:r>
              <a:rPr lang="en-US" sz="3200" b="1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Método</a:t>
            </a:r>
            <a:r>
              <a:rPr lang="en-US" sz="32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&gt;();</a:t>
            </a:r>
          </a:p>
          <a:p>
            <a:endParaRPr lang="en-US" sz="3200" b="1" dirty="0">
              <a:solidFill>
                <a:srgbClr val="66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b="1" dirty="0"/>
              <a:t>MAIS USADOS: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$(&lt;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seleção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&gt;).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(...);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$(&lt;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seleção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&gt;).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(... );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$(&lt;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seleção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&gt;).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(“Texto a ser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atribuido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”);  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$(&lt;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seleção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&gt;).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(“html ser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atribuido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”);</a:t>
            </a:r>
            <a:endParaRPr lang="pt-BR" sz="1100" dirty="0"/>
          </a:p>
        </p:txBody>
      </p:sp>
    </p:spTree>
    <p:extLst>
      <p:ext uri="{BB962C8B-B14F-4D97-AF65-F5344CB8AC3E}">
        <p14:creationId xmlns:p14="http://schemas.microsoft.com/office/powerpoint/2010/main" val="1929190633"/>
      </p:ext>
    </p:extLst>
  </p:cSld>
  <p:clrMapOvr>
    <a:masterClrMapping/>
  </p:clrMapOvr>
  <p:transition spd="med">
    <p:strips dir="r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>
            <a:extLst>
              <a:ext uri="{FF2B5EF4-FFF2-40B4-BE49-F238E27FC236}">
                <a16:creationId xmlns:a16="http://schemas.microsoft.com/office/drawing/2014/main" id="{7B505F29-54B3-4564-BF6A-A857020D55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85103"/>
            <a:ext cx="10515600" cy="1325562"/>
          </a:xfrm>
        </p:spPr>
        <p:txBody>
          <a:bodyPr/>
          <a:lstStyle/>
          <a:p>
            <a:r>
              <a:rPr lang="en-US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dirty="0"/>
            </a:br>
            <a:r>
              <a:rPr lang="en-US" dirty="0" err="1"/>
              <a:t>JQuery</a:t>
            </a:r>
            <a:r>
              <a:rPr lang="en-US" dirty="0"/>
              <a:t> - </a:t>
            </a:r>
            <a:r>
              <a:rPr lang="en-US" dirty="0" err="1"/>
              <a:t>Inicialização</a:t>
            </a:r>
            <a:endParaRPr lang="es-ES_tradnl" alt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878FC1-C5B7-4669-95D3-2A90BF62A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30-jul-18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73A092-48F0-490B-B7FA-0A8BF66DF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9B8146-1BA5-482E-A510-1C368A2D7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7</a:t>
            </a:fld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366A8E9-A3D1-4BA4-A454-08A66B073726}"/>
              </a:ext>
            </a:extLst>
          </p:cNvPr>
          <p:cNvSpPr/>
          <p:nvPr/>
        </p:nvSpPr>
        <p:spPr>
          <a:xfrm>
            <a:off x="176212" y="1304607"/>
            <a:ext cx="11839575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 err="1"/>
              <a:t>Declarar</a:t>
            </a:r>
            <a:r>
              <a:rPr lang="en-US" sz="3200" b="1" dirty="0"/>
              <a:t> </a:t>
            </a:r>
            <a:r>
              <a:rPr lang="en-US" sz="3200" b="1" dirty="0" err="1"/>
              <a:t>biblioteca</a:t>
            </a:r>
            <a:r>
              <a:rPr lang="en-US" sz="3200" b="1" dirty="0"/>
              <a:t>:</a:t>
            </a:r>
            <a:endParaRPr lang="pt-BR" sz="3200" b="1" dirty="0"/>
          </a:p>
          <a:p>
            <a:r>
              <a:rPr lang="pt-BR" sz="3200" dirty="0"/>
              <a:t>        </a:t>
            </a:r>
            <a:r>
              <a:rPr lang="pt-B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pt-B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pt-B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=“.... jquery.min.js"&gt; &lt;/</a:t>
            </a:r>
            <a:r>
              <a:rPr lang="pt-BR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pt-B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E</a:t>
            </a:r>
            <a:r>
              <a:rPr lang="pt-B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x:</a:t>
            </a:r>
          </a:p>
          <a:p>
            <a:r>
              <a:rPr lang="pt-BR" sz="3200" dirty="0"/>
              <a:t>    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=“</a:t>
            </a:r>
            <a:r>
              <a:rPr lang="pt-BR" sz="2800" b="1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</a:t>
            </a:r>
            <a:r>
              <a:rPr lang="pt-BR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BR" sz="2800" b="1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libs</a:t>
            </a:r>
            <a:r>
              <a:rPr lang="pt-BR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BR" sz="2800" b="1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jquery</a:t>
            </a:r>
            <a:r>
              <a:rPr lang="pt-BR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/jquery.min.js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"&gt; &lt;/</a:t>
            </a:r>
            <a:r>
              <a:rPr lang="pt-B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/>
              <a:t>I</a:t>
            </a:r>
            <a:r>
              <a:rPr lang="pt-BR" sz="3200" b="1" dirty="0" err="1"/>
              <a:t>nicializar</a:t>
            </a:r>
            <a:r>
              <a:rPr lang="pt-BR" sz="3200" b="1" dirty="0"/>
              <a:t> </a:t>
            </a:r>
            <a:r>
              <a:rPr lang="pt-BR" sz="3200" b="1" dirty="0" err="1"/>
              <a:t>JQuery</a:t>
            </a:r>
            <a:r>
              <a:rPr lang="pt-BR" sz="3200" b="1" dirty="0"/>
              <a:t> na página: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&lt;script type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="text/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javascript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(document</a:t>
            </a:r>
            <a:r>
              <a:rPr lang="en-US" sz="2800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.ready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function() {</a:t>
            </a:r>
          </a:p>
          <a:p>
            <a:pPr algn="ctr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2800" b="1" dirty="0"/>
              <a:t>&lt;Código </a:t>
            </a:r>
            <a:r>
              <a:rPr lang="en-US" sz="2800" b="1" dirty="0" err="1"/>
              <a:t>em</a:t>
            </a:r>
            <a:r>
              <a:rPr lang="en-US" sz="2800" b="1" dirty="0"/>
              <a:t> </a:t>
            </a:r>
            <a:r>
              <a:rPr lang="en-US" sz="2800" b="1" dirty="0" err="1"/>
              <a:t>JQuery</a:t>
            </a:r>
            <a:r>
              <a:rPr lang="en-US" sz="2800" b="1" dirty="0"/>
              <a:t>&gt;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});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&lt;/script&gt;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26871565"/>
      </p:ext>
    </p:extLst>
  </p:cSld>
  <p:clrMapOvr>
    <a:masterClrMapping/>
  </p:clrMapOvr>
  <p:transition spd="med">
    <p:strips dir="r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C2A51A3-03C7-4D88-81F9-9B524045BD8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sz="4000" dirty="0"/>
            </a:br>
            <a:r>
              <a:rPr lang="en-US" sz="4000" dirty="0" err="1"/>
              <a:t>JQuery</a:t>
            </a:r>
            <a:r>
              <a:rPr lang="en-US" sz="4000" dirty="0"/>
              <a:t> – </a:t>
            </a:r>
            <a:r>
              <a:rPr lang="en-US" sz="4000" dirty="0" err="1"/>
              <a:t>Instalação</a:t>
            </a:r>
            <a:r>
              <a:rPr lang="en-US" sz="4000" dirty="0"/>
              <a:t> – Hello World</a:t>
            </a:r>
            <a:endParaRPr lang="tr-TR" altLang="pt-BR" sz="400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5D9241-6779-43DA-9738-602D9E2F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30-jul-18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AA3B48-AC65-4151-B1C9-DF3717B5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55F005-6AC6-4A94-8953-F77E82F7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8</a:t>
            </a:fld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FD74C77-92CB-4AA3-BBBA-7784DB5D5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400" y="1598030"/>
            <a:ext cx="8248127" cy="458060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CB3FCAF-AF11-4C8B-BA07-D33C6C35DA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9969" y="2709438"/>
            <a:ext cx="8471621" cy="36469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9426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C2A51A3-03C7-4D88-81F9-9B524045BD8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sz="4000" dirty="0"/>
            </a:br>
            <a:r>
              <a:rPr lang="en-US" sz="4000" dirty="0" err="1"/>
              <a:t>JQuery</a:t>
            </a:r>
            <a:r>
              <a:rPr lang="en-US" sz="4000" dirty="0"/>
              <a:t> – </a:t>
            </a:r>
            <a:r>
              <a:rPr lang="en-US" sz="4000" dirty="0" err="1"/>
              <a:t>Instalação</a:t>
            </a:r>
            <a:r>
              <a:rPr lang="en-US" sz="4000" dirty="0"/>
              <a:t> – Hello World</a:t>
            </a:r>
            <a:endParaRPr lang="tr-TR" altLang="pt-BR" sz="400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5D9241-6779-43DA-9738-602D9E2F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30-jul-18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AA3B48-AC65-4151-B1C9-DF3717B5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55F005-6AC6-4A94-8953-F77E82F7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9</a:t>
            </a:fld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CF10EA8-B2D2-4384-ACFA-12E474E44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4213" y="3261809"/>
            <a:ext cx="6220985" cy="30945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7A00FC3C-2189-4FDB-A844-0199226FD6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8707" y="1660044"/>
            <a:ext cx="4978159" cy="29001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486747B-29DE-477F-905F-1AF19F5E3D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425" y="2016340"/>
            <a:ext cx="5695950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903330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TM02900688[[fn=Faceta]]</Template>
  <TotalTime>4568</TotalTime>
  <Words>1065</Words>
  <Application>Microsoft Office PowerPoint</Application>
  <PresentationFormat>Widescreen</PresentationFormat>
  <Paragraphs>204</Paragraphs>
  <Slides>27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Calibri Light</vt:lpstr>
      <vt:lpstr>Courier New</vt:lpstr>
      <vt:lpstr>Wingdings</vt:lpstr>
      <vt:lpstr>Wingdings 2</vt:lpstr>
      <vt:lpstr>HDOfficeLightV0</vt:lpstr>
      <vt:lpstr>TECNOLOGIAS PARA INTERNET -II CCT0423 (Aula 3)</vt:lpstr>
      <vt:lpstr>TECNOLOGIAS PARA INTERNET - II Aula 3 - JQuery</vt:lpstr>
      <vt:lpstr>TECNOLOGIAS PARA INTERNET - II JQuery - Conceitos</vt:lpstr>
      <vt:lpstr>TECNOLOGIAS PARA INTERNET - II JQuery – Conceitos - Seletores</vt:lpstr>
      <vt:lpstr>TECNOLOGIAS PARA INTERNET - II JQuery – Conceitos - Eventos</vt:lpstr>
      <vt:lpstr>TECNOLOGIAS PARA INTERNET - II JQuery – Conceitos - Métodos</vt:lpstr>
      <vt:lpstr>TECNOLOGIAS PARA INTERNET - II JQuery - Inicialização</vt:lpstr>
      <vt:lpstr>TECNOLOGIAS PARA INTERNET - II JQuery – Instalação – Hello World</vt:lpstr>
      <vt:lpstr>TECNOLOGIAS PARA INTERNET - II JQuery – Instalação – Hello World</vt:lpstr>
      <vt:lpstr>TECNOLOGIAS PARA INTERNET - II JQuery – Instalação – Hello World</vt:lpstr>
      <vt:lpstr>TECNOLOGIAS PARA INTERNET - II JQuery – Instalação – Hello World</vt:lpstr>
      <vt:lpstr>TECNOLOGIAS PARA INTERNET - II JQuery – Instalação – Hello World</vt:lpstr>
      <vt:lpstr>TECNOLOGIAS PARA INTERNET - II JQuery – Exemplo 1 - Hello World</vt:lpstr>
      <vt:lpstr>TECNOLOGIAS PARA INTERNET - II JQuery – Exemplo 1 - Hello World</vt:lpstr>
      <vt:lpstr>TECNOLOGIAS PARA INTERNET - II JQuery – Exemplo 1 - Hello World</vt:lpstr>
      <vt:lpstr>TECNOLOGIAS PARA INTERNET - II JQuery – Exemplo 2 – “JQuery no EX4” - ANTES</vt:lpstr>
      <vt:lpstr>TECNOLOGIAS PARA INTERNET - II JQuery – Exemplo 2 – “JQuery no EX4”-DEPOIS</vt:lpstr>
      <vt:lpstr>TECNOLOGIAS PARA INTERNET - II JQuery – Exemplo 2 – MUDANCA FORMULARIO</vt:lpstr>
      <vt:lpstr>TECNOLOGIAS PARA INTERNET - II JQuery – Exemplo 2 – Inicialização</vt:lpstr>
      <vt:lpstr>TECNOLOGIAS PARA INTERNET - II JQuery – Exemplo 2 – Função 1</vt:lpstr>
      <vt:lpstr>TECNOLOGIAS PARA INTERNET - II JQuery – Exemplo 2 – Função 2</vt:lpstr>
      <vt:lpstr>TECNOLOGIAS PARA INTERNET - II JQuery – Exemplo 2 – “JQuery no EX4”</vt:lpstr>
      <vt:lpstr>TECNOLOGIAS PARA INTERNET - II JQuery – Exercicios:</vt:lpstr>
      <vt:lpstr>TECNOLOGIAS PARA INTERNET - II JQuery – JSEx6 (Está no Repositório) - Form</vt:lpstr>
      <vt:lpstr>TECNOLOGIAS PARA INTERNET - II JQuery – JSEx6 (Está no Repositório) - Inicializacao</vt:lpstr>
      <vt:lpstr>TECNOLOGIAS PARA INTERNET - II JQuery – JSEx6 (Está no Repositório) – Funcoes 1</vt:lpstr>
      <vt:lpstr>TECNOLOGIAS PARA INTERNET - II JQuery – JSEx6 (Está no Repositório) Funcoes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e Projeto de Sistemas</dc:title>
  <dc:creator>Andre Braga</dc:creator>
  <cp:lastModifiedBy>Andre Braga</cp:lastModifiedBy>
  <cp:revision>179</cp:revision>
  <cp:lastPrinted>2018-02-21T20:08:26Z</cp:lastPrinted>
  <dcterms:created xsi:type="dcterms:W3CDTF">2016-08-01T02:15:42Z</dcterms:created>
  <dcterms:modified xsi:type="dcterms:W3CDTF">2018-08-28T00:38:39Z</dcterms:modified>
</cp:coreProperties>
</file>