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7" r:id="rId1"/>
  </p:sldMasterIdLst>
  <p:notesMasterIdLst>
    <p:notesMasterId r:id="rId31"/>
  </p:notesMasterIdLst>
  <p:handoutMasterIdLst>
    <p:handoutMasterId r:id="rId32"/>
  </p:handoutMasterIdLst>
  <p:sldIdLst>
    <p:sldId id="256" r:id="rId2"/>
    <p:sldId id="306" r:id="rId3"/>
    <p:sldId id="314" r:id="rId4"/>
    <p:sldId id="320" r:id="rId5"/>
    <p:sldId id="321" r:id="rId6"/>
    <p:sldId id="322" r:id="rId7"/>
    <p:sldId id="344" r:id="rId8"/>
    <p:sldId id="354" r:id="rId9"/>
    <p:sldId id="353" r:id="rId10"/>
    <p:sldId id="323" r:id="rId11"/>
    <p:sldId id="349" r:id="rId12"/>
    <p:sldId id="324" r:id="rId13"/>
    <p:sldId id="350" r:id="rId14"/>
    <p:sldId id="325" r:id="rId15"/>
    <p:sldId id="351" r:id="rId16"/>
    <p:sldId id="327" r:id="rId17"/>
    <p:sldId id="326" r:id="rId18"/>
    <p:sldId id="355" r:id="rId19"/>
    <p:sldId id="352" r:id="rId20"/>
    <p:sldId id="328" r:id="rId21"/>
    <p:sldId id="348" r:id="rId22"/>
    <p:sldId id="329" r:id="rId23"/>
    <p:sldId id="347" r:id="rId24"/>
    <p:sldId id="330" r:id="rId25"/>
    <p:sldId id="331" r:id="rId26"/>
    <p:sldId id="332" r:id="rId27"/>
    <p:sldId id="333" r:id="rId28"/>
    <p:sldId id="338" r:id="rId29"/>
    <p:sldId id="305" r:id="rId30"/>
  </p:sldIdLst>
  <p:sldSz cx="9144000" cy="5143500" type="screen16x9"/>
  <p:notesSz cx="6858000" cy="9144000"/>
  <p:defaultTextStyle>
    <a:defPPr>
      <a:defRPr lang="en-US"/>
    </a:defPPr>
    <a:lvl1pPr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5613" indent="1588"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2813" indent="1588"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0013" indent="1588"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7213" indent="1588"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" userDrawn="1">
          <p15:clr>
            <a:srgbClr val="A4A3A4"/>
          </p15:clr>
        </p15:guide>
        <p15:guide id="4" pos="5534" userDrawn="1">
          <p15:clr>
            <a:srgbClr val="A4A3A4"/>
          </p15:clr>
        </p15:guide>
        <p15:guide id="5" orient="horz" pos="2867" userDrawn="1">
          <p15:clr>
            <a:srgbClr val="A4A3A4"/>
          </p15:clr>
        </p15:guide>
        <p15:guide id="7" pos="226" userDrawn="1">
          <p15:clr>
            <a:srgbClr val="A4A3A4"/>
          </p15:clr>
        </p15:guide>
        <p15:guide id="8" userDrawn="1">
          <p15:clr>
            <a:srgbClr val="000000"/>
          </p15:clr>
        </p15:guide>
        <p15:guide id="9" orient="horz" userDrawn="1">
          <p15:clr>
            <a:srgbClr val="000000"/>
          </p15:clr>
        </p15:guide>
        <p15:guide id="10" orient="horz" pos="3240" userDrawn="1">
          <p15:clr>
            <a:srgbClr val="000000"/>
          </p15:clr>
        </p15:guide>
        <p15:guide id="11" pos="5760" userDrawn="1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219D93"/>
    <a:srgbClr val="4FAFA8"/>
    <a:srgbClr val="C6D9F1"/>
    <a:srgbClr val="DBEEF4"/>
    <a:srgbClr val="157D64"/>
    <a:srgbClr val="213F5E"/>
    <a:srgbClr val="EBECED"/>
    <a:srgbClr val="F6F7F8"/>
    <a:srgbClr val="4BB7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1" autoAdjust="0"/>
    <p:restoredTop sz="93559" autoAdjust="0"/>
  </p:normalViewPr>
  <p:slideViewPr>
    <p:cSldViewPr snapToGrid="0" snapToObjects="1">
      <p:cViewPr varScale="1">
        <p:scale>
          <a:sx n="107" d="100"/>
          <a:sy n="107" d="100"/>
        </p:scale>
        <p:origin x="773" y="43"/>
      </p:cViewPr>
      <p:guideLst>
        <p:guide orient="horz" pos="259"/>
        <p:guide pos="5534"/>
        <p:guide orient="horz" pos="2867"/>
        <p:guide pos="226"/>
        <p:guide/>
        <p:guide orient="horz"/>
        <p:guide orient="horz" pos="3240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-2894"/>
    </p:cViewPr>
  </p:sorterViewPr>
  <p:notesViewPr>
    <p:cSldViewPr snapToGrid="0" snapToObjects="1">
      <p:cViewPr varScale="1">
        <p:scale>
          <a:sx n="54" d="100"/>
          <a:sy n="54" d="100"/>
        </p:scale>
        <p:origin x="280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EC703A-45DD-4E32-8969-E371DF6B53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1938F39-B707-40F8-A1EF-BEA5C1BB490C}">
      <dgm:prSet phldrT="[Texto]" custT="1"/>
      <dgm:spPr>
        <a:solidFill>
          <a:schemeClr val="bg1">
            <a:lumMod val="95000"/>
          </a:schemeClr>
        </a:solidFill>
        <a:ln w="3175">
          <a:solidFill>
            <a:schemeClr val="bg1">
              <a:lumMod val="85000"/>
            </a:schemeClr>
          </a:solidFill>
        </a:ln>
      </dgm:spPr>
      <dgm:t>
        <a:bodyPr/>
        <a:lstStyle/>
        <a:p>
          <a:pPr algn="ctr"/>
          <a:r>
            <a:rPr lang="pt-BR" sz="1400" b="0" dirty="0">
              <a:solidFill>
                <a:schemeClr val="tx1">
                  <a:lumMod val="65000"/>
                  <a:lumOff val="35000"/>
                </a:schemeClr>
              </a:solidFill>
            </a:rPr>
            <a:t>Importância da estrutura organizacional da TI</a:t>
          </a:r>
          <a:endParaRPr lang="pt-BR" sz="1400" b="0" i="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9650D5A9-D641-4C8A-A38D-6F41A6D10977}" type="parTrans" cxnId="{C5C2D972-A164-497A-BC23-D9E57CB843C9}">
      <dgm:prSet/>
      <dgm:spPr/>
      <dgm:t>
        <a:bodyPr/>
        <a:lstStyle/>
        <a:p>
          <a:pPr algn="ctr"/>
          <a:endParaRPr lang="pt-BR" sz="14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97F9D200-0971-4830-986E-E7B45CD08CF8}" type="sibTrans" cxnId="{C5C2D972-A164-497A-BC23-D9E57CB843C9}">
      <dgm:prSet/>
      <dgm:spPr/>
      <dgm:t>
        <a:bodyPr/>
        <a:lstStyle/>
        <a:p>
          <a:pPr algn="ctr"/>
          <a:endParaRPr lang="pt-BR" sz="14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26ACA677-B687-4104-BA10-A16CA72876CE}" type="pres">
      <dgm:prSet presAssocID="{68EC703A-45DD-4E32-8969-E371DF6B530E}" presName="linear" presStyleCnt="0">
        <dgm:presLayoutVars>
          <dgm:animLvl val="lvl"/>
          <dgm:resizeHandles val="exact"/>
        </dgm:presLayoutVars>
      </dgm:prSet>
      <dgm:spPr/>
    </dgm:pt>
    <dgm:pt modelId="{95CBA580-B471-4069-AD9E-7A5C629A3488}" type="pres">
      <dgm:prSet presAssocID="{41938F39-B707-40F8-A1EF-BEA5C1BB490C}" presName="parentText" presStyleLbl="node1" presStyleIdx="0" presStyleCnt="1" custScaleY="62093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C5C2D972-A164-497A-BC23-D9E57CB843C9}" srcId="{68EC703A-45DD-4E32-8969-E371DF6B530E}" destId="{41938F39-B707-40F8-A1EF-BEA5C1BB490C}" srcOrd="0" destOrd="0" parTransId="{9650D5A9-D641-4C8A-A38D-6F41A6D10977}" sibTransId="{97F9D200-0971-4830-986E-E7B45CD08CF8}"/>
    <dgm:cxn modelId="{634F27B6-F874-40EF-9D73-A93C835B0F8D}" type="presOf" srcId="{68EC703A-45DD-4E32-8969-E371DF6B530E}" destId="{26ACA677-B687-4104-BA10-A16CA72876CE}" srcOrd="0" destOrd="0" presId="urn:microsoft.com/office/officeart/2005/8/layout/vList2"/>
    <dgm:cxn modelId="{84F130E9-6D90-47A8-9174-E912B45FD663}" type="presOf" srcId="{41938F39-B707-40F8-A1EF-BEA5C1BB490C}" destId="{95CBA580-B471-4069-AD9E-7A5C629A3488}" srcOrd="0" destOrd="0" presId="urn:microsoft.com/office/officeart/2005/8/layout/vList2"/>
    <dgm:cxn modelId="{EFA8EAD9-A7B4-46CA-807E-7F5BBE355756}" type="presParOf" srcId="{26ACA677-B687-4104-BA10-A16CA72876CE}" destId="{95CBA580-B471-4069-AD9E-7A5C629A3488}" srcOrd="0" destOrd="0" presId="urn:microsoft.com/office/officeart/2005/8/layout/vList2"/>
  </dgm:cxnLst>
  <dgm:bg/>
  <dgm:whole>
    <a:ln w="3175"/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BA580-B471-4069-AD9E-7A5C629A3488}">
      <dsp:nvSpPr>
        <dsp:cNvPr id="0" name=""/>
        <dsp:cNvSpPr/>
      </dsp:nvSpPr>
      <dsp:spPr>
        <a:xfrm>
          <a:off x="0" y="560804"/>
          <a:ext cx="3610570" cy="755547"/>
        </a:xfrm>
        <a:prstGeom prst="rect">
          <a:avLst/>
        </a:prstGeom>
        <a:solidFill>
          <a:schemeClr val="bg1">
            <a:lumMod val="95000"/>
          </a:schemeClr>
        </a:solidFill>
        <a:ln w="3175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dirty="0">
              <a:solidFill>
                <a:schemeClr val="tx1">
                  <a:lumMod val="65000"/>
                  <a:lumOff val="35000"/>
                </a:schemeClr>
              </a:solidFill>
            </a:rPr>
            <a:t>Importância da estrutura organizacional da TI</a:t>
          </a:r>
          <a:endParaRPr lang="pt-BR" sz="1400" b="0" i="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0" y="560804"/>
        <a:ext cx="3610570" cy="7555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B43C5-6F52-AD40-A97F-6E8DC5AF1C1A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A60AB-6121-1D4C-9565-E7EB4E0D1A5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988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456977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F3EF2BD-F832-4131-93A4-A20917D2CFF3}" type="datetimeFigureOut">
              <a:rPr lang="en-US"/>
              <a:pPr>
                <a:defRPr/>
              </a:pPr>
              <a:t>4/4/2019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noProof="0"/>
              <a:t>Click to edit Master text styles</a:t>
            </a:r>
          </a:p>
          <a:p>
            <a:pPr lvl="1"/>
            <a:r>
              <a:rPr lang="x-none" noProof="0"/>
              <a:t>Second level</a:t>
            </a:r>
          </a:p>
          <a:p>
            <a:pPr lvl="2"/>
            <a:r>
              <a:rPr lang="x-none" noProof="0"/>
              <a:t>Third level</a:t>
            </a:r>
          </a:p>
          <a:p>
            <a:pPr lvl="3"/>
            <a:r>
              <a:rPr lang="x-none" noProof="0"/>
              <a:t>Fourth level</a:t>
            </a:r>
          </a:p>
          <a:p>
            <a:pPr lvl="4"/>
            <a:r>
              <a:rPr lang="x-none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456977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7747FA5-7DBF-4787-98CD-3C5843D2809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770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56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28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00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72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4896" algn="l" defTabSz="4569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876" algn="l" defTabSz="4569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856" algn="l" defTabSz="4569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835" algn="l" defTabSz="4569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747FA5-7DBF-4787-98CD-3C5843D2809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04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747FA5-7DBF-4787-98CD-3C5843D2809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52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 userDrawn="1"/>
        </p:nvSpPr>
        <p:spPr>
          <a:xfrm>
            <a:off x="297366" y="4873833"/>
            <a:ext cx="3667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defRPr/>
            </a:pPr>
            <a:r>
              <a:rPr lang="pt-BR" sz="1200" b="1" dirty="0">
                <a:solidFill>
                  <a:srgbClr val="219D93"/>
                </a:solidFill>
              </a:rPr>
              <a:t>AULA 7: ESTRUTURA ORGANIZACIONAL DA ÁREA DE TI</a:t>
            </a:r>
            <a:endParaRPr lang="pt-BR" sz="1200" dirty="0">
              <a:solidFill>
                <a:srgbClr val="219D93"/>
              </a:solidFill>
            </a:endParaRPr>
          </a:p>
        </p:txBody>
      </p:sp>
      <p:sp>
        <p:nvSpPr>
          <p:cNvPr id="6" name="CaixaDeTexto 5"/>
          <p:cNvSpPr txBox="1"/>
          <p:nvPr userDrawn="1"/>
        </p:nvSpPr>
        <p:spPr>
          <a:xfrm>
            <a:off x="375047" y="340208"/>
            <a:ext cx="2007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0" dirty="0">
                <a:solidFill>
                  <a:srgbClr val="219D93"/>
                </a:solidFill>
              </a:rPr>
              <a:t>Gestão de infraestrutura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 userDrawn="1"/>
        </p:nvSpPr>
        <p:spPr>
          <a:xfrm>
            <a:off x="297366" y="4873833"/>
            <a:ext cx="1826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219D93"/>
                </a:solidFill>
              </a:rPr>
              <a:t>AULA 01: NOME DA AULA</a:t>
            </a:r>
          </a:p>
        </p:txBody>
      </p:sp>
      <p:sp>
        <p:nvSpPr>
          <p:cNvPr id="8" name="CaixaDeTexto 7"/>
          <p:cNvSpPr txBox="1"/>
          <p:nvPr userDrawn="1"/>
        </p:nvSpPr>
        <p:spPr>
          <a:xfrm>
            <a:off x="375047" y="340208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219D93"/>
                </a:solidFill>
              </a:rPr>
              <a:t>Disciplina</a:t>
            </a:r>
          </a:p>
        </p:txBody>
      </p:sp>
    </p:spTree>
    <p:extLst>
      <p:ext uri="{BB962C8B-B14F-4D97-AF65-F5344CB8AC3E}">
        <p14:creationId xmlns:p14="http://schemas.microsoft.com/office/powerpoint/2010/main" val="78498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lb2000/CURSOS" TargetMode="External"/><Relationship Id="rId2" Type="http://schemas.openxmlformats.org/officeDocument/2006/relationships/hyperlink" Target="mailto:andre.luiz.braga2000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d-hekH9Sfk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yEv5GGi4C7g" TargetMode="External"/><Relationship Id="rId5" Type="http://schemas.openxmlformats.org/officeDocument/2006/relationships/hyperlink" Target="https://www.youtube.com/watch?v=X3lvjUtRm90" TargetMode="External"/><Relationship Id="rId4" Type="http://schemas.openxmlformats.org/officeDocument/2006/relationships/hyperlink" Target="https://www.youtube.com/watch?v=a7h3k30RHg8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324195" y="532997"/>
            <a:ext cx="7714211" cy="1790700"/>
          </a:xfrm>
        </p:spPr>
        <p:txBody>
          <a:bodyPr>
            <a:normAutofit/>
          </a:bodyPr>
          <a:lstStyle/>
          <a:p>
            <a:r>
              <a:rPr lang="en-US" dirty="0" err="1"/>
              <a:t>Gestão</a:t>
            </a:r>
            <a:r>
              <a:rPr lang="en-US" dirty="0"/>
              <a:t> de </a:t>
            </a:r>
            <a:r>
              <a:rPr lang="en-US" dirty="0" err="1"/>
              <a:t>Infraestrutura</a:t>
            </a:r>
            <a:r>
              <a:rPr lang="en-US" dirty="0"/>
              <a:t> de TI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105594" y="1377376"/>
            <a:ext cx="7211293" cy="1707227"/>
          </a:xfrm>
        </p:spPr>
        <p:txBody>
          <a:bodyPr>
            <a:normAutofit fontScale="47500" lnSpcReduction="20000"/>
          </a:bodyPr>
          <a:lstStyle/>
          <a:p>
            <a:r>
              <a:rPr lang="en-US" sz="5000" dirty="0"/>
              <a:t>Prof. André Luiz Braga</a:t>
            </a:r>
          </a:p>
          <a:p>
            <a:r>
              <a:rPr lang="en-US" sz="5000" dirty="0" err="1"/>
              <a:t>M.Sc</a:t>
            </a:r>
            <a:r>
              <a:rPr lang="en-US" sz="5000" dirty="0"/>
              <a:t> - COPPE/UFRJ</a:t>
            </a:r>
          </a:p>
          <a:p>
            <a:r>
              <a:rPr lang="en-US" sz="5000" dirty="0" err="1"/>
              <a:t>D.Sc</a:t>
            </a:r>
            <a:r>
              <a:rPr lang="en-US" sz="5000" dirty="0"/>
              <a:t> – IBM Silicon Valley Lab / COPPE / UFRJ</a:t>
            </a:r>
          </a:p>
          <a:p>
            <a:r>
              <a:rPr lang="en-US" sz="5000" dirty="0"/>
              <a:t>IBM Certified Sr. IT Architect / Open Group</a:t>
            </a:r>
          </a:p>
          <a:p>
            <a:endParaRPr lang="en-US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47B8BA2-04CC-44BA-B617-276873BF2870}"/>
              </a:ext>
            </a:extLst>
          </p:cNvPr>
          <p:cNvSpPr/>
          <p:nvPr/>
        </p:nvSpPr>
        <p:spPr>
          <a:xfrm>
            <a:off x="252895" y="3100542"/>
            <a:ext cx="8736122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Email: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andre.luiz.braga2000@gmail.com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Eviar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um email com o assunto: “CCT0347-&lt;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Turma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&gt;” para ser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incluído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de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distribuição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Material do curso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disponível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sym typeface="Wingdings" panose="05000000000000000000" pitchFamily="2" charset="2"/>
                <a:hlinkClick r:id="rId3"/>
              </a:rPr>
              <a:t>https://github.com/andrelb2000/CURSOS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0"/>
          <p:cNvSpPr/>
          <p:nvPr/>
        </p:nvSpPr>
        <p:spPr>
          <a:xfrm rot="275902">
            <a:off x="7957245" y="1430009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618981" y="1076176"/>
            <a:ext cx="7651445" cy="336456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Grupo 7"/>
          <p:cNvGrpSpPr/>
          <p:nvPr/>
        </p:nvGrpSpPr>
        <p:grpSpPr>
          <a:xfrm>
            <a:off x="5507501" y="1563013"/>
            <a:ext cx="3072249" cy="2455572"/>
            <a:chOff x="8959367" y="2243285"/>
            <a:chExt cx="2952014" cy="2729264"/>
          </a:xfrm>
        </p:grpSpPr>
        <p:sp>
          <p:nvSpPr>
            <p:cNvPr id="23" name="Retângulo 22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6" name="Retângulo de cantos arredondados 5"/>
          <p:cNvSpPr/>
          <p:nvPr/>
        </p:nvSpPr>
        <p:spPr>
          <a:xfrm flipV="1">
            <a:off x="618980" y="4441395"/>
            <a:ext cx="765144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870419" y="1220396"/>
            <a:ext cx="43856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400" b="1" dirty="0">
                <a:solidFill>
                  <a:srgbClr val="219D93"/>
                </a:solidFill>
              </a:rPr>
              <a:t>Estrutura organizacional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Especialização do trabalho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(ROBBINS, 2006)</a:t>
            </a:r>
          </a:p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Pergunta a ser respondida:  até que ponto as atividades podem ser subdivididas em tarefas separadas? </a:t>
            </a:r>
          </a:p>
          <a:p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Aft>
                <a:spcPts val="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especialização do trabalho implica em fazer com que uma atividade seja decomposta em partes, de tal maneira que cada profissional possa realizar, pelo menos, uma dessas partes.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Faz com que o profissional se especialize nessa parte da atividade;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Henry Ford demonstrou, com a sua fábrica de automóveis, que o trabalho pode ser realizado de forma mais eficiente com funcionários especializados.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estrutura organizacional da TI</a:t>
            </a: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862" y="1707994"/>
            <a:ext cx="2805546" cy="2191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4370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2571624" y="-16026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estrutura organizacional da TI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CB0B9D-AD6D-4CB4-B01C-08445AA89B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" t="2018" r="1966" b="2416"/>
          <a:stretch/>
        </p:blipFill>
        <p:spPr bwMode="auto">
          <a:xfrm>
            <a:off x="2333207" y="322528"/>
            <a:ext cx="5823296" cy="455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7EAFE6EF-A115-4154-ABC7-C3264A29432E}"/>
              </a:ext>
            </a:extLst>
          </p:cNvPr>
          <p:cNvSpPr/>
          <p:nvPr/>
        </p:nvSpPr>
        <p:spPr>
          <a:xfrm>
            <a:off x="64513" y="1177591"/>
            <a:ext cx="2199565" cy="307776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Especialização do trabalho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rgbClr val="0066FF"/>
                </a:solidFill>
              </a:rPr>
              <a:t>Departamentalização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Cadeia de comando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Amplitude de controle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Centralização e descentralização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Formalização</a:t>
            </a:r>
          </a:p>
        </p:txBody>
      </p:sp>
    </p:spTree>
    <p:extLst>
      <p:ext uri="{BB962C8B-B14F-4D97-AF65-F5344CB8AC3E}">
        <p14:creationId xmlns:p14="http://schemas.microsoft.com/office/powerpoint/2010/main" val="2352844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0"/>
          <p:cNvSpPr/>
          <p:nvPr/>
        </p:nvSpPr>
        <p:spPr>
          <a:xfrm rot="275902">
            <a:off x="7964277" y="1426488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569739" y="1110697"/>
            <a:ext cx="7707719" cy="32931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Grupo 7"/>
          <p:cNvGrpSpPr/>
          <p:nvPr/>
        </p:nvGrpSpPr>
        <p:grpSpPr>
          <a:xfrm>
            <a:off x="5409027" y="1559492"/>
            <a:ext cx="3177756" cy="2455572"/>
            <a:chOff x="8959367" y="2243285"/>
            <a:chExt cx="2952014" cy="2729264"/>
          </a:xfrm>
        </p:grpSpPr>
        <p:sp>
          <p:nvSpPr>
            <p:cNvPr id="23" name="Retângulo 22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6" name="Retângulo de cantos arredondados 5"/>
          <p:cNvSpPr/>
          <p:nvPr/>
        </p:nvSpPr>
        <p:spPr>
          <a:xfrm flipV="1">
            <a:off x="569738" y="4404493"/>
            <a:ext cx="7707719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880322" y="1292974"/>
            <a:ext cx="4399793" cy="301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400" b="1" dirty="0">
                <a:solidFill>
                  <a:srgbClr val="219D93"/>
                </a:solidFill>
              </a:rPr>
              <a:t>Estrutura organizacional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Departamentalização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(ROBBINS, 2006)</a:t>
            </a:r>
          </a:p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Pergunta a ser respondida:  qual é a base para o agrupamento das tarefas? </a:t>
            </a:r>
          </a:p>
          <a:p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Aft>
                <a:spcPts val="1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Agrupamento de atividades para facilitar a  coordenação das tarefas.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Uma das maneiras utilizadas, para o agrupamento de atividades, é através da função desempenhada. Por exemplo, o CIO pode organizar a área de TI criando um setor de apoio à Governança de TI, um departamento de Desenvolvimento e um departamento de Infraestrutura   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estrutura organizacional da TI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374" y="1697439"/>
            <a:ext cx="2917165" cy="2198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1254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2571624" y="-16026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estrutura organizacional da TI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CDD883-8D8F-4E13-A6F0-D0312E3CFB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" t="1903" r="1359" b="2908"/>
          <a:stretch/>
        </p:blipFill>
        <p:spPr bwMode="auto">
          <a:xfrm>
            <a:off x="2283725" y="277503"/>
            <a:ext cx="5919521" cy="467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F23D369-0E91-4613-BAD4-BA83ABBBC28B}"/>
              </a:ext>
            </a:extLst>
          </p:cNvPr>
          <p:cNvSpPr/>
          <p:nvPr/>
        </p:nvSpPr>
        <p:spPr>
          <a:xfrm>
            <a:off x="64513" y="1177591"/>
            <a:ext cx="2199565" cy="307776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Especialização do trabalho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Departamentalização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rgbClr val="0066FF"/>
                </a:solidFill>
              </a:rPr>
              <a:t>Cadeia de comando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Amplitude de controle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Centralização e descentralização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Formalização</a:t>
            </a:r>
          </a:p>
        </p:txBody>
      </p:sp>
    </p:spTree>
    <p:extLst>
      <p:ext uri="{BB962C8B-B14F-4D97-AF65-F5344CB8AC3E}">
        <p14:creationId xmlns:p14="http://schemas.microsoft.com/office/powerpoint/2010/main" val="3371471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0"/>
          <p:cNvSpPr/>
          <p:nvPr/>
        </p:nvSpPr>
        <p:spPr>
          <a:xfrm rot="275902">
            <a:off x="7837668" y="1420717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703384" y="1109533"/>
            <a:ext cx="7447465" cy="330837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Grupo 7"/>
          <p:cNvGrpSpPr/>
          <p:nvPr/>
        </p:nvGrpSpPr>
        <p:grpSpPr>
          <a:xfrm>
            <a:off x="5451230" y="1553721"/>
            <a:ext cx="3008944" cy="2455572"/>
            <a:chOff x="8959367" y="2243285"/>
            <a:chExt cx="2952014" cy="2729264"/>
          </a:xfrm>
        </p:grpSpPr>
        <p:sp>
          <p:nvSpPr>
            <p:cNvPr id="23" name="Retângulo 22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6" name="Retângulo de cantos arredondados 5"/>
          <p:cNvSpPr/>
          <p:nvPr/>
        </p:nvSpPr>
        <p:spPr>
          <a:xfrm flipV="1">
            <a:off x="703383" y="4418562"/>
            <a:ext cx="744746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953135" y="1207998"/>
            <a:ext cx="4473522" cy="314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400" b="1" dirty="0">
                <a:solidFill>
                  <a:srgbClr val="219D93"/>
                </a:solidFill>
              </a:rPr>
              <a:t>Estrutura organizacional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Cadeia de comando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(ROBBINS, 2006)</a:t>
            </a:r>
          </a:p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Pergunta a ser respondida:  a quem os indivíduos e os grupos vão se reportar? </a:t>
            </a:r>
          </a:p>
          <a:p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Aft>
                <a:spcPts val="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Linha única de autoridade, demonstrada de forma hierárquica, indo do topo da organização até o escalão mais baixo.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 quem devo falar? 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Por quem sou responsável?</a:t>
            </a:r>
          </a:p>
          <a:p>
            <a:pPr>
              <a:spcAft>
                <a:spcPts val="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Autoridade: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posição administrativa para dar ordens e esperar que elas sejam obedecidas.</a:t>
            </a:r>
          </a:p>
          <a:p>
            <a:pPr>
              <a:spcAft>
                <a:spcPts val="120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Unidade de comando: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linha única de autoridade. Cada pessoa deve se reportar a um único superior diretamente</a:t>
            </a:r>
            <a:r>
              <a:rPr lang="pt-BR" sz="1400" dirty="0"/>
              <a:t>.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estrutura organizacional da TI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266" y="1691668"/>
            <a:ext cx="2709384" cy="218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7183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2571624" y="-16026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estrutura organizacional da TI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FFF51428-E4E3-49E0-A2BD-79FDE803A7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" t="2680" r="1629" b="3463"/>
          <a:stretch/>
        </p:blipFill>
        <p:spPr bwMode="auto">
          <a:xfrm>
            <a:off x="2260417" y="263909"/>
            <a:ext cx="5900944" cy="4615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B105AE0-055A-4EA3-AB17-6DFE02F9C17F}"/>
              </a:ext>
            </a:extLst>
          </p:cNvPr>
          <p:cNvSpPr/>
          <p:nvPr/>
        </p:nvSpPr>
        <p:spPr>
          <a:xfrm>
            <a:off x="64513" y="1177591"/>
            <a:ext cx="2199565" cy="307776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Especialização do trabalho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Departamentalização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Cadeia de comando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rgbClr val="0066FF"/>
                </a:solidFill>
              </a:rPr>
              <a:t>Amplitude de controle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Centralização e descentralização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Formalização</a:t>
            </a:r>
          </a:p>
        </p:txBody>
      </p:sp>
    </p:spTree>
    <p:extLst>
      <p:ext uri="{BB962C8B-B14F-4D97-AF65-F5344CB8AC3E}">
        <p14:creationId xmlns:p14="http://schemas.microsoft.com/office/powerpoint/2010/main" val="1684320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0"/>
          <p:cNvSpPr/>
          <p:nvPr/>
        </p:nvSpPr>
        <p:spPr>
          <a:xfrm rot="275902">
            <a:off x="8117877" y="1387678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438323" y="975545"/>
            <a:ext cx="8024075" cy="37896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Grupo 7"/>
          <p:cNvGrpSpPr/>
          <p:nvPr/>
        </p:nvGrpSpPr>
        <p:grpSpPr>
          <a:xfrm>
            <a:off x="5739642" y="1520682"/>
            <a:ext cx="3000739" cy="2488610"/>
            <a:chOff x="8959367" y="2243285"/>
            <a:chExt cx="2952014" cy="2729264"/>
          </a:xfrm>
        </p:grpSpPr>
        <p:sp>
          <p:nvSpPr>
            <p:cNvPr id="23" name="Retângulo 22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5" name="Retângulo de cantos arredondados 5"/>
          <p:cNvSpPr/>
          <p:nvPr/>
        </p:nvSpPr>
        <p:spPr>
          <a:xfrm flipV="1">
            <a:off x="447585" y="4765233"/>
            <a:ext cx="802407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692222" y="1113296"/>
            <a:ext cx="492071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219D93"/>
                </a:solidFill>
              </a:rPr>
              <a:t>Estrutura organizacional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Amplitude de controle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(ROBBINS, 2006)</a:t>
            </a:r>
          </a:p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Pergunta a ser respondida:  quantas pessoas cada executivo pode dirigir com eficiência e eficácia?</a:t>
            </a:r>
          </a:p>
          <a:p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089" y="1658629"/>
            <a:ext cx="2757587" cy="2224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aixaDeTexto 14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estrutura organizacional da TI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4CE3467-99A3-40A7-9A7A-8C9DE34CB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39" y="2161960"/>
            <a:ext cx="7506785" cy="247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505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 rot="275902">
            <a:off x="7922075" y="1385312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457201" y="967967"/>
            <a:ext cx="7778056" cy="35695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Grupo 7"/>
          <p:cNvGrpSpPr/>
          <p:nvPr/>
        </p:nvGrpSpPr>
        <p:grpSpPr>
          <a:xfrm>
            <a:off x="5542671" y="1518316"/>
            <a:ext cx="3001910" cy="2455572"/>
            <a:chOff x="8959367" y="2243285"/>
            <a:chExt cx="2952014" cy="2729264"/>
          </a:xfrm>
        </p:grpSpPr>
        <p:sp>
          <p:nvSpPr>
            <p:cNvPr id="14" name="Retângulo 13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8" name="Retângulo de cantos arredondados 5"/>
          <p:cNvSpPr/>
          <p:nvPr/>
        </p:nvSpPr>
        <p:spPr>
          <a:xfrm flipV="1">
            <a:off x="457200" y="4538138"/>
            <a:ext cx="7778056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704884" y="1090732"/>
            <a:ext cx="466881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219D93"/>
                </a:solidFill>
              </a:rPr>
              <a:t>Estrutura organizacional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Amplitude de controle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(ROBBINS, 2006)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Pergunta a ser respondida:  quantas pessoas cada executivo pode dirigir com eficiência e eficácia?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Aft>
                <a:spcPts val="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Determina o número de funcionários que um executivo consegue dirigir com eficiência e eficácia.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Influencia o número de níveis de hierarquia que uma empresa terá;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Amplitude maior é mais eficiente em termos de custo. Por outro lado, chega um momento que começa a reduzir a eficácia;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Amplitude menor é onerosa, retarda o processo decisório e desestimula os funcionários porque a supervisão passa a ser muito próxima, tendendo a rigidez.</a:t>
            </a: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857" y="1677365"/>
            <a:ext cx="2673309" cy="2156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CaixaDeTexto 19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estrutura organizacional da TI</a:t>
            </a:r>
          </a:p>
        </p:txBody>
      </p:sp>
    </p:spTree>
    <p:extLst>
      <p:ext uri="{BB962C8B-B14F-4D97-AF65-F5344CB8AC3E}">
        <p14:creationId xmlns:p14="http://schemas.microsoft.com/office/powerpoint/2010/main" val="907254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0"/>
          <p:cNvSpPr/>
          <p:nvPr/>
        </p:nvSpPr>
        <p:spPr>
          <a:xfrm rot="275902">
            <a:off x="8117877" y="1387678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438323" y="975545"/>
            <a:ext cx="8024075" cy="37896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Grupo 7"/>
          <p:cNvGrpSpPr/>
          <p:nvPr/>
        </p:nvGrpSpPr>
        <p:grpSpPr>
          <a:xfrm>
            <a:off x="5739642" y="1520682"/>
            <a:ext cx="3000739" cy="2488610"/>
            <a:chOff x="8959367" y="2243285"/>
            <a:chExt cx="2952014" cy="2729264"/>
          </a:xfrm>
        </p:grpSpPr>
        <p:sp>
          <p:nvSpPr>
            <p:cNvPr id="23" name="Retângulo 22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5" name="Retângulo de cantos arredondados 5"/>
          <p:cNvSpPr/>
          <p:nvPr/>
        </p:nvSpPr>
        <p:spPr>
          <a:xfrm flipV="1">
            <a:off x="447585" y="4765233"/>
            <a:ext cx="802407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692222" y="1113296"/>
            <a:ext cx="4920716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219D93"/>
                </a:solidFill>
              </a:rPr>
              <a:t>Estrutura organizacional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Amplitude de controle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(ROBBINS, 2006)</a:t>
            </a:r>
          </a:p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Pergunta a ser respondida:  quantas pessoas cada executivo pode dirigir com eficiência e eficácia?</a:t>
            </a:r>
          </a:p>
          <a:p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Aft>
                <a:spcPts val="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Determina o número de funcionários que um executivo consegue dirigir com eficiência e eficácia.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Influencia o número de níveis de hierarquia que uma empresa terá;</a:t>
            </a:r>
          </a:p>
          <a:p>
            <a:pPr marL="1655763" lvl="3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rgbClr val="219D93"/>
                </a:solidFill>
              </a:rPr>
              <a:t>Amplitude maior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é mais eficiente em termos de custo. Por outro lado, chega um momento que começa a reduzir a eficácia;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Amplitude menor é onerosa, retarda o processo decisório e desestimula os funcionários porque a supervisão passa a ser muito próxima, tendendo à rigidez. </a:t>
            </a: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089" y="1658629"/>
            <a:ext cx="2757587" cy="2224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ta: para a Direita 1"/>
          <p:cNvSpPr/>
          <p:nvPr/>
        </p:nvSpPr>
        <p:spPr>
          <a:xfrm>
            <a:off x="769594" y="3228535"/>
            <a:ext cx="1312424" cy="562708"/>
          </a:xfrm>
          <a:prstGeom prst="rightArrow">
            <a:avLst>
              <a:gd name="adj1" fmla="val 70000"/>
              <a:gd name="adj2" fmla="val 50000"/>
            </a:avLst>
          </a:prstGeom>
          <a:solidFill>
            <a:srgbClr val="219D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TENDÊNCIA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estrutura organizacional da TI</a:t>
            </a:r>
          </a:p>
        </p:txBody>
      </p:sp>
    </p:spTree>
    <p:extLst>
      <p:ext uri="{BB962C8B-B14F-4D97-AF65-F5344CB8AC3E}">
        <p14:creationId xmlns:p14="http://schemas.microsoft.com/office/powerpoint/2010/main" val="2201542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2571624" y="-16026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estrutura organizacional da TI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30D8F874-48A8-4C91-9D68-F2D9C00E2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848" y="268835"/>
            <a:ext cx="5872217" cy="470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FC855F2-A8BC-420B-B2FB-6C4567B25F2C}"/>
              </a:ext>
            </a:extLst>
          </p:cNvPr>
          <p:cNvSpPr/>
          <p:nvPr/>
        </p:nvSpPr>
        <p:spPr>
          <a:xfrm>
            <a:off x="64513" y="1177591"/>
            <a:ext cx="2199565" cy="307776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Especialização do trabalho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Departamentalização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Cadeia de comando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Amplitude de controle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rgbClr val="0066FF"/>
                </a:solidFill>
              </a:rPr>
              <a:t>Centralização e descentralização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Formalização</a:t>
            </a:r>
          </a:p>
        </p:txBody>
      </p:sp>
    </p:spTree>
    <p:extLst>
      <p:ext uri="{BB962C8B-B14F-4D97-AF65-F5344CB8AC3E}">
        <p14:creationId xmlns:p14="http://schemas.microsoft.com/office/powerpoint/2010/main" val="2661064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325" y="0"/>
            <a:ext cx="3876675" cy="51435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227269" y="2630766"/>
            <a:ext cx="2396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1" dirty="0">
                <a:solidFill>
                  <a:srgbClr val="157D64"/>
                </a:solidFill>
              </a:rPr>
              <a:t>GESTÃO DE INFRAESTRUTURA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227267" y="2868628"/>
            <a:ext cx="5174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Aula 7: Estrutura organizacional da área de TI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77924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 rot="275902">
            <a:off x="7973154" y="1394712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523492" y="1176376"/>
            <a:ext cx="7794183" cy="328813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Grupo 7"/>
          <p:cNvGrpSpPr/>
          <p:nvPr/>
        </p:nvGrpSpPr>
        <p:grpSpPr>
          <a:xfrm>
            <a:off x="5424937" y="1527716"/>
            <a:ext cx="3170722" cy="2612739"/>
            <a:chOff x="8959367" y="2243285"/>
            <a:chExt cx="2952014" cy="2729264"/>
          </a:xfrm>
        </p:grpSpPr>
        <p:sp>
          <p:nvSpPr>
            <p:cNvPr id="14" name="Retângulo 13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7" name="Retângulo de cantos arredondados 5"/>
          <p:cNvSpPr/>
          <p:nvPr/>
        </p:nvSpPr>
        <p:spPr>
          <a:xfrm flipV="1">
            <a:off x="532754" y="4464500"/>
            <a:ext cx="7794183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931711" y="1595323"/>
            <a:ext cx="415534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219D93"/>
                </a:solidFill>
              </a:rPr>
              <a:t>Estrutura organizacional</a:t>
            </a:r>
          </a:p>
          <a:p>
            <a:pPr marL="266700" indent="-266700">
              <a:buFont typeface="+mj-lt"/>
              <a:buAutoNum type="arabicPeriod" startAt="5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Centralização e descentralização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(ROBBINS, 2006)</a:t>
            </a:r>
          </a:p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Pergunta a ser respondida:  onde fica a autoridade no processo decisório? 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Centralização: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processo decisório concentrado em um único ponto da organização.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Descentralização: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decisões são levadas até os executivos de escalões mais baixo, que estão mais próximos da ação.</a:t>
            </a:r>
          </a:p>
          <a:p>
            <a:pPr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descentralização torna as organizações mais flexíveis e responsáveis.</a:t>
            </a:r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estrutura organizacional da TI</a:t>
            </a:r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03" y="1678242"/>
            <a:ext cx="2877050" cy="2302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5016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894" y="189504"/>
            <a:ext cx="5958897" cy="4764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CaixaDeTexto 16"/>
          <p:cNvSpPr txBox="1"/>
          <p:nvPr/>
        </p:nvSpPr>
        <p:spPr>
          <a:xfrm>
            <a:off x="2571624" y="-16026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estrutura organizacional da TI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88E9D1B-0E6E-4B15-AC88-3D39EC5BE838}"/>
              </a:ext>
            </a:extLst>
          </p:cNvPr>
          <p:cNvSpPr/>
          <p:nvPr/>
        </p:nvSpPr>
        <p:spPr>
          <a:xfrm>
            <a:off x="64513" y="1177591"/>
            <a:ext cx="2199565" cy="307776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Especialização do trabalho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Departamentalização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Cadeia de comando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Amplitude de controle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Centralização e descentralização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rgbClr val="0066FF"/>
                </a:solidFill>
              </a:rPr>
              <a:t>Formalização</a:t>
            </a:r>
          </a:p>
        </p:txBody>
      </p:sp>
    </p:spTree>
    <p:extLst>
      <p:ext uri="{BB962C8B-B14F-4D97-AF65-F5344CB8AC3E}">
        <p14:creationId xmlns:p14="http://schemas.microsoft.com/office/powerpoint/2010/main" val="1288245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 rot="275902">
            <a:off x="8127139" y="1524848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447585" y="1249259"/>
            <a:ext cx="8024075" cy="325296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Grupo 7"/>
          <p:cNvGrpSpPr/>
          <p:nvPr/>
        </p:nvGrpSpPr>
        <p:grpSpPr>
          <a:xfrm>
            <a:off x="5578922" y="1657852"/>
            <a:ext cx="3170722" cy="2530813"/>
            <a:chOff x="8959367" y="2243285"/>
            <a:chExt cx="2952014" cy="2729264"/>
          </a:xfrm>
        </p:grpSpPr>
        <p:sp>
          <p:nvSpPr>
            <p:cNvPr id="14" name="Retângulo 13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5" name="Retângulo de cantos arredondados 5"/>
          <p:cNvSpPr/>
          <p:nvPr/>
        </p:nvSpPr>
        <p:spPr>
          <a:xfrm flipV="1">
            <a:off x="456847" y="4502215"/>
            <a:ext cx="802407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701484" y="1677217"/>
            <a:ext cx="479352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219D93"/>
                </a:solidFill>
              </a:rPr>
              <a:t>Estrutura organizacional</a:t>
            </a:r>
          </a:p>
          <a:p>
            <a:pPr marL="265113" indent="-265113" algn="just">
              <a:buFont typeface="+mj-lt"/>
              <a:buAutoNum type="arabicPeriod" startAt="6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Formalização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(ROBBINS, 2006)</a:t>
            </a:r>
          </a:p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Pergunta a ser respondida:  até que ponto haverá regras e regulamentações para dirigir os funcionários e os executivos?</a:t>
            </a:r>
          </a:p>
          <a:p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Aft>
                <a:spcPts val="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Nível de padronização das tarefas dentro da organização.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 tarefa muito padronizada, o responsável tem pouca autonomia para decidir o que, como e quando ela deve ser feita;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Muita padronização implica em menos interferência do funcionário sobre a forma de realizar o trabalho.  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630" y="1763630"/>
            <a:ext cx="2857021" cy="228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CaixaDeTexto 16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estrutura organizacional da TI</a:t>
            </a:r>
          </a:p>
        </p:txBody>
      </p:sp>
    </p:spTree>
    <p:extLst>
      <p:ext uri="{BB962C8B-B14F-4D97-AF65-F5344CB8AC3E}">
        <p14:creationId xmlns:p14="http://schemas.microsoft.com/office/powerpoint/2010/main" val="709666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0"/>
          <p:cNvSpPr/>
          <p:nvPr/>
        </p:nvSpPr>
        <p:spPr>
          <a:xfrm rot="275902">
            <a:off x="7979426" y="1542621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536798" y="1252224"/>
            <a:ext cx="7787149" cy="297160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Grupo 7"/>
          <p:cNvGrpSpPr/>
          <p:nvPr/>
        </p:nvGrpSpPr>
        <p:grpSpPr>
          <a:xfrm>
            <a:off x="5431209" y="1675625"/>
            <a:ext cx="3170722" cy="2200223"/>
            <a:chOff x="8959367" y="2243285"/>
            <a:chExt cx="2952014" cy="2729264"/>
          </a:xfrm>
        </p:grpSpPr>
        <p:sp>
          <p:nvSpPr>
            <p:cNvPr id="5" name="Retângulo 4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7" name="Retângulo de cantos arredondados 5"/>
          <p:cNvSpPr/>
          <p:nvPr/>
        </p:nvSpPr>
        <p:spPr>
          <a:xfrm flipV="1">
            <a:off x="546060" y="4223825"/>
            <a:ext cx="7787149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809333" y="1672138"/>
            <a:ext cx="43193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solidFill>
                  <a:srgbClr val="219D93"/>
                </a:solidFill>
              </a:rPr>
              <a:t>Estrutura organizacional</a:t>
            </a:r>
          </a:p>
          <a:p>
            <a:pPr algn="just"/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Modelo mecanicista e modelo orgânico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(ROBBINS, 2006)</a:t>
            </a:r>
          </a:p>
          <a:p>
            <a:pPr algn="just">
              <a:spcAft>
                <a:spcPts val="0"/>
              </a:spcAft>
            </a:pPr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spcAft>
                <a:spcPts val="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Modelo mecanicista: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sinônimo de burocracia.</a:t>
            </a:r>
          </a:p>
          <a:p>
            <a:pPr marL="95249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Muita departamentalização;</a:t>
            </a:r>
          </a:p>
          <a:p>
            <a:pPr marL="95249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Alta especialização;</a:t>
            </a:r>
          </a:p>
          <a:p>
            <a:pPr marL="95249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Clara cadeia de comando;</a:t>
            </a:r>
          </a:p>
          <a:p>
            <a:pPr marL="95249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Amplitude de controle limitada;</a:t>
            </a:r>
          </a:p>
          <a:p>
            <a:pPr marL="95249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Centralização;</a:t>
            </a:r>
          </a:p>
          <a:p>
            <a:pPr marL="95249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Alta formalização.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661" y="1812818"/>
            <a:ext cx="2913301" cy="191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estrutura organizacional da TI</a:t>
            </a:r>
          </a:p>
        </p:txBody>
      </p:sp>
    </p:spTree>
    <p:extLst>
      <p:ext uri="{BB962C8B-B14F-4D97-AF65-F5344CB8AC3E}">
        <p14:creationId xmlns:p14="http://schemas.microsoft.com/office/powerpoint/2010/main" val="2374314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 rot="275902">
            <a:off x="8127139" y="1658448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447585" y="1150001"/>
            <a:ext cx="8024075" cy="34780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5"/>
          <p:cNvSpPr/>
          <p:nvPr/>
        </p:nvSpPr>
        <p:spPr>
          <a:xfrm flipV="1">
            <a:off x="456847" y="4628040"/>
            <a:ext cx="802407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701484" y="1446183"/>
            <a:ext cx="459945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219D93"/>
                </a:solidFill>
              </a:rPr>
              <a:t>Estrutura organizacional</a:t>
            </a:r>
          </a:p>
          <a:p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Modelo mecanicista e modelo orgânico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(ROBBINS, 2006)</a:t>
            </a:r>
          </a:p>
          <a:p>
            <a:endParaRPr lang="pt-BR" sz="1400" dirty="0"/>
          </a:p>
          <a:p>
            <a:pPr>
              <a:spcAft>
                <a:spcPts val="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Modelo orgânico: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lembra uma organização que não possui fronteiras.</a:t>
            </a:r>
          </a:p>
          <a:p>
            <a:pPr marL="95249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Equipes multifuncionais;</a:t>
            </a:r>
          </a:p>
          <a:p>
            <a:pPr marL="95249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Equipes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multi-hierárquicas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 marL="95249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Livre fluxo de informações;</a:t>
            </a:r>
          </a:p>
          <a:p>
            <a:pPr marL="95249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Amplitude de controle abrangente;</a:t>
            </a:r>
          </a:p>
          <a:p>
            <a:pPr marL="95249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Descentralização;</a:t>
            </a:r>
          </a:p>
          <a:p>
            <a:pPr marL="95249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Baixa formalização.</a:t>
            </a:r>
          </a:p>
          <a:p>
            <a:pPr>
              <a:spcAft>
                <a:spcPts val="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Nem todos preferem a liberdade e a flexibilidade do modelo orgânico.</a:t>
            </a:r>
          </a:p>
          <a:p>
            <a:endParaRPr lang="pt-BR" sz="1400" b="1" dirty="0">
              <a:solidFill>
                <a:srgbClr val="219D93"/>
              </a:solidFill>
            </a:endParaRPr>
          </a:p>
        </p:txBody>
      </p:sp>
      <p:grpSp>
        <p:nvGrpSpPr>
          <p:cNvPr id="14" name="Grupo 7"/>
          <p:cNvGrpSpPr/>
          <p:nvPr/>
        </p:nvGrpSpPr>
        <p:grpSpPr>
          <a:xfrm>
            <a:off x="5578923" y="1791650"/>
            <a:ext cx="3170722" cy="2200223"/>
            <a:chOff x="8959367" y="2243285"/>
            <a:chExt cx="2952014" cy="2729264"/>
          </a:xfrm>
        </p:grpSpPr>
        <p:sp>
          <p:nvSpPr>
            <p:cNvPr id="18" name="Retângulo 17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375" y="1928843"/>
            <a:ext cx="2913301" cy="191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aixaDeTexto 20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estrutura organizacional da TI</a:t>
            </a:r>
          </a:p>
        </p:txBody>
      </p:sp>
    </p:spTree>
    <p:extLst>
      <p:ext uri="{BB962C8B-B14F-4D97-AF65-F5344CB8AC3E}">
        <p14:creationId xmlns:p14="http://schemas.microsoft.com/office/powerpoint/2010/main" val="1930326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0"/>
          <p:cNvSpPr/>
          <p:nvPr/>
        </p:nvSpPr>
        <p:spPr>
          <a:xfrm rot="275902">
            <a:off x="7982733" y="1624454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526038" y="1075033"/>
            <a:ext cx="7801216" cy="358469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7" name="Grupo 7"/>
          <p:cNvGrpSpPr/>
          <p:nvPr/>
        </p:nvGrpSpPr>
        <p:grpSpPr>
          <a:xfrm>
            <a:off x="5434516" y="1757458"/>
            <a:ext cx="3170722" cy="2172087"/>
            <a:chOff x="8959367" y="2243285"/>
            <a:chExt cx="2952014" cy="2729264"/>
          </a:xfrm>
        </p:grpSpPr>
        <p:sp>
          <p:nvSpPr>
            <p:cNvPr id="18" name="Retângulo 17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0" name="Retângulo de cantos arredondados 5"/>
          <p:cNvSpPr/>
          <p:nvPr/>
        </p:nvSpPr>
        <p:spPr>
          <a:xfrm flipV="1">
            <a:off x="535300" y="4659725"/>
            <a:ext cx="7801216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873037" y="1378660"/>
            <a:ext cx="435585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pt-BR" sz="1400" b="1" dirty="0">
                <a:solidFill>
                  <a:srgbClr val="219D93"/>
                </a:solidFill>
              </a:rPr>
              <a:t>Estrutura organizacional</a:t>
            </a:r>
          </a:p>
          <a:p>
            <a:pPr>
              <a:spcAft>
                <a:spcPts val="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estrutura organizacional deve ser montada em função da estratégia da empresa. 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5249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Dimensões do modelo estratégico:</a:t>
            </a:r>
          </a:p>
          <a:p>
            <a:pPr marL="358775" indent="-358775">
              <a:spcAft>
                <a:spcPts val="0"/>
              </a:spcAft>
              <a:buFont typeface="+mj-lt"/>
              <a:buAutoNum type="arabicPeriod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Inovação: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orientação para novidades radicais ou incrementais;</a:t>
            </a:r>
          </a:p>
          <a:p>
            <a:pPr marL="358775" indent="-358775">
              <a:spcAft>
                <a:spcPts val="0"/>
              </a:spcAft>
              <a:buFont typeface="+mj-lt"/>
              <a:buAutoNum type="arabicPeriod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Minimização de custos: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controle rígido dos custos e limitação de gastos com inovações desnecessárias;</a:t>
            </a:r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58775" indent="-358775">
              <a:spcAft>
                <a:spcPts val="1200"/>
              </a:spcAft>
              <a:buFont typeface="+mj-lt"/>
              <a:buAutoNum type="arabicPeriod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Imitação: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busca tirar proveito das duas dimensões anteriores. Só entra em novos mercados ou lança novos produtos após a viabilidade ter sido testada pelos inovadores. </a:t>
            </a:r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180" y="1888371"/>
            <a:ext cx="2899486" cy="1914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estrutura organizacional da TI</a:t>
            </a:r>
          </a:p>
        </p:txBody>
      </p:sp>
    </p:spTree>
    <p:extLst>
      <p:ext uri="{BB962C8B-B14F-4D97-AF65-F5344CB8AC3E}">
        <p14:creationId xmlns:p14="http://schemas.microsoft.com/office/powerpoint/2010/main" val="1907713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0"/>
          <p:cNvSpPr/>
          <p:nvPr/>
        </p:nvSpPr>
        <p:spPr>
          <a:xfrm rot="275902">
            <a:off x="8117877" y="1387678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438323" y="975545"/>
            <a:ext cx="8024075" cy="37896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Grupo 7"/>
          <p:cNvGrpSpPr/>
          <p:nvPr/>
        </p:nvGrpSpPr>
        <p:grpSpPr>
          <a:xfrm>
            <a:off x="5569660" y="1520682"/>
            <a:ext cx="3170722" cy="2629287"/>
            <a:chOff x="8959367" y="2243285"/>
            <a:chExt cx="2952014" cy="2729264"/>
          </a:xfrm>
        </p:grpSpPr>
        <p:sp>
          <p:nvSpPr>
            <p:cNvPr id="23" name="Retângulo 22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5" name="Retângulo de cantos arredondados 5"/>
          <p:cNvSpPr/>
          <p:nvPr/>
        </p:nvSpPr>
        <p:spPr>
          <a:xfrm flipV="1">
            <a:off x="447585" y="4765233"/>
            <a:ext cx="802407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692222" y="1183636"/>
            <a:ext cx="47935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pt-BR" sz="1400" b="1" dirty="0">
                <a:solidFill>
                  <a:srgbClr val="219D93"/>
                </a:solidFill>
              </a:rPr>
              <a:t>Estrutura organizacional</a:t>
            </a:r>
          </a:p>
          <a:p>
            <a:pPr>
              <a:spcAft>
                <a:spcPts val="0"/>
              </a:spcAft>
            </a:pPr>
            <a:endParaRPr lang="pt-BR" sz="1400" b="1" dirty="0">
              <a:solidFill>
                <a:srgbClr val="219D93"/>
              </a:solidFill>
            </a:endParaRPr>
          </a:p>
          <a:p>
            <a:pPr>
              <a:spcAft>
                <a:spcPts val="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Exemplo para área de TI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Executivos de TI: 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estrutura organizacional da TI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172" y="1684264"/>
            <a:ext cx="2860711" cy="23039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266687"/>
              </p:ext>
            </p:extLst>
          </p:nvPr>
        </p:nvGraphicFramePr>
        <p:xfrm>
          <a:off x="999022" y="2265732"/>
          <a:ext cx="4009938" cy="21237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82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6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1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18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Sigla</a:t>
                      </a:r>
                      <a:endParaRPr lang="pt-BR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83382" marR="83382" marT="41691" marB="416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Função</a:t>
                      </a:r>
                      <a:endParaRPr lang="pt-BR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83382" marR="83382" marT="41691" marB="416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Equipe</a:t>
                      </a:r>
                      <a:endParaRPr lang="pt-BR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83382" marR="83382" marT="41691" marB="4169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786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DTI</a:t>
                      </a:r>
                    </a:p>
                  </a:txBody>
                  <a:tcPr marL="83382" marR="83382" marT="41691" marB="416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CIO</a:t>
                      </a:r>
                    </a:p>
                  </a:txBody>
                  <a:tcPr marL="83382" marR="83382" marT="41691" marB="41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83382" marR="83382" marT="41691" marB="4169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576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GOVTI</a:t>
                      </a:r>
                    </a:p>
                  </a:txBody>
                  <a:tcPr marL="83382" marR="83382" marT="41691" marB="416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Apoio à Governança de TI</a:t>
                      </a:r>
                    </a:p>
                  </a:txBody>
                  <a:tcPr marL="83382" marR="83382" marT="41691" marB="41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83382" marR="83382" marT="41691" marB="4169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576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GDES</a:t>
                      </a:r>
                    </a:p>
                  </a:txBody>
                  <a:tcPr marL="83382" marR="83382" marT="41691" marB="416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Gerente de Desenvolvimento</a:t>
                      </a:r>
                    </a:p>
                  </a:txBody>
                  <a:tcPr marL="83382" marR="83382" marT="41691" marB="41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</a:t>
                      </a:r>
                    </a:p>
                  </a:txBody>
                  <a:tcPr marL="83382" marR="83382" marT="41691" marB="4169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576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GINFRA</a:t>
                      </a:r>
                    </a:p>
                  </a:txBody>
                  <a:tcPr marL="83382" marR="83382" marT="41691" marB="416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Gerente</a:t>
                      </a:r>
                      <a:r>
                        <a:rPr lang="pt-BR" sz="14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de Infraestrutura</a:t>
                      </a:r>
                      <a:endParaRPr lang="pt-B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3382" marR="83382" marT="41691" marB="41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83382" marR="83382" marT="41691" marB="4169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145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0"/>
          <p:cNvSpPr/>
          <p:nvPr/>
        </p:nvSpPr>
        <p:spPr>
          <a:xfrm rot="275902">
            <a:off x="8117877" y="1387678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438323" y="975545"/>
            <a:ext cx="8024075" cy="37896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Grupo 7"/>
          <p:cNvGrpSpPr/>
          <p:nvPr/>
        </p:nvGrpSpPr>
        <p:grpSpPr>
          <a:xfrm>
            <a:off x="5569660" y="1520682"/>
            <a:ext cx="3170722" cy="2650389"/>
            <a:chOff x="8959367" y="2243285"/>
            <a:chExt cx="2952014" cy="2729264"/>
          </a:xfrm>
        </p:grpSpPr>
        <p:sp>
          <p:nvSpPr>
            <p:cNvPr id="23" name="Retângulo 22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5" name="Retângulo de cantos arredondados 5"/>
          <p:cNvSpPr/>
          <p:nvPr/>
        </p:nvSpPr>
        <p:spPr>
          <a:xfrm flipV="1">
            <a:off x="447585" y="4765233"/>
            <a:ext cx="802407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estrutura organizacional da TI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388" y="1703949"/>
            <a:ext cx="2845001" cy="22912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8" name="CaixaDeTexto 17"/>
          <p:cNvSpPr txBox="1"/>
          <p:nvPr/>
        </p:nvSpPr>
        <p:spPr>
          <a:xfrm>
            <a:off x="595933" y="1122021"/>
            <a:ext cx="20629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pt-BR" sz="1400" b="1" dirty="0">
                <a:solidFill>
                  <a:srgbClr val="219D93"/>
                </a:solidFill>
              </a:rPr>
              <a:t>Estrutura organizacional</a:t>
            </a:r>
          </a:p>
          <a:p>
            <a:pPr>
              <a:spcAft>
                <a:spcPts val="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Exemplo para área de TI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Perfil: </a:t>
            </a:r>
          </a:p>
        </p:txBody>
      </p:sp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634222"/>
              </p:ext>
            </p:extLst>
          </p:nvPr>
        </p:nvGraphicFramePr>
        <p:xfrm>
          <a:off x="1289475" y="1930623"/>
          <a:ext cx="1568533" cy="2438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68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4781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Perfil</a:t>
                      </a:r>
                      <a:endParaRPr lang="pt-BR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781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Administrativo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781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Banco</a:t>
                      </a:r>
                      <a:r>
                        <a:rPr lang="pt-BR" sz="14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de Dados</a:t>
                      </a:r>
                      <a:endParaRPr lang="pt-B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781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781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Desenvolvimento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781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Gestor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781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Governança de TI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781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Métrica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0" name="Tabe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0524"/>
              </p:ext>
            </p:extLst>
          </p:nvPr>
        </p:nvGraphicFramePr>
        <p:xfrm>
          <a:off x="2941924" y="1934406"/>
          <a:ext cx="2091065" cy="2438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91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Perfil</a:t>
                      </a:r>
                      <a:endParaRPr lang="pt-BR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Processo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Projeto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Requisito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Segurança da Informação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Telecom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Teste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Retângulo 1"/>
          <p:cNvSpPr/>
          <p:nvPr/>
        </p:nvSpPr>
        <p:spPr>
          <a:xfrm>
            <a:off x="595933" y="4444285"/>
            <a:ext cx="77273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Cada perfil deve possuir uma lista de conhecimentos necessários para o exercício da função.</a:t>
            </a:r>
          </a:p>
        </p:txBody>
      </p:sp>
    </p:spTree>
    <p:extLst>
      <p:ext uri="{BB962C8B-B14F-4D97-AF65-F5344CB8AC3E}">
        <p14:creationId xmlns:p14="http://schemas.microsoft.com/office/powerpoint/2010/main" val="2460082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/>
          <a:stretch/>
        </p:blipFill>
        <p:spPr>
          <a:xfrm>
            <a:off x="4772967" y="0"/>
            <a:ext cx="4371033" cy="514350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369787" y="1141237"/>
            <a:ext cx="6649992" cy="34659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89153" y="1360213"/>
            <a:ext cx="618143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estrutura organizacional da TI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Estrutura organizacional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Disponível em: &lt;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https://www.youtube.com/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watch?v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=qd-hekH9Sfk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&gt;. Acesso em: 30 nov. 2016. 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Visão mecanicista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Disponível em: &lt;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https://www.youtube.com/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watch?v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=a7h3k30RHg8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&gt;. Acesso em: 30 nov. 2016. 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O2 - Organizações Orgânicas (Parte1) - comando e controle e suas consequências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Disponível em: &lt;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https://www.youtube.com/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watch?v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=X3lvjUtRm90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&gt;. Acesso em: 30 nov. 2016. 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O2 - Organizações Orgânicas (Parte 2) - Os princípios da organização orgânica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Disponível em: &lt;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6"/>
              </a:rPr>
              <a:t>https://www.youtube.com/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6"/>
              </a:rPr>
              <a:t>watch?v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6"/>
              </a:rPr>
              <a:t>=yEv5GGi4C7g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&gt;. Acesso em: 30 nov. 2016.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69786" y="561729"/>
            <a:ext cx="1135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Tx/>
              <a:buNone/>
              <a:defRPr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Saiba mais</a:t>
            </a:r>
          </a:p>
        </p:txBody>
      </p:sp>
    </p:spTree>
    <p:extLst>
      <p:ext uri="{BB962C8B-B14F-4D97-AF65-F5344CB8AC3E}">
        <p14:creationId xmlns:p14="http://schemas.microsoft.com/office/powerpoint/2010/main" val="1041780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325" y="0"/>
            <a:ext cx="3876675" cy="51435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22" name="Grupo 11"/>
          <p:cNvGrpSpPr/>
          <p:nvPr/>
        </p:nvGrpSpPr>
        <p:grpSpPr>
          <a:xfrm>
            <a:off x="3262604" y="4571998"/>
            <a:ext cx="2195224" cy="461665"/>
            <a:chOff x="3262604" y="4571998"/>
            <a:chExt cx="2195224" cy="461665"/>
          </a:xfrm>
        </p:grpSpPr>
        <p:sp>
          <p:nvSpPr>
            <p:cNvPr id="23" name="CaixaDeTexto 22"/>
            <p:cNvSpPr txBox="1"/>
            <p:nvPr/>
          </p:nvSpPr>
          <p:spPr>
            <a:xfrm>
              <a:off x="3574476" y="4571998"/>
              <a:ext cx="18833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>
                  <a:solidFill>
                    <a:schemeClr val="bg1"/>
                  </a:solidFill>
                </a:rPr>
                <a:t>AVANCE PARA FINALIZAR A APRESENTAÇÃO.</a:t>
              </a:r>
            </a:p>
          </p:txBody>
        </p:sp>
        <p:pic>
          <p:nvPicPr>
            <p:cNvPr id="24" name="Picture 2" descr="attention, message icon"/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2604" y="4623964"/>
              <a:ext cx="378514" cy="378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upo 1"/>
          <p:cNvGrpSpPr/>
          <p:nvPr/>
        </p:nvGrpSpPr>
        <p:grpSpPr>
          <a:xfrm>
            <a:off x="-28575" y="4982"/>
            <a:ext cx="5114925" cy="5143499"/>
            <a:chOff x="-28575" y="19050"/>
            <a:chExt cx="5114925" cy="5143499"/>
          </a:xfrm>
        </p:grpSpPr>
        <p:grpSp>
          <p:nvGrpSpPr>
            <p:cNvPr id="29" name="Grupo 6"/>
            <p:cNvGrpSpPr/>
            <p:nvPr/>
          </p:nvGrpSpPr>
          <p:grpSpPr>
            <a:xfrm>
              <a:off x="-28575" y="19050"/>
              <a:ext cx="5114925" cy="5143499"/>
              <a:chOff x="0" y="0"/>
              <a:chExt cx="5114925" cy="5143499"/>
            </a:xfrm>
          </p:grpSpPr>
          <p:sp>
            <p:nvSpPr>
              <p:cNvPr id="31" name="Pentágono 2"/>
              <p:cNvSpPr/>
              <p:nvPr/>
            </p:nvSpPr>
            <p:spPr>
              <a:xfrm>
                <a:off x="0" y="0"/>
                <a:ext cx="5114925" cy="5143499"/>
              </a:xfrm>
              <a:custGeom>
                <a:avLst/>
                <a:gdLst>
                  <a:gd name="connsiteX0" fmla="*/ 0 w 5076825"/>
                  <a:gd name="connsiteY0" fmla="*/ 0 h 5143499"/>
                  <a:gd name="connsiteX1" fmla="*/ 2652692 w 5076825"/>
                  <a:gd name="connsiteY1" fmla="*/ 0 h 5143499"/>
                  <a:gd name="connsiteX2" fmla="*/ 5076825 w 5076825"/>
                  <a:gd name="connsiteY2" fmla="*/ 2571750 h 5143499"/>
                  <a:gd name="connsiteX3" fmla="*/ 2652692 w 5076825"/>
                  <a:gd name="connsiteY3" fmla="*/ 5143499 h 5143499"/>
                  <a:gd name="connsiteX4" fmla="*/ 0 w 5076825"/>
                  <a:gd name="connsiteY4" fmla="*/ 5143499 h 5143499"/>
                  <a:gd name="connsiteX5" fmla="*/ 0 w 5076825"/>
                  <a:gd name="connsiteY5" fmla="*/ 0 h 5143499"/>
                  <a:gd name="connsiteX0" fmla="*/ 0 w 5076825"/>
                  <a:gd name="connsiteY0" fmla="*/ 0 h 5143499"/>
                  <a:gd name="connsiteX1" fmla="*/ 2652692 w 5076825"/>
                  <a:gd name="connsiteY1" fmla="*/ 0 h 5143499"/>
                  <a:gd name="connsiteX2" fmla="*/ 5076825 w 5076825"/>
                  <a:gd name="connsiteY2" fmla="*/ 2571750 h 5143499"/>
                  <a:gd name="connsiteX3" fmla="*/ 2538392 w 5076825"/>
                  <a:gd name="connsiteY3" fmla="*/ 5143499 h 5143499"/>
                  <a:gd name="connsiteX4" fmla="*/ 0 w 5076825"/>
                  <a:gd name="connsiteY4" fmla="*/ 5143499 h 5143499"/>
                  <a:gd name="connsiteX5" fmla="*/ 0 w 5076825"/>
                  <a:gd name="connsiteY5" fmla="*/ 0 h 5143499"/>
                  <a:gd name="connsiteX0" fmla="*/ 0 w 5114925"/>
                  <a:gd name="connsiteY0" fmla="*/ 0 h 5143499"/>
                  <a:gd name="connsiteX1" fmla="*/ 2652692 w 5114925"/>
                  <a:gd name="connsiteY1" fmla="*/ 0 h 5143499"/>
                  <a:gd name="connsiteX2" fmla="*/ 5114925 w 5114925"/>
                  <a:gd name="connsiteY2" fmla="*/ 2486025 h 5143499"/>
                  <a:gd name="connsiteX3" fmla="*/ 2538392 w 5114925"/>
                  <a:gd name="connsiteY3" fmla="*/ 5143499 h 5143499"/>
                  <a:gd name="connsiteX4" fmla="*/ 0 w 5114925"/>
                  <a:gd name="connsiteY4" fmla="*/ 5143499 h 5143499"/>
                  <a:gd name="connsiteX5" fmla="*/ 0 w 5114925"/>
                  <a:gd name="connsiteY5" fmla="*/ 0 h 5143499"/>
                  <a:gd name="connsiteX0" fmla="*/ 0 w 5114925"/>
                  <a:gd name="connsiteY0" fmla="*/ 0 h 5143499"/>
                  <a:gd name="connsiteX1" fmla="*/ 2681267 w 5114925"/>
                  <a:gd name="connsiteY1" fmla="*/ 0 h 5143499"/>
                  <a:gd name="connsiteX2" fmla="*/ 5114925 w 5114925"/>
                  <a:gd name="connsiteY2" fmla="*/ 2486025 h 5143499"/>
                  <a:gd name="connsiteX3" fmla="*/ 2538392 w 5114925"/>
                  <a:gd name="connsiteY3" fmla="*/ 5143499 h 5143499"/>
                  <a:gd name="connsiteX4" fmla="*/ 0 w 5114925"/>
                  <a:gd name="connsiteY4" fmla="*/ 5143499 h 5143499"/>
                  <a:gd name="connsiteX5" fmla="*/ 0 w 5114925"/>
                  <a:gd name="connsiteY5" fmla="*/ 0 h 5143499"/>
                  <a:gd name="connsiteX0" fmla="*/ 0 w 5114925"/>
                  <a:gd name="connsiteY0" fmla="*/ 0 h 5143499"/>
                  <a:gd name="connsiteX1" fmla="*/ 2633642 w 5114925"/>
                  <a:gd name="connsiteY1" fmla="*/ 0 h 5143499"/>
                  <a:gd name="connsiteX2" fmla="*/ 5114925 w 5114925"/>
                  <a:gd name="connsiteY2" fmla="*/ 2486025 h 5143499"/>
                  <a:gd name="connsiteX3" fmla="*/ 2538392 w 5114925"/>
                  <a:gd name="connsiteY3" fmla="*/ 5143499 h 5143499"/>
                  <a:gd name="connsiteX4" fmla="*/ 0 w 5114925"/>
                  <a:gd name="connsiteY4" fmla="*/ 5143499 h 5143499"/>
                  <a:gd name="connsiteX5" fmla="*/ 0 w 5114925"/>
                  <a:gd name="connsiteY5" fmla="*/ 0 h 5143499"/>
                  <a:gd name="connsiteX0" fmla="*/ 0 w 5114925"/>
                  <a:gd name="connsiteY0" fmla="*/ 0 h 5143499"/>
                  <a:gd name="connsiteX1" fmla="*/ 2662217 w 5114925"/>
                  <a:gd name="connsiteY1" fmla="*/ 0 h 5143499"/>
                  <a:gd name="connsiteX2" fmla="*/ 5114925 w 5114925"/>
                  <a:gd name="connsiteY2" fmla="*/ 2486025 h 5143499"/>
                  <a:gd name="connsiteX3" fmla="*/ 2538392 w 5114925"/>
                  <a:gd name="connsiteY3" fmla="*/ 5143499 h 5143499"/>
                  <a:gd name="connsiteX4" fmla="*/ 0 w 5114925"/>
                  <a:gd name="connsiteY4" fmla="*/ 5143499 h 5143499"/>
                  <a:gd name="connsiteX5" fmla="*/ 0 w 5114925"/>
                  <a:gd name="connsiteY5" fmla="*/ 0 h 5143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14925" h="5143499">
                    <a:moveTo>
                      <a:pt x="0" y="0"/>
                    </a:moveTo>
                    <a:lnTo>
                      <a:pt x="2662217" y="0"/>
                    </a:lnTo>
                    <a:lnTo>
                      <a:pt x="5114925" y="2486025"/>
                    </a:lnTo>
                    <a:lnTo>
                      <a:pt x="2538392" y="5143499"/>
                    </a:lnTo>
                    <a:lnTo>
                      <a:pt x="0" y="51434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36687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5"/>
              <p:cNvSpPr/>
              <p:nvPr/>
            </p:nvSpPr>
            <p:spPr>
              <a:xfrm>
                <a:off x="2" y="671316"/>
                <a:ext cx="3824620" cy="508096"/>
              </a:xfrm>
              <a:custGeom>
                <a:avLst/>
                <a:gdLst>
                  <a:gd name="connsiteX0" fmla="*/ 0 w 4381500"/>
                  <a:gd name="connsiteY0" fmla="*/ 0 h 676275"/>
                  <a:gd name="connsiteX1" fmla="*/ 4381500 w 4381500"/>
                  <a:gd name="connsiteY1" fmla="*/ 0 h 676275"/>
                  <a:gd name="connsiteX2" fmla="*/ 4381500 w 4381500"/>
                  <a:gd name="connsiteY2" fmla="*/ 676275 h 676275"/>
                  <a:gd name="connsiteX3" fmla="*/ 0 w 4381500"/>
                  <a:gd name="connsiteY3" fmla="*/ 676275 h 676275"/>
                  <a:gd name="connsiteX4" fmla="*/ 0 w 4381500"/>
                  <a:gd name="connsiteY4" fmla="*/ 0 h 676275"/>
                  <a:gd name="connsiteX0" fmla="*/ 0 w 4381500"/>
                  <a:gd name="connsiteY0" fmla="*/ 0 h 676275"/>
                  <a:gd name="connsiteX1" fmla="*/ 3752850 w 4381500"/>
                  <a:gd name="connsiteY1" fmla="*/ 0 h 676275"/>
                  <a:gd name="connsiteX2" fmla="*/ 4381500 w 4381500"/>
                  <a:gd name="connsiteY2" fmla="*/ 676275 h 676275"/>
                  <a:gd name="connsiteX3" fmla="*/ 0 w 4381500"/>
                  <a:gd name="connsiteY3" fmla="*/ 676275 h 676275"/>
                  <a:gd name="connsiteX4" fmla="*/ 0 w 4381500"/>
                  <a:gd name="connsiteY4" fmla="*/ 0 h 676275"/>
                  <a:gd name="connsiteX0" fmla="*/ 0 w 4381500"/>
                  <a:gd name="connsiteY0" fmla="*/ 0 h 676275"/>
                  <a:gd name="connsiteX1" fmla="*/ 3724275 w 4381500"/>
                  <a:gd name="connsiteY1" fmla="*/ 9525 h 676275"/>
                  <a:gd name="connsiteX2" fmla="*/ 4381500 w 4381500"/>
                  <a:gd name="connsiteY2" fmla="*/ 676275 h 676275"/>
                  <a:gd name="connsiteX3" fmla="*/ 0 w 4381500"/>
                  <a:gd name="connsiteY3" fmla="*/ 676275 h 676275"/>
                  <a:gd name="connsiteX4" fmla="*/ 0 w 4381500"/>
                  <a:gd name="connsiteY4" fmla="*/ 0 h 676275"/>
                  <a:gd name="connsiteX0" fmla="*/ 0 w 4381500"/>
                  <a:gd name="connsiteY0" fmla="*/ 0 h 676275"/>
                  <a:gd name="connsiteX1" fmla="*/ 3733800 w 4381500"/>
                  <a:gd name="connsiteY1" fmla="*/ 0 h 676275"/>
                  <a:gd name="connsiteX2" fmla="*/ 4381500 w 4381500"/>
                  <a:gd name="connsiteY2" fmla="*/ 676275 h 676275"/>
                  <a:gd name="connsiteX3" fmla="*/ 0 w 4381500"/>
                  <a:gd name="connsiteY3" fmla="*/ 676275 h 676275"/>
                  <a:gd name="connsiteX4" fmla="*/ 0 w 4381500"/>
                  <a:gd name="connsiteY4" fmla="*/ 0 h 676275"/>
                  <a:gd name="connsiteX0" fmla="*/ 0 w 4381500"/>
                  <a:gd name="connsiteY0" fmla="*/ 0 h 676275"/>
                  <a:gd name="connsiteX1" fmla="*/ 3705225 w 4381500"/>
                  <a:gd name="connsiteY1" fmla="*/ 0 h 676275"/>
                  <a:gd name="connsiteX2" fmla="*/ 4381500 w 4381500"/>
                  <a:gd name="connsiteY2" fmla="*/ 676275 h 676275"/>
                  <a:gd name="connsiteX3" fmla="*/ 0 w 4381500"/>
                  <a:gd name="connsiteY3" fmla="*/ 676275 h 676275"/>
                  <a:gd name="connsiteX4" fmla="*/ 0 w 4381500"/>
                  <a:gd name="connsiteY4" fmla="*/ 0 h 676275"/>
                  <a:gd name="connsiteX0" fmla="*/ 0 w 4333875"/>
                  <a:gd name="connsiteY0" fmla="*/ 0 h 688953"/>
                  <a:gd name="connsiteX1" fmla="*/ 3705225 w 4333875"/>
                  <a:gd name="connsiteY1" fmla="*/ 0 h 688953"/>
                  <a:gd name="connsiteX2" fmla="*/ 4333875 w 4333875"/>
                  <a:gd name="connsiteY2" fmla="*/ 688953 h 688953"/>
                  <a:gd name="connsiteX3" fmla="*/ 0 w 4333875"/>
                  <a:gd name="connsiteY3" fmla="*/ 676275 h 688953"/>
                  <a:gd name="connsiteX4" fmla="*/ 0 w 4333875"/>
                  <a:gd name="connsiteY4" fmla="*/ 0 h 688953"/>
                  <a:gd name="connsiteX0" fmla="*/ 0 w 4333875"/>
                  <a:gd name="connsiteY0" fmla="*/ 0 h 688953"/>
                  <a:gd name="connsiteX1" fmla="*/ 3867150 w 4333875"/>
                  <a:gd name="connsiteY1" fmla="*/ 50711 h 688953"/>
                  <a:gd name="connsiteX2" fmla="*/ 4333875 w 4333875"/>
                  <a:gd name="connsiteY2" fmla="*/ 688953 h 688953"/>
                  <a:gd name="connsiteX3" fmla="*/ 0 w 4333875"/>
                  <a:gd name="connsiteY3" fmla="*/ 676275 h 688953"/>
                  <a:gd name="connsiteX4" fmla="*/ 0 w 4333875"/>
                  <a:gd name="connsiteY4" fmla="*/ 0 h 688953"/>
                  <a:gd name="connsiteX0" fmla="*/ 0 w 4333875"/>
                  <a:gd name="connsiteY0" fmla="*/ 0 h 688953"/>
                  <a:gd name="connsiteX1" fmla="*/ 3848100 w 4333875"/>
                  <a:gd name="connsiteY1" fmla="*/ 25356 h 688953"/>
                  <a:gd name="connsiteX2" fmla="*/ 4333875 w 4333875"/>
                  <a:gd name="connsiteY2" fmla="*/ 688953 h 688953"/>
                  <a:gd name="connsiteX3" fmla="*/ 0 w 4333875"/>
                  <a:gd name="connsiteY3" fmla="*/ 676275 h 688953"/>
                  <a:gd name="connsiteX4" fmla="*/ 0 w 4333875"/>
                  <a:gd name="connsiteY4" fmla="*/ 0 h 688953"/>
                  <a:gd name="connsiteX0" fmla="*/ 0 w 4333875"/>
                  <a:gd name="connsiteY0" fmla="*/ 0 h 688953"/>
                  <a:gd name="connsiteX1" fmla="*/ 3857625 w 4333875"/>
                  <a:gd name="connsiteY1" fmla="*/ 12678 h 688953"/>
                  <a:gd name="connsiteX2" fmla="*/ 4333875 w 4333875"/>
                  <a:gd name="connsiteY2" fmla="*/ 688953 h 688953"/>
                  <a:gd name="connsiteX3" fmla="*/ 0 w 4333875"/>
                  <a:gd name="connsiteY3" fmla="*/ 676275 h 688953"/>
                  <a:gd name="connsiteX4" fmla="*/ 0 w 4333875"/>
                  <a:gd name="connsiteY4" fmla="*/ 0 h 688953"/>
                  <a:gd name="connsiteX0" fmla="*/ 0 w 4333875"/>
                  <a:gd name="connsiteY0" fmla="*/ 0 h 688953"/>
                  <a:gd name="connsiteX1" fmla="*/ 3857625 w 4333875"/>
                  <a:gd name="connsiteY1" fmla="*/ 12678 h 688953"/>
                  <a:gd name="connsiteX2" fmla="*/ 4333875 w 4333875"/>
                  <a:gd name="connsiteY2" fmla="*/ 688953 h 688953"/>
                  <a:gd name="connsiteX3" fmla="*/ 0 w 4333875"/>
                  <a:gd name="connsiteY3" fmla="*/ 676275 h 688953"/>
                  <a:gd name="connsiteX4" fmla="*/ 0 w 4333875"/>
                  <a:gd name="connsiteY4" fmla="*/ 0 h 688953"/>
                  <a:gd name="connsiteX0" fmla="*/ 0 w 4333875"/>
                  <a:gd name="connsiteY0" fmla="*/ 25356 h 714309"/>
                  <a:gd name="connsiteX1" fmla="*/ 3867150 w 4333875"/>
                  <a:gd name="connsiteY1" fmla="*/ 0 h 714309"/>
                  <a:gd name="connsiteX2" fmla="*/ 4333875 w 4333875"/>
                  <a:gd name="connsiteY2" fmla="*/ 714309 h 714309"/>
                  <a:gd name="connsiteX3" fmla="*/ 0 w 4333875"/>
                  <a:gd name="connsiteY3" fmla="*/ 701631 h 714309"/>
                  <a:gd name="connsiteX4" fmla="*/ 0 w 4333875"/>
                  <a:gd name="connsiteY4" fmla="*/ 25356 h 714309"/>
                  <a:gd name="connsiteX0" fmla="*/ 0 w 4333875"/>
                  <a:gd name="connsiteY0" fmla="*/ 0 h 688953"/>
                  <a:gd name="connsiteX1" fmla="*/ 3867150 w 4333875"/>
                  <a:gd name="connsiteY1" fmla="*/ 0 h 688953"/>
                  <a:gd name="connsiteX2" fmla="*/ 4333875 w 4333875"/>
                  <a:gd name="connsiteY2" fmla="*/ 688953 h 688953"/>
                  <a:gd name="connsiteX3" fmla="*/ 0 w 4333875"/>
                  <a:gd name="connsiteY3" fmla="*/ 676275 h 688953"/>
                  <a:gd name="connsiteX4" fmla="*/ 0 w 4333875"/>
                  <a:gd name="connsiteY4" fmla="*/ 0 h 688953"/>
                  <a:gd name="connsiteX0" fmla="*/ 0 w 4324350"/>
                  <a:gd name="connsiteY0" fmla="*/ 0 h 676275"/>
                  <a:gd name="connsiteX1" fmla="*/ 3867150 w 4324350"/>
                  <a:gd name="connsiteY1" fmla="*/ 0 h 676275"/>
                  <a:gd name="connsiteX2" fmla="*/ 4324350 w 4324350"/>
                  <a:gd name="connsiteY2" fmla="*/ 676275 h 676275"/>
                  <a:gd name="connsiteX3" fmla="*/ 0 w 4324350"/>
                  <a:gd name="connsiteY3" fmla="*/ 676275 h 676275"/>
                  <a:gd name="connsiteX4" fmla="*/ 0 w 4324350"/>
                  <a:gd name="connsiteY4" fmla="*/ 0 h 676275"/>
                  <a:gd name="connsiteX0" fmla="*/ 0 w 4324350"/>
                  <a:gd name="connsiteY0" fmla="*/ 12678 h 688953"/>
                  <a:gd name="connsiteX1" fmla="*/ 3848100 w 4324350"/>
                  <a:gd name="connsiteY1" fmla="*/ 0 h 688953"/>
                  <a:gd name="connsiteX2" fmla="*/ 4324350 w 4324350"/>
                  <a:gd name="connsiteY2" fmla="*/ 688953 h 688953"/>
                  <a:gd name="connsiteX3" fmla="*/ 0 w 4324350"/>
                  <a:gd name="connsiteY3" fmla="*/ 688953 h 688953"/>
                  <a:gd name="connsiteX4" fmla="*/ 0 w 4324350"/>
                  <a:gd name="connsiteY4" fmla="*/ 12678 h 688953"/>
                  <a:gd name="connsiteX0" fmla="*/ 0 w 4324350"/>
                  <a:gd name="connsiteY0" fmla="*/ 0 h 676275"/>
                  <a:gd name="connsiteX1" fmla="*/ 3838575 w 4324350"/>
                  <a:gd name="connsiteY1" fmla="*/ 0 h 676275"/>
                  <a:gd name="connsiteX2" fmla="*/ 4324350 w 4324350"/>
                  <a:gd name="connsiteY2" fmla="*/ 676275 h 676275"/>
                  <a:gd name="connsiteX3" fmla="*/ 0 w 4324350"/>
                  <a:gd name="connsiteY3" fmla="*/ 676275 h 676275"/>
                  <a:gd name="connsiteX4" fmla="*/ 0 w 4324350"/>
                  <a:gd name="connsiteY4" fmla="*/ 0 h 676275"/>
                  <a:gd name="connsiteX0" fmla="*/ 0 w 4324350"/>
                  <a:gd name="connsiteY0" fmla="*/ 0 h 676275"/>
                  <a:gd name="connsiteX1" fmla="*/ 3819525 w 4324350"/>
                  <a:gd name="connsiteY1" fmla="*/ 0 h 676275"/>
                  <a:gd name="connsiteX2" fmla="*/ 4324350 w 4324350"/>
                  <a:gd name="connsiteY2" fmla="*/ 676275 h 676275"/>
                  <a:gd name="connsiteX3" fmla="*/ 0 w 4324350"/>
                  <a:gd name="connsiteY3" fmla="*/ 676275 h 676275"/>
                  <a:gd name="connsiteX4" fmla="*/ 0 w 4324350"/>
                  <a:gd name="connsiteY4" fmla="*/ 0 h 676275"/>
                  <a:gd name="connsiteX0" fmla="*/ 499730 w 4324350"/>
                  <a:gd name="connsiteY0" fmla="*/ 0 h 690428"/>
                  <a:gd name="connsiteX1" fmla="*/ 3819525 w 4324350"/>
                  <a:gd name="connsiteY1" fmla="*/ 14153 h 690428"/>
                  <a:gd name="connsiteX2" fmla="*/ 4324350 w 4324350"/>
                  <a:gd name="connsiteY2" fmla="*/ 690428 h 690428"/>
                  <a:gd name="connsiteX3" fmla="*/ 0 w 4324350"/>
                  <a:gd name="connsiteY3" fmla="*/ 690428 h 690428"/>
                  <a:gd name="connsiteX4" fmla="*/ 499730 w 4324350"/>
                  <a:gd name="connsiteY4" fmla="*/ 0 h 690428"/>
                  <a:gd name="connsiteX0" fmla="*/ 499730 w 4324350"/>
                  <a:gd name="connsiteY0" fmla="*/ 0 h 676275"/>
                  <a:gd name="connsiteX1" fmla="*/ 3819525 w 4324350"/>
                  <a:gd name="connsiteY1" fmla="*/ 0 h 676275"/>
                  <a:gd name="connsiteX2" fmla="*/ 4324350 w 4324350"/>
                  <a:gd name="connsiteY2" fmla="*/ 676275 h 676275"/>
                  <a:gd name="connsiteX3" fmla="*/ 0 w 4324350"/>
                  <a:gd name="connsiteY3" fmla="*/ 676275 h 676275"/>
                  <a:gd name="connsiteX4" fmla="*/ 499730 w 4324350"/>
                  <a:gd name="connsiteY4" fmla="*/ 0 h 676275"/>
                  <a:gd name="connsiteX0" fmla="*/ 0 w 3824620"/>
                  <a:gd name="connsiteY0" fmla="*/ 0 h 690428"/>
                  <a:gd name="connsiteX1" fmla="*/ 3319795 w 3824620"/>
                  <a:gd name="connsiteY1" fmla="*/ 0 h 690428"/>
                  <a:gd name="connsiteX2" fmla="*/ 3824620 w 3824620"/>
                  <a:gd name="connsiteY2" fmla="*/ 676275 h 690428"/>
                  <a:gd name="connsiteX3" fmla="*/ 0 w 3824620"/>
                  <a:gd name="connsiteY3" fmla="*/ 690428 h 690428"/>
                  <a:gd name="connsiteX4" fmla="*/ 0 w 3824620"/>
                  <a:gd name="connsiteY4" fmla="*/ 0 h 690428"/>
                  <a:gd name="connsiteX0" fmla="*/ 0 w 3824620"/>
                  <a:gd name="connsiteY0" fmla="*/ 0 h 676277"/>
                  <a:gd name="connsiteX1" fmla="*/ 3319795 w 3824620"/>
                  <a:gd name="connsiteY1" fmla="*/ 0 h 676277"/>
                  <a:gd name="connsiteX2" fmla="*/ 3824620 w 3824620"/>
                  <a:gd name="connsiteY2" fmla="*/ 676275 h 676277"/>
                  <a:gd name="connsiteX3" fmla="*/ 0 w 3824620"/>
                  <a:gd name="connsiteY3" fmla="*/ 676277 h 676277"/>
                  <a:gd name="connsiteX4" fmla="*/ 0 w 3824620"/>
                  <a:gd name="connsiteY4" fmla="*/ 0 h 676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24620" h="676277">
                    <a:moveTo>
                      <a:pt x="0" y="0"/>
                    </a:moveTo>
                    <a:lnTo>
                      <a:pt x="3319795" y="0"/>
                    </a:lnTo>
                    <a:lnTo>
                      <a:pt x="3824620" y="676275"/>
                    </a:lnTo>
                    <a:lnTo>
                      <a:pt x="0" y="6762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E20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E1E202"/>
                  </a:solidFill>
                </a:endParaRPr>
              </a:p>
            </p:txBody>
          </p:sp>
          <p:sp>
            <p:nvSpPr>
              <p:cNvPr id="33" name="Retângulo 32"/>
              <p:cNvSpPr/>
              <p:nvPr/>
            </p:nvSpPr>
            <p:spPr>
              <a:xfrm>
                <a:off x="546910" y="788384"/>
                <a:ext cx="3209925" cy="12126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pt-BR" sz="1400" i="1" kern="0" dirty="0">
                    <a:solidFill>
                      <a:srgbClr val="213F5E"/>
                    </a:solidFill>
                    <a:latin typeface="+mj-lt"/>
                    <a:ea typeface="ＭＳ Ｐゴシック" charset="0"/>
                  </a:rPr>
                  <a:t>VAMOS AOS </a:t>
                </a:r>
                <a:r>
                  <a:rPr lang="pt-BR" sz="1400" b="1" i="1" kern="0" dirty="0">
                    <a:solidFill>
                      <a:srgbClr val="213F5E"/>
                    </a:solidFill>
                    <a:latin typeface="+mj-lt"/>
                    <a:ea typeface="ＭＳ Ｐゴシック" charset="0"/>
                  </a:rPr>
                  <a:t>PRÓXIMOS PASSOS</a:t>
                </a:r>
                <a:r>
                  <a:rPr lang="pt-BR" sz="1400" i="1" kern="0" dirty="0">
                    <a:solidFill>
                      <a:srgbClr val="213F5E"/>
                    </a:solidFill>
                    <a:latin typeface="+mj-lt"/>
                    <a:ea typeface="ＭＳ Ｐゴシック" charset="0"/>
                  </a:rPr>
                  <a:t>?</a:t>
                </a:r>
              </a:p>
              <a:p>
                <a:pPr lvl="1">
                  <a:spcBef>
                    <a:spcPct val="20000"/>
                  </a:spcBef>
                  <a:defRPr/>
                </a:pPr>
                <a:endParaRPr lang="pt-BR" sz="1400" kern="0" dirty="0">
                  <a:solidFill>
                    <a:schemeClr val="bg1">
                      <a:lumMod val="95000"/>
                    </a:schemeClr>
                  </a:solidFill>
                  <a:latin typeface="+mj-lt"/>
                  <a:ea typeface="ＭＳ Ｐゴシック" charset="0"/>
                </a:endParaRPr>
              </a:p>
              <a:p>
                <a:pPr lvl="1">
                  <a:spcBef>
                    <a:spcPts val="1200"/>
                  </a:spcBef>
                  <a:spcAft>
                    <a:spcPts val="1200"/>
                  </a:spcAft>
                  <a:tabLst>
                    <a:tab pos="360363" algn="l"/>
                  </a:tabLst>
                </a:pPr>
                <a:r>
                  <a:rPr lang="pt-BR" sz="1600" dirty="0">
                    <a:solidFill>
                      <a:schemeClr val="bg1"/>
                    </a:solidFill>
                  </a:rPr>
                  <a:t>Gerenciamento financeiro para os serviços de TI</a:t>
                </a:r>
              </a:p>
            </p:txBody>
          </p:sp>
        </p:grpSp>
        <p:pic>
          <p:nvPicPr>
            <p:cNvPr id="27" name="Picture 2" descr="accept, check, checkmark, success icon"/>
            <p:cNvPicPr>
              <a:picLocks noChangeAspect="1" noChangeArrowheads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540" y="1581427"/>
              <a:ext cx="291867" cy="291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8384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69785" y="561729"/>
            <a:ext cx="1662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Temas desta aula</a:t>
            </a:r>
          </a:p>
        </p:txBody>
      </p:sp>
      <p:pic>
        <p:nvPicPr>
          <p:cNvPr id="6" name="Picture 2" descr="http://www.marketingmattersinbound.com/wp-content/uploads/2014/03/shutterstock_164801765.jp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10029" y="0"/>
            <a:ext cx="483397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573230331"/>
              </p:ext>
            </p:extLst>
          </p:nvPr>
        </p:nvGraphicFramePr>
        <p:xfrm>
          <a:off x="699459" y="1752307"/>
          <a:ext cx="3610570" cy="1877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0755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10"/>
          <p:cNvSpPr/>
          <p:nvPr/>
        </p:nvSpPr>
        <p:spPr>
          <a:xfrm rot="275902">
            <a:off x="7616315" y="1520238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939233" y="1339161"/>
            <a:ext cx="6990263" cy="2742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7"/>
          <p:cNvGrpSpPr/>
          <p:nvPr/>
        </p:nvGrpSpPr>
        <p:grpSpPr>
          <a:xfrm>
            <a:off x="5201743" y="1653242"/>
            <a:ext cx="3037077" cy="2139283"/>
            <a:chOff x="8959367" y="2243285"/>
            <a:chExt cx="2952014" cy="2729264"/>
          </a:xfrm>
        </p:grpSpPr>
        <p:sp>
          <p:nvSpPr>
            <p:cNvPr id="30" name="Retângulo 29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32" name="CaixaDeTexto 31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estrutura organizacional da TI</a:t>
            </a:r>
          </a:p>
        </p:txBody>
      </p:sp>
      <p:sp>
        <p:nvSpPr>
          <p:cNvPr id="33" name="Retângulo de cantos arredondados 5"/>
          <p:cNvSpPr/>
          <p:nvPr/>
        </p:nvSpPr>
        <p:spPr>
          <a:xfrm flipV="1">
            <a:off x="939233" y="4085115"/>
            <a:ext cx="6990263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1390511" y="2364076"/>
            <a:ext cx="33599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Por que a área de TI das empresas, cuja TI é atividade-meio, varia de tamanho, mesmo independente do porte da empresa?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685" y="1812291"/>
            <a:ext cx="2759794" cy="1842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6153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 rot="275902">
            <a:off x="7646145" y="1504888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884657" y="1272214"/>
            <a:ext cx="7074669" cy="289156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5"/>
          <p:cNvSpPr/>
          <p:nvPr/>
        </p:nvSpPr>
        <p:spPr>
          <a:xfrm flipV="1">
            <a:off x="884657" y="4157437"/>
            <a:ext cx="7074669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1175892" y="1585294"/>
            <a:ext cx="37679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Por que a área de TI das empresas, cuja TI é atividade-meio, varia de tamanho, mesmo independente do porte da empresa?</a:t>
            </a:r>
          </a:p>
          <a:p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BR" sz="1400" b="1" dirty="0">
                <a:solidFill>
                  <a:srgbClr val="219D93"/>
                </a:solidFill>
              </a:rPr>
              <a:t>Resposta: 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porque é uma opção estratégica.</a:t>
            </a:r>
          </a:p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Manter infraestrutura de TI própria, desenvolver sistemas internamente e prover suporte técnico aos usuários, com os próprios funcionários, está diretamente associada ao tamanho da estrutura organizacional da área de TI. </a:t>
            </a:r>
          </a:p>
        </p:txBody>
      </p:sp>
      <p:grpSp>
        <p:nvGrpSpPr>
          <p:cNvPr id="13" name="Grupo 7"/>
          <p:cNvGrpSpPr/>
          <p:nvPr/>
        </p:nvGrpSpPr>
        <p:grpSpPr>
          <a:xfrm>
            <a:off x="5235044" y="1639038"/>
            <a:ext cx="3037077" cy="2139283"/>
            <a:chOff x="8959367" y="2243285"/>
            <a:chExt cx="2952014" cy="2729264"/>
          </a:xfrm>
        </p:grpSpPr>
        <p:sp>
          <p:nvSpPr>
            <p:cNvPr id="14" name="Retângulo 13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986" y="1798087"/>
            <a:ext cx="2759794" cy="1842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CaixaDeTexto 22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estrutura organizacional da TI</a:t>
            </a:r>
          </a:p>
        </p:txBody>
      </p:sp>
    </p:spTree>
    <p:extLst>
      <p:ext uri="{BB962C8B-B14F-4D97-AF65-F5344CB8AC3E}">
        <p14:creationId xmlns:p14="http://schemas.microsoft.com/office/powerpoint/2010/main" val="1132905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 rot="275902">
            <a:off x="8138514" y="1727681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457200" y="1142316"/>
            <a:ext cx="7994495" cy="34772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5"/>
          <p:cNvSpPr/>
          <p:nvPr/>
        </p:nvSpPr>
        <p:spPr>
          <a:xfrm flipV="1">
            <a:off x="457200" y="4620023"/>
            <a:ext cx="799449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92959" y="1280521"/>
            <a:ext cx="5026902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Por que a área de TI das empresas, cuja TI é atividade-meio, varia de tamanho, mesmo independente do porte da empresa?</a:t>
            </a:r>
          </a:p>
          <a:p>
            <a:pPr>
              <a:defRPr/>
            </a:pPr>
            <a:r>
              <a:rPr lang="pt-BR" sz="1400" b="1" dirty="0">
                <a:solidFill>
                  <a:srgbClr val="219D93"/>
                </a:solidFill>
              </a:rPr>
              <a:t>Resposta: 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Porque é uma opção estratégica.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Propostas de modelo: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Manter a infraestrutura de TI, o desenvolvimento de sistemas e o suporte técnico, realizados por terceiros, resultando em uma área de TI bastante enxuta;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Manter infraestrutura de TI própria, equipe de desenvolvimento e suporte técnico realizados pelos próprios funcionários;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Combinação dos dois anteriores, sendo parte dos serviços realizada com recursos próprios e parte através de recursos de terceiros.</a:t>
            </a:r>
          </a:p>
        </p:txBody>
      </p:sp>
      <p:grpSp>
        <p:nvGrpSpPr>
          <p:cNvPr id="16" name="Grupo 7"/>
          <p:cNvGrpSpPr/>
          <p:nvPr/>
        </p:nvGrpSpPr>
        <p:grpSpPr>
          <a:xfrm>
            <a:off x="5727413" y="1861831"/>
            <a:ext cx="3037077" cy="2139283"/>
            <a:chOff x="8959367" y="2243285"/>
            <a:chExt cx="2952014" cy="2729264"/>
          </a:xfrm>
        </p:grpSpPr>
        <p:sp>
          <p:nvSpPr>
            <p:cNvPr id="17" name="Retângulo 16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355" y="2020880"/>
            <a:ext cx="2759794" cy="1842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CaixaDeTexto 19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estrutura organizacional da TI</a:t>
            </a:r>
          </a:p>
        </p:txBody>
      </p:sp>
    </p:spTree>
    <p:extLst>
      <p:ext uri="{BB962C8B-B14F-4D97-AF65-F5344CB8AC3E}">
        <p14:creationId xmlns:p14="http://schemas.microsoft.com/office/powerpoint/2010/main" val="464095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 rot="275902">
            <a:off x="7922075" y="1427516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583811" y="1237956"/>
            <a:ext cx="7651445" cy="309554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Grupo 7"/>
          <p:cNvGrpSpPr/>
          <p:nvPr/>
        </p:nvGrpSpPr>
        <p:grpSpPr>
          <a:xfrm>
            <a:off x="5528603" y="1560520"/>
            <a:ext cx="3015978" cy="2455572"/>
            <a:chOff x="8959367" y="2243285"/>
            <a:chExt cx="2952014" cy="2729264"/>
          </a:xfrm>
        </p:grpSpPr>
        <p:sp>
          <p:nvSpPr>
            <p:cNvPr id="22" name="Retângulo 21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5" name="Retângulo de cantos arredondados 5"/>
          <p:cNvSpPr/>
          <p:nvPr/>
        </p:nvSpPr>
        <p:spPr>
          <a:xfrm flipV="1">
            <a:off x="583810" y="4334158"/>
            <a:ext cx="765144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916922" y="1446902"/>
            <a:ext cx="43867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400" b="1" dirty="0">
                <a:solidFill>
                  <a:srgbClr val="219D93"/>
                </a:solidFill>
              </a:rPr>
              <a:t>Estrutura organizacional</a:t>
            </a:r>
          </a:p>
          <a:p>
            <a:pPr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“Uma estrutura organizacional define como as tarefas são formalmente distribuídas, agrupadas e coordenadas.” (ROBBINS, 2006)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Elementos básicos para projetar uma estrutura organizacional:</a:t>
            </a:r>
          </a:p>
          <a:p>
            <a:pPr marL="798513" lvl="1" indent="-342900">
              <a:spcAft>
                <a:spcPts val="0"/>
              </a:spcAft>
              <a:buFont typeface="+mj-lt"/>
              <a:buAutoNum type="arabicPeriod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Especialização do trabalho;</a:t>
            </a:r>
          </a:p>
          <a:p>
            <a:pPr marL="798513" lvl="1" indent="-342900">
              <a:spcAft>
                <a:spcPts val="0"/>
              </a:spcAft>
              <a:buFont typeface="+mj-lt"/>
              <a:buAutoNum type="arabicPeriod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Departamentalização;</a:t>
            </a:r>
          </a:p>
          <a:p>
            <a:pPr marL="798513" lvl="1" indent="-342900">
              <a:spcAft>
                <a:spcPts val="0"/>
              </a:spcAft>
              <a:buFont typeface="+mj-lt"/>
              <a:buAutoNum type="arabicPeriod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Cadeia de comando;</a:t>
            </a:r>
          </a:p>
          <a:p>
            <a:pPr marL="798513" lvl="1" indent="-342900">
              <a:spcAft>
                <a:spcPts val="0"/>
              </a:spcAft>
              <a:buFont typeface="+mj-lt"/>
              <a:buAutoNum type="arabicPeriod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Amplitude de controle;</a:t>
            </a:r>
          </a:p>
          <a:p>
            <a:pPr marL="798513" lvl="1" indent="-342900">
              <a:spcAft>
                <a:spcPts val="0"/>
              </a:spcAft>
              <a:buFont typeface="+mj-lt"/>
              <a:buAutoNum type="arabicPeriod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Centralização e descentralização;</a:t>
            </a:r>
          </a:p>
          <a:p>
            <a:pPr marL="798513" lvl="1" indent="-342900">
              <a:spcAft>
                <a:spcPts val="0"/>
              </a:spcAft>
              <a:buFont typeface="+mj-lt"/>
              <a:buAutoNum type="arabicPeriod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Formalização.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415" y="1698467"/>
            <a:ext cx="2704789" cy="21783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CaixaDeTexto 12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estrutura organizacional da TI</a:t>
            </a:r>
          </a:p>
        </p:txBody>
      </p:sp>
    </p:spTree>
    <p:extLst>
      <p:ext uri="{BB962C8B-B14F-4D97-AF65-F5344CB8AC3E}">
        <p14:creationId xmlns:p14="http://schemas.microsoft.com/office/powerpoint/2010/main" val="3609472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2571624" y="-16026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estrutura organizacional da TI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17BFA78-585A-4B94-AF62-D60085E564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8" b="2194"/>
          <a:stretch/>
        </p:blipFill>
        <p:spPr bwMode="auto">
          <a:xfrm>
            <a:off x="2264078" y="358922"/>
            <a:ext cx="5879413" cy="45810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A0254A65-425B-447D-944D-388CDB150CCC}"/>
              </a:ext>
            </a:extLst>
          </p:cNvPr>
          <p:cNvSpPr/>
          <p:nvPr/>
        </p:nvSpPr>
        <p:spPr>
          <a:xfrm>
            <a:off x="64513" y="1177591"/>
            <a:ext cx="2199565" cy="307776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Especialização do trabalho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Departamentalização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Cadeia de comando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Amplitude de controle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Centralização e descentralização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Formalização</a:t>
            </a:r>
          </a:p>
        </p:txBody>
      </p:sp>
    </p:spTree>
    <p:extLst>
      <p:ext uri="{BB962C8B-B14F-4D97-AF65-F5344CB8AC3E}">
        <p14:creationId xmlns:p14="http://schemas.microsoft.com/office/powerpoint/2010/main" val="1570939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2571624" y="-16026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estrutura organizacional da TI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9BC1A9-6A45-4088-A18D-839BD80540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" t="2508" r="1593" b="2094"/>
          <a:stretch/>
        </p:blipFill>
        <p:spPr bwMode="auto">
          <a:xfrm>
            <a:off x="2256429" y="342381"/>
            <a:ext cx="5932227" cy="4529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5CC3073-E74A-41F7-80C6-20DB9FA49500}"/>
              </a:ext>
            </a:extLst>
          </p:cNvPr>
          <p:cNvSpPr/>
          <p:nvPr/>
        </p:nvSpPr>
        <p:spPr>
          <a:xfrm>
            <a:off x="64513" y="1177591"/>
            <a:ext cx="2199565" cy="307776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rgbClr val="0066FF"/>
                </a:solidFill>
              </a:rPr>
              <a:t>Especialização do trabalho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Departamentalização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Cadeia de comando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Amplitude de controle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Centralização e descentralização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Formalização</a:t>
            </a:r>
          </a:p>
        </p:txBody>
      </p:sp>
    </p:spTree>
    <p:extLst>
      <p:ext uri="{BB962C8B-B14F-4D97-AF65-F5344CB8AC3E}">
        <p14:creationId xmlns:p14="http://schemas.microsoft.com/office/powerpoint/2010/main" val="2297773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9494</TotalTime>
  <Words>1652</Words>
  <Application>Microsoft Office PowerPoint</Application>
  <PresentationFormat>Apresentação na tela (16:9)</PresentationFormat>
  <Paragraphs>234</Paragraphs>
  <Slides>29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Courier New</vt:lpstr>
      <vt:lpstr>Office Theme</vt:lpstr>
      <vt:lpstr>Gestão de Infraestrutura de 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Estácio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Luís Rodrigues</dc:creator>
  <cp:lastModifiedBy>Andre Braga</cp:lastModifiedBy>
  <cp:revision>602</cp:revision>
  <dcterms:created xsi:type="dcterms:W3CDTF">2014-11-17T17:44:06Z</dcterms:created>
  <dcterms:modified xsi:type="dcterms:W3CDTF">2019-04-04T22:34:32Z</dcterms:modified>
</cp:coreProperties>
</file>