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35"/>
  </p:notesMasterIdLst>
  <p:sldIdLst>
    <p:sldId id="295" r:id="rId2"/>
    <p:sldId id="273" r:id="rId3"/>
    <p:sldId id="274" r:id="rId4"/>
    <p:sldId id="277" r:id="rId5"/>
    <p:sldId id="278" r:id="rId6"/>
    <p:sldId id="279" r:id="rId7"/>
    <p:sldId id="285" r:id="rId8"/>
    <p:sldId id="286" r:id="rId9"/>
    <p:sldId id="275" r:id="rId10"/>
    <p:sldId id="280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1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  <p:sldId id="310" r:id="rId29"/>
    <p:sldId id="311" r:id="rId30"/>
    <p:sldId id="306" r:id="rId31"/>
    <p:sldId id="307" r:id="rId32"/>
    <p:sldId id="308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6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9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2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5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2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3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4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15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9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28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71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90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046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21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5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4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51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72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32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88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55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539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98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0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6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8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1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/>
              <a:t>CCT0080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“CCT0080-&lt;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F9423EFC-54E4-434C-A912-E95788D34ACB}"/>
              </a:ext>
            </a:extLst>
          </p:cNvPr>
          <p:cNvSpPr/>
          <p:nvPr/>
        </p:nvSpPr>
        <p:spPr>
          <a:xfrm>
            <a:off x="1352074" y="1633553"/>
            <a:ext cx="3839513" cy="3177958"/>
          </a:xfrm>
          <a:prstGeom prst="wedgeEllipseCallout">
            <a:avLst>
              <a:gd name="adj1" fmla="val 110043"/>
              <a:gd name="adj2" fmla="val -28083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dirty="0"/>
              <a:t>2 – </a:t>
            </a:r>
            <a:r>
              <a:rPr lang="pt-BR" dirty="0"/>
              <a:t>Criação do Banco - Tipos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1213" y="1880889"/>
            <a:ext cx="3220374" cy="4024125"/>
          </a:xfrm>
        </p:spPr>
        <p:txBody>
          <a:bodyPr>
            <a:normAutofit fontScale="92500"/>
          </a:bodyPr>
          <a:lstStyle/>
          <a:p>
            <a:r>
              <a:rPr lang="en-US" sz="6600" i="1" dirty="0"/>
              <a:t>TEXT</a:t>
            </a:r>
          </a:p>
          <a:p>
            <a:r>
              <a:rPr lang="en-US" sz="6600" i="1" dirty="0"/>
              <a:t>INTEGER</a:t>
            </a:r>
          </a:p>
          <a:p>
            <a:r>
              <a:rPr lang="en-US" sz="6600" i="1" dirty="0"/>
              <a:t>REAL</a:t>
            </a:r>
          </a:p>
          <a:p>
            <a:r>
              <a:rPr lang="en-US" sz="6600" i="1" dirty="0"/>
              <a:t>BLOB</a:t>
            </a:r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A28DFA-36D6-4393-83ED-EBF7F9B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C83861-21A7-429D-ABBF-8D2B996E40C3}"/>
              </a:ext>
            </a:extLst>
          </p:cNvPr>
          <p:cNvSpPr/>
          <p:nvPr/>
        </p:nvSpPr>
        <p:spPr>
          <a:xfrm>
            <a:off x="7521214" y="1774063"/>
            <a:ext cx="3839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NUMERIC</a:t>
            </a:r>
          </a:p>
        </p:txBody>
      </p:sp>
    </p:spTree>
    <p:extLst>
      <p:ext uri="{BB962C8B-B14F-4D97-AF65-F5344CB8AC3E}">
        <p14:creationId xmlns:p14="http://schemas.microsoft.com/office/powerpoint/2010/main" val="238150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689" y="-66739"/>
            <a:ext cx="1164763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-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0707F3-5D68-4600-A7BC-81CAD994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9" y="1093382"/>
            <a:ext cx="11425756" cy="926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2013B4-E398-4E36-80EF-7768A4BC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4" y="1878750"/>
            <a:ext cx="5255031" cy="4481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86D968-F45F-428A-945E-AA30BAFBD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98" y="2173110"/>
            <a:ext cx="6635125" cy="4015039"/>
          </a:xfrm>
          <a:prstGeom prst="rect">
            <a:avLst/>
          </a:prstGeom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77817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D2ADFC-25BF-4F92-AE40-BEF81688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39" y="693105"/>
            <a:ext cx="8930337" cy="60283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" y="-66739"/>
            <a:ext cx="12115800" cy="8614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331762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66739"/>
            <a:ext cx="121920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54F4FF-B77D-49E4-9E2C-D12E1B57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1" y="1226288"/>
            <a:ext cx="10458189" cy="4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685F9B-4B67-455D-BDC9-532E4FE79392}"/>
              </a:ext>
            </a:extLst>
          </p:cNvPr>
          <p:cNvSpPr txBox="1">
            <a:spLocks/>
          </p:cNvSpPr>
          <p:nvPr/>
        </p:nvSpPr>
        <p:spPr>
          <a:xfrm>
            <a:off x="0" y="-66739"/>
            <a:ext cx="127825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</a:p>
          <a:p>
            <a:pPr algn="ctr"/>
            <a:r>
              <a:rPr lang="pt-BR" sz="3300" dirty="0"/>
              <a:t>Criação do banco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B88216-AF02-4635-9D93-2A2EFB4B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" y="1622945"/>
            <a:ext cx="11938363" cy="38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A76DE5-1F49-4970-94A4-CDFE4F66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0" y="1109331"/>
            <a:ext cx="9794779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b="1" cap="none" dirty="0"/>
              <a:t>       </a:t>
            </a:r>
            <a:r>
              <a:rPr lang="pt-BR" dirty="0" err="1"/>
              <a:t>SQLite</a:t>
            </a:r>
            <a:r>
              <a:rPr lang="pt-BR" dirty="0"/>
              <a:t> – Inserção - Exemplo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C429F0-5864-477F-8135-ED7307F6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0" y="1168623"/>
            <a:ext cx="10538150" cy="52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B5E7914-DC0D-4E79-AF74-E05BB242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34" y="1118587"/>
            <a:ext cx="8671862" cy="55363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-66739"/>
            <a:ext cx="11687175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3200" b="1" dirty="0"/>
              <a:t>SQLite- SELECT – Exemplo – </a:t>
            </a:r>
            <a:r>
              <a:rPr lang="en-US" sz="3200" b="1" dirty="0" err="1"/>
              <a:t>Biblioteca</a:t>
            </a:r>
            <a:r>
              <a:rPr lang="en-US" sz="3200" b="1" dirty="0"/>
              <a:t> Antiga</a:t>
            </a:r>
            <a:endParaRPr lang="pt-BR" sz="3200" b="1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82C85EA-BA05-4A82-B437-F229283CEBA5}"/>
              </a:ext>
            </a:extLst>
          </p:cNvPr>
          <p:cNvCxnSpPr/>
          <p:nvPr/>
        </p:nvCxnSpPr>
        <p:spPr>
          <a:xfrm>
            <a:off x="3178206" y="3790765"/>
            <a:ext cx="2183907" cy="4172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B1E92E4-36AF-46D1-AB67-FD9309165425}"/>
              </a:ext>
            </a:extLst>
          </p:cNvPr>
          <p:cNvCxnSpPr>
            <a:cxnSpLocks/>
          </p:cNvCxnSpPr>
          <p:nvPr/>
        </p:nvCxnSpPr>
        <p:spPr>
          <a:xfrm flipV="1">
            <a:off x="3329126" y="3932808"/>
            <a:ext cx="2032987" cy="1953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7C28A36-CCAF-4C63-BD27-9DBA3D6926B0}"/>
              </a:ext>
            </a:extLst>
          </p:cNvPr>
          <p:cNvCxnSpPr/>
          <p:nvPr/>
        </p:nvCxnSpPr>
        <p:spPr>
          <a:xfrm>
            <a:off x="2558248" y="5315364"/>
            <a:ext cx="2183907" cy="4172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892507F-1628-4F8E-83F5-BBA412055A59}"/>
              </a:ext>
            </a:extLst>
          </p:cNvPr>
          <p:cNvCxnSpPr>
            <a:cxnSpLocks/>
          </p:cNvCxnSpPr>
          <p:nvPr/>
        </p:nvCxnSpPr>
        <p:spPr>
          <a:xfrm flipV="1">
            <a:off x="2709168" y="5457407"/>
            <a:ext cx="2032987" cy="1953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1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-146114"/>
            <a:ext cx="11687175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3200" b="1" dirty="0"/>
              <a:t>SQLite- SELECT – Exemplo – </a:t>
            </a:r>
            <a:r>
              <a:rPr lang="en-US" sz="3200" b="1" dirty="0" err="1"/>
              <a:t>Biblioteca</a:t>
            </a:r>
            <a:r>
              <a:rPr lang="en-US" sz="3200" b="1" dirty="0"/>
              <a:t> Nova</a:t>
            </a:r>
            <a:endParaRPr lang="pt-BR" sz="3200" b="1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7F3DB5-0CBA-4E29-85C3-8C5EF595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058137"/>
            <a:ext cx="7875233" cy="5690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EBBF34C-65CC-456D-B140-2DF4BEF0A1BD}"/>
              </a:ext>
            </a:extLst>
          </p:cNvPr>
          <p:cNvSpPr/>
          <p:nvPr/>
        </p:nvSpPr>
        <p:spPr>
          <a:xfrm>
            <a:off x="2725445" y="4261283"/>
            <a:ext cx="2352582" cy="355106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CB2E0A-5DFC-4A1C-B864-17B11143A841}"/>
              </a:ext>
            </a:extLst>
          </p:cNvPr>
          <p:cNvSpPr/>
          <p:nvPr/>
        </p:nvSpPr>
        <p:spPr>
          <a:xfrm>
            <a:off x="3206318" y="5643087"/>
            <a:ext cx="4304190" cy="355106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EBBCFC1-7F86-44FE-A3EE-32335CB03ED1}"/>
              </a:ext>
            </a:extLst>
          </p:cNvPr>
          <p:cNvSpPr/>
          <p:nvPr/>
        </p:nvSpPr>
        <p:spPr>
          <a:xfrm>
            <a:off x="3348360" y="3879360"/>
            <a:ext cx="4304189" cy="355106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2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8" y="159012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Criar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(Layout, IDs, </a:t>
            </a:r>
            <a:r>
              <a:rPr lang="en-US" dirty="0" err="1"/>
              <a:t>findViewByID</a:t>
            </a:r>
            <a:r>
              <a:rPr lang="en-US" dirty="0"/>
              <a:t>, Listeners) – </a:t>
            </a:r>
            <a:r>
              <a:rPr lang="en-US" sz="2000" dirty="0"/>
              <a:t>Slide 3 – </a:t>
            </a:r>
            <a:r>
              <a:rPr lang="en-US" sz="2000" dirty="0" err="1"/>
              <a:t>Revisão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JAVA para o dado (Ex. </a:t>
            </a:r>
            <a:r>
              <a:rPr lang="en-US" dirty="0" err="1"/>
              <a:t>Funcionário</a:t>
            </a:r>
            <a:r>
              <a:rPr lang="en-US" dirty="0"/>
              <a:t>, Produto, Livro,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Declarar atributos VERSAO, Nome do Banco, Tabelas e comandos de criação das tabelas.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Criar o construtor passando o </a:t>
            </a:r>
            <a:r>
              <a:rPr lang="pt-BR" i="1" dirty="0" err="1"/>
              <a:t>context</a:t>
            </a:r>
            <a:r>
              <a:rPr lang="pt-BR" dirty="0"/>
              <a:t> e passando o nome do banco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Implementar os métodos </a:t>
            </a:r>
            <a:r>
              <a:rPr lang="pt-BR" i="1" dirty="0" err="1"/>
              <a:t>OnCreate</a:t>
            </a:r>
            <a:r>
              <a:rPr lang="pt-BR" dirty="0"/>
              <a:t> e </a:t>
            </a:r>
            <a:r>
              <a:rPr lang="pt-BR" i="1" dirty="0" err="1"/>
              <a:t>OnUpgrade</a:t>
            </a:r>
            <a:endParaRPr lang="pt-BR" dirty="0"/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Executar o método “</a:t>
            </a:r>
            <a:r>
              <a:rPr lang="pt-BR" dirty="0" err="1"/>
              <a:t>ExecSQL</a:t>
            </a:r>
            <a:r>
              <a:rPr lang="pt-BR" dirty="0"/>
              <a:t>” como o comando de criação das tabelas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Criar um método para inserção do dado (Passo 2 acima) no banco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Criar um método para retornar um </a:t>
            </a:r>
            <a:r>
              <a:rPr lang="pt-BR" dirty="0" err="1"/>
              <a:t>Array</a:t>
            </a:r>
            <a:r>
              <a:rPr lang="pt-BR" dirty="0"/>
              <a:t> com a lista de objetos de dado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Declarar um atributo da classe de gerenciador na </a:t>
            </a:r>
            <a:r>
              <a:rPr lang="pt-BR" dirty="0" err="1"/>
              <a:t>activity</a:t>
            </a:r>
            <a:r>
              <a:rPr lang="pt-BR" dirty="0"/>
              <a:t> principal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o objeto gerenciador no “</a:t>
            </a:r>
            <a:r>
              <a:rPr lang="pt-BR" dirty="0" err="1"/>
              <a:t>OnCreate</a:t>
            </a:r>
            <a:r>
              <a:rPr lang="pt-BR" dirty="0"/>
              <a:t>” da </a:t>
            </a:r>
            <a:r>
              <a:rPr lang="pt-BR" dirty="0" err="1"/>
              <a:t>Activity</a:t>
            </a:r>
            <a:r>
              <a:rPr lang="pt-BR" dirty="0"/>
              <a:t> Principal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0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4643"/>
            <a:ext cx="10820400" cy="926204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Aula 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03497"/>
            <a:ext cx="10820400" cy="472085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Revisão SQL </a:t>
            </a:r>
          </a:p>
          <a:p>
            <a:pPr lvl="1"/>
            <a:r>
              <a:rPr lang="pt-BR" sz="5800" dirty="0"/>
              <a:t> DDL </a:t>
            </a:r>
          </a:p>
          <a:p>
            <a:pPr lvl="1"/>
            <a:r>
              <a:rPr lang="pt-BR" sz="5800" dirty="0"/>
              <a:t> DML</a:t>
            </a:r>
          </a:p>
          <a:p>
            <a:pPr>
              <a:buFont typeface="+mj-lt"/>
              <a:buAutoNum type="arabicPeriod"/>
            </a:pPr>
            <a:r>
              <a:rPr lang="pt-BR" sz="6000" dirty="0" err="1"/>
              <a:t>SQLLite</a:t>
            </a:r>
            <a:endParaRPr lang="pt-BR" sz="6000" dirty="0"/>
          </a:p>
          <a:p>
            <a:pPr lvl="1"/>
            <a:r>
              <a:rPr lang="en-US" sz="5600" dirty="0" err="1"/>
              <a:t>Criação</a:t>
            </a:r>
            <a:r>
              <a:rPr lang="en-US" sz="5600" dirty="0"/>
              <a:t> do Banco</a:t>
            </a:r>
          </a:p>
          <a:p>
            <a:pPr lvl="1"/>
            <a:r>
              <a:rPr lang="en-US" sz="5600" dirty="0" err="1"/>
              <a:t>Inserção</a:t>
            </a:r>
            <a:endParaRPr lang="pt-BR" sz="5600" dirty="0"/>
          </a:p>
          <a:p>
            <a:pPr marL="0" indent="0">
              <a:buNone/>
            </a:pPr>
            <a:endParaRPr lang="pt-BR" sz="6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5E90FA9-6477-49ED-8BD4-A8B5860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8" y="131323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Criar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(Layout, IDs, </a:t>
            </a:r>
            <a:r>
              <a:rPr lang="en-US" dirty="0" err="1"/>
              <a:t>findViewByID</a:t>
            </a:r>
            <a:r>
              <a:rPr lang="en-US" dirty="0"/>
              <a:t>, Listeners) – </a:t>
            </a:r>
            <a:r>
              <a:rPr lang="en-US" sz="2000" dirty="0"/>
              <a:t>Slide 3 – </a:t>
            </a:r>
            <a:r>
              <a:rPr lang="en-US" sz="2000" dirty="0" err="1"/>
              <a:t>Revisão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DACA60-6EE4-494D-945F-E1EA60FF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18" y="1876552"/>
            <a:ext cx="4100255" cy="4567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EE3E95-6978-449D-8B9A-57131004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28" y="1835190"/>
            <a:ext cx="4571654" cy="4650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642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8" y="982035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JAVA para o dado (Ex. </a:t>
            </a:r>
            <a:r>
              <a:rPr lang="en-US" dirty="0" err="1"/>
              <a:t>Funcionário</a:t>
            </a:r>
            <a:r>
              <a:rPr lang="en-US" dirty="0"/>
              <a:t>, Produto, Livro, etc.)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08CF5D-6979-4049-9BEC-7FF3EB6A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690" y="2073791"/>
            <a:ext cx="2850725" cy="2567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1EE442-3F1B-41D7-9AE2-9AAB429B5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19084"/>
            <a:ext cx="10811092" cy="3552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268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71" y="367377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pt-BR" dirty="0"/>
              <a:t> 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EB20A2-E5E1-4CBC-9ED4-3230C2D6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" y="1874654"/>
            <a:ext cx="1979096" cy="2198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45D832-56C8-4504-9384-C730EC72D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9" t="25972" r="18940"/>
          <a:stretch/>
        </p:blipFill>
        <p:spPr>
          <a:xfrm>
            <a:off x="959565" y="2020817"/>
            <a:ext cx="11010059" cy="89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FE17100-07F0-403B-9C1F-9FD6AB3FA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297"/>
          <a:stretch/>
        </p:blipFill>
        <p:spPr>
          <a:xfrm>
            <a:off x="1634866" y="3532911"/>
            <a:ext cx="7241679" cy="282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684298-B1AC-4B98-8DF1-D551831DEF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087" b="48992"/>
          <a:stretch/>
        </p:blipFill>
        <p:spPr>
          <a:xfrm>
            <a:off x="6163413" y="3107883"/>
            <a:ext cx="5750915" cy="3232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68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54" y="314213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Criar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Criar, Livro,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Declarar atributos VERSAO, Nome do Banco, Tabelas e comandos de criação das tabelas.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019751-9BBC-416D-81C1-E2C30422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"/>
          <a:stretch/>
        </p:blipFill>
        <p:spPr>
          <a:xfrm>
            <a:off x="253289" y="2491858"/>
            <a:ext cx="11685422" cy="3685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010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89" y="26105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sz="1000" dirty="0">
                <a:solidFill>
                  <a:schemeClr val="bg1"/>
                </a:solidFill>
              </a:rPr>
              <a:t>Declarar atributos VERSAO, Nome do Banco, Tabelas e comandos de criação das tabelas.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Criar o construtor passando o </a:t>
            </a:r>
            <a:r>
              <a:rPr lang="pt-BR" i="1" dirty="0" err="1"/>
              <a:t>context</a:t>
            </a:r>
            <a:r>
              <a:rPr lang="pt-BR" dirty="0"/>
              <a:t> e passando o nome do banco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D35921-DE22-4940-BBF2-B0203020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25" y="2441575"/>
            <a:ext cx="7667625" cy="391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4E0698-C4B1-45B0-9E8E-AE0A95EC7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18" y="3835105"/>
            <a:ext cx="10297980" cy="2583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39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67" y="131323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 startAt="3"/>
            </a:pPr>
            <a:r>
              <a:rPr lang="pt-BR" dirty="0"/>
              <a:t>Implementar os métodos </a:t>
            </a:r>
            <a:r>
              <a:rPr lang="pt-BR" i="1" dirty="0" err="1"/>
              <a:t>OnCreate</a:t>
            </a:r>
            <a:r>
              <a:rPr lang="pt-BR" dirty="0"/>
              <a:t> e </a:t>
            </a:r>
            <a:r>
              <a:rPr lang="pt-BR" i="1" dirty="0" err="1"/>
              <a:t>OnUpgrade</a:t>
            </a:r>
            <a:endParaRPr lang="pt-BR" i="1" dirty="0"/>
          </a:p>
          <a:p>
            <a:pPr marL="971550" lvl="1" indent="-514350">
              <a:buFont typeface="+mj-lt"/>
              <a:buAutoNum type="alphaLcParenR" startAt="3"/>
            </a:pPr>
            <a:r>
              <a:rPr lang="pt-BR" dirty="0"/>
              <a:t>Executar o método “</a:t>
            </a:r>
            <a:r>
              <a:rPr lang="pt-BR" dirty="0" err="1"/>
              <a:t>ExecSQL</a:t>
            </a:r>
            <a:r>
              <a:rPr lang="pt-BR" dirty="0"/>
              <a:t>” como o comando de criação das tabelas</a:t>
            </a:r>
          </a:p>
          <a:p>
            <a:pPr marL="971550" lvl="1" indent="-514350">
              <a:buFont typeface="+mj-lt"/>
              <a:buAutoNum type="alphaLcParenR" startAt="3"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F6D33A-BC20-47C9-AFF8-A9D71971B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" b="53388"/>
          <a:stretch/>
        </p:blipFill>
        <p:spPr>
          <a:xfrm>
            <a:off x="198567" y="2678852"/>
            <a:ext cx="11583340" cy="2828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CB1DFE-2617-4B10-A812-986D93CC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3" y="3232827"/>
            <a:ext cx="11583340" cy="3144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28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5" y="1269114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 startAt="5"/>
            </a:pPr>
            <a:r>
              <a:rPr lang="pt-BR" dirty="0"/>
              <a:t>Criar um método para inserção do dado (Passo 2 acima) no banco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6C96A8-76F3-44CD-9062-98F614BB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2305640"/>
            <a:ext cx="10392574" cy="4187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8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15" y="21265"/>
            <a:ext cx="11786352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87" y="788895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 startAt="6"/>
            </a:pPr>
            <a:r>
              <a:rPr lang="pt-BR" dirty="0"/>
              <a:t>Criar um método para retornar um </a:t>
            </a:r>
            <a:r>
              <a:rPr lang="pt-BR" dirty="0" err="1"/>
              <a:t>Array</a:t>
            </a:r>
            <a:r>
              <a:rPr lang="pt-BR" dirty="0"/>
              <a:t> com a lista de objetos de dado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0BCDA3-E3B6-431D-886A-92D6C76E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86" y="1729541"/>
            <a:ext cx="8699810" cy="495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815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15" y="21265"/>
            <a:ext cx="11786352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87" y="788895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 startAt="6"/>
            </a:pPr>
            <a:r>
              <a:rPr lang="pt-BR" dirty="0"/>
              <a:t>Criar um método para retornar um </a:t>
            </a:r>
            <a:r>
              <a:rPr lang="pt-BR" dirty="0" err="1"/>
              <a:t>Array</a:t>
            </a:r>
            <a:r>
              <a:rPr lang="pt-BR" dirty="0"/>
              <a:t> com a lista de objetos de dado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0BCDA3-E3B6-431D-886A-92D6C76E3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04"/>
          <a:stretch/>
        </p:blipFill>
        <p:spPr>
          <a:xfrm>
            <a:off x="187436" y="1866290"/>
            <a:ext cx="11817128" cy="429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2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15" y="21265"/>
            <a:ext cx="11786352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87" y="788895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Criar classe de </a:t>
            </a:r>
            <a:r>
              <a:rPr lang="en-US" dirty="0" err="1"/>
              <a:t>gerenciamento</a:t>
            </a:r>
            <a:r>
              <a:rPr lang="en-US" dirty="0"/>
              <a:t> de dados </a:t>
            </a:r>
            <a:r>
              <a:rPr lang="en-US" dirty="0" err="1"/>
              <a:t>herança</a:t>
            </a:r>
            <a:r>
              <a:rPr lang="en-US" dirty="0"/>
              <a:t> do </a:t>
            </a:r>
            <a:r>
              <a:rPr lang="en-US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endParaRPr lang="en-US" b="1" i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 startAt="6"/>
            </a:pPr>
            <a:r>
              <a:rPr lang="pt-BR" dirty="0"/>
              <a:t>Criar um método para retornar um </a:t>
            </a:r>
            <a:r>
              <a:rPr lang="pt-BR" dirty="0" err="1"/>
              <a:t>Array</a:t>
            </a:r>
            <a:r>
              <a:rPr lang="pt-BR" dirty="0"/>
              <a:t> com a lista de objetos de dado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0BCDA3-E3B6-431D-886A-92D6C76E3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38" r="35980"/>
          <a:stretch/>
        </p:blipFill>
        <p:spPr>
          <a:xfrm>
            <a:off x="1042028" y="1851956"/>
            <a:ext cx="10107944" cy="4360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13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2075649"/>
            <a:ext cx="11844539" cy="4109022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AFB027-ABC1-4804-904A-B31BAB3B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59292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85" y="131323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Declarar um atributo da classe de gerenciador na </a:t>
            </a:r>
            <a:r>
              <a:rPr lang="pt-BR" dirty="0" err="1"/>
              <a:t>activity</a:t>
            </a:r>
            <a:r>
              <a:rPr lang="pt-BR" dirty="0"/>
              <a:t> principal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A0878D-260F-49E9-BFC5-CA0FAFC81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99"/>
          <a:stretch/>
        </p:blipFill>
        <p:spPr>
          <a:xfrm>
            <a:off x="529856" y="2128351"/>
            <a:ext cx="9840560" cy="332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B7E2E8-FFF1-40E3-8BA6-F46C2250B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61" y="4169491"/>
            <a:ext cx="11555277" cy="1524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571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7C440-74B1-4DC9-B7D5-ADDD511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6" y="1313231"/>
            <a:ext cx="12633412" cy="5280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dirty="0"/>
              <a:t>Criar o objeto gerenciador no “</a:t>
            </a:r>
            <a:r>
              <a:rPr lang="pt-BR" dirty="0" err="1"/>
              <a:t>OnCreate</a:t>
            </a:r>
            <a:r>
              <a:rPr lang="pt-BR" dirty="0"/>
              <a:t>” da </a:t>
            </a:r>
            <a:r>
              <a:rPr lang="pt-BR" dirty="0" err="1"/>
              <a:t>Activity</a:t>
            </a:r>
            <a:r>
              <a:rPr lang="pt-BR" dirty="0"/>
              <a:t> Principal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F01881-858B-4DC3-B8F3-D391BA25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8" y="1976600"/>
            <a:ext cx="11991915" cy="687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B027A8-4E4B-4E76-99A5-29933E88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6" y="2571257"/>
            <a:ext cx="7406205" cy="976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DE8556-0D73-4ABE-BB55-3A85E81F0B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3"/>
          <a:stretch/>
        </p:blipFill>
        <p:spPr>
          <a:xfrm>
            <a:off x="174488" y="3504144"/>
            <a:ext cx="11843023" cy="2772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498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 – </a:t>
            </a:r>
            <a:r>
              <a:rPr lang="en-US" sz="4000" b="1" i="1" dirty="0" err="1"/>
              <a:t>Inserção</a:t>
            </a:r>
            <a:r>
              <a:rPr lang="en-US" sz="4000" b="1" i="1" dirty="0"/>
              <a:t> no Banco</a:t>
            </a:r>
            <a:endParaRPr lang="pt-BR" sz="4000" b="1" i="1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D3A24A-8FB4-4EFA-A1BF-59B6F77A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6" y="1445075"/>
            <a:ext cx="11132288" cy="5060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3FA098-2540-4BC0-8EED-DE48499CAA9C}"/>
              </a:ext>
            </a:extLst>
          </p:cNvPr>
          <p:cNvSpPr/>
          <p:nvPr/>
        </p:nvSpPr>
        <p:spPr>
          <a:xfrm>
            <a:off x="1775534" y="4989250"/>
            <a:ext cx="6377866" cy="479395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4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373" y="-12331"/>
            <a:ext cx="10515600" cy="1325562"/>
          </a:xfrm>
        </p:spPr>
        <p:txBody>
          <a:bodyPr>
            <a:normAutofit/>
          </a:bodyPr>
          <a:lstStyle/>
          <a:p>
            <a:r>
              <a:rPr lang="en-US" sz="4900" b="1" dirty="0" err="1"/>
              <a:t>Programação</a:t>
            </a:r>
            <a:r>
              <a:rPr lang="en-US" sz="4900" b="1" dirty="0"/>
              <a:t> para Dispositivos </a:t>
            </a:r>
            <a:r>
              <a:rPr lang="en-US" sz="4900" b="1" dirty="0" err="1"/>
              <a:t>Móveis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000" dirty="0" err="1"/>
              <a:t>Criação</a:t>
            </a:r>
            <a:r>
              <a:rPr lang="en-US" sz="4000" dirty="0"/>
              <a:t> do Banco no SQLite – </a:t>
            </a:r>
            <a:r>
              <a:rPr lang="en-US" sz="4000" b="1" i="1" dirty="0" err="1"/>
              <a:t>Leitura</a:t>
            </a:r>
            <a:r>
              <a:rPr lang="en-US" sz="4000" b="1" i="1" dirty="0"/>
              <a:t> do Banco</a:t>
            </a:r>
            <a:endParaRPr lang="pt-BR" sz="4000" b="1" i="1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56" y="6505206"/>
            <a:ext cx="2743200" cy="365125"/>
          </a:xfrm>
        </p:spPr>
        <p:txBody>
          <a:bodyPr/>
          <a:lstStyle/>
          <a:p>
            <a:r>
              <a:rPr lang="pt-BR" dirty="0"/>
              <a:t>03/04/2018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835F2C-A81B-47F6-961E-6EC197E7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6" y="1845768"/>
            <a:ext cx="11133316" cy="340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479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8" y="1409998"/>
            <a:ext cx="6132101" cy="473387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85" y="1500105"/>
            <a:ext cx="5464147" cy="46188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C3184D5-B00A-4877-9C8E-9179538B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7007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9" y="1475167"/>
            <a:ext cx="6914720" cy="478016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8" y="2626643"/>
            <a:ext cx="4809221" cy="383064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A4692E-73B3-4537-8AA7-2F83332B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7259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7" y="1516119"/>
            <a:ext cx="6097126" cy="39338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23" y="2381068"/>
            <a:ext cx="5600700" cy="3581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E31D783-8A60-486F-A71C-D96772FD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93860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             INNER JOIN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                        ON &lt;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ligacao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2E168E-7A38-4CED-8A0A-266CCD4D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20857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INTO &lt;</a:t>
            </a:r>
            <a:r>
              <a:rPr lang="en-US" dirty="0" err="1"/>
              <a:t>Tabela</a:t>
            </a:r>
            <a:r>
              <a:rPr lang="en-US" dirty="0"/>
              <a:t>&gt;( &lt;</a:t>
            </a:r>
            <a:r>
              <a:rPr lang="en-US" dirty="0" err="1"/>
              <a:t>Colunas</a:t>
            </a:r>
            <a:r>
              <a:rPr lang="en-US" dirty="0"/>
              <a:t>&gt;)</a:t>
            </a:r>
          </a:p>
          <a:p>
            <a:r>
              <a:rPr lang="en-US" dirty="0"/>
              <a:t>VALUES (&lt;</a:t>
            </a:r>
            <a:r>
              <a:rPr lang="en-US" dirty="0" err="1"/>
              <a:t>Valores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UPDATE 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SET &lt;</a:t>
            </a:r>
            <a:r>
              <a:rPr lang="en-US" dirty="0" err="1"/>
              <a:t>Coluna</a:t>
            </a:r>
            <a:r>
              <a:rPr lang="en-US" dirty="0"/>
              <a:t>&gt; = &lt;Valor </a:t>
            </a:r>
            <a:r>
              <a:rPr lang="en-US" dirty="0" err="1"/>
              <a:t>ou</a:t>
            </a:r>
            <a:r>
              <a:rPr lang="en-US" dirty="0"/>
              <a:t> outro select&gt;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DELETE </a:t>
            </a:r>
          </a:p>
          <a:p>
            <a:r>
              <a:rPr lang="en-US" dirty="0"/>
              <a:t>FROM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EDBDAF-B6EE-4FCB-BA52-79807189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45475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2 – </a:t>
            </a:r>
            <a:r>
              <a:rPr lang="pt-BR" dirty="0" err="1"/>
              <a:t>SQLite</a:t>
            </a:r>
            <a:r>
              <a:rPr lang="pt-BR" dirty="0"/>
              <a:t> – 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F0A407-AF25-42A3-94D8-EB60CD04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AB41EE-CADF-450E-98DB-C4DA79B7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75" y="1115947"/>
            <a:ext cx="9142649" cy="56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4359</TotalTime>
  <Words>1103</Words>
  <Application>Microsoft Office PowerPoint</Application>
  <PresentationFormat>Widescreen</PresentationFormat>
  <Paragraphs>245</Paragraphs>
  <Slides>33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Courier New</vt:lpstr>
      <vt:lpstr>Wingdings 2</vt:lpstr>
      <vt:lpstr>HDOfficeLightV0</vt:lpstr>
      <vt:lpstr>Programação para Dispositivos Móveis CCT0080</vt:lpstr>
      <vt:lpstr>Programação para Dispositivos Móveis – Aula 6</vt:lpstr>
      <vt:lpstr>Programação para Dispositivos Móveis  1 - Revisão SQL (DDL e DML)</vt:lpstr>
      <vt:lpstr>Programação para Dispositivos Móveis  1 - Revisão SQL (DDL e DML)</vt:lpstr>
      <vt:lpstr>Programação para Dispositivos Móveis  1 - Revisão SQL (DDL e DML)</vt:lpstr>
      <vt:lpstr>Programação para Dispositivos Móveis  1 - Revisão SQL (DDL e DML)</vt:lpstr>
      <vt:lpstr>Programação para Dispositivos Móveis 1 - Revisão SQL (DDL e DML)</vt:lpstr>
      <vt:lpstr>Programação para Dispositivos Móveis 1 - Revisão SQL (DDL e DML)</vt:lpstr>
      <vt:lpstr>Programação para Dispositivos Móveis 2 – SQLite – Criação do banco</vt:lpstr>
      <vt:lpstr>Programação para Dispositivos Móveis 2 – Criação do Banco - Tipos</vt:lpstr>
      <vt:lpstr>Programação para Dispositivos Móveis-Criação do banco</vt:lpstr>
      <vt:lpstr>Programação para Dispositivos Móveis - Criação do banco</vt:lpstr>
      <vt:lpstr>Programação para Dispositivos Móveis - Criação do banco</vt:lpstr>
      <vt:lpstr>Apresentação do PowerPoint</vt:lpstr>
      <vt:lpstr>Programação para Dispositivos Móveis  Criação do Banco</vt:lpstr>
      <vt:lpstr>Programação para Dispositivos Móveis         SQLite – Inserção - Exemplo</vt:lpstr>
      <vt:lpstr>Programação para Dispositivos Móveis  SQLite- SELECT – Exemplo – Biblioteca Antiga</vt:lpstr>
      <vt:lpstr>Programação para Dispositivos Móveis  SQLite- SELECT – Exemplo – Biblioteca Nova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</vt:lpstr>
      <vt:lpstr>Programação para Dispositivos Móveis  </vt:lpstr>
      <vt:lpstr>Programação para Dispositivos Móveis  </vt:lpstr>
      <vt:lpstr>Programação para Dispositivos Móveis  </vt:lpstr>
      <vt:lpstr>Programação para Dispositivos Móveis  Criação do Banco no SQLite</vt:lpstr>
      <vt:lpstr>Programação para Dispositivos Móveis  Criação do Banco no SQLite</vt:lpstr>
      <vt:lpstr>Programação para Dispositivos Móveis  Criação do Banco no SQLite – Inserção no Banco</vt:lpstr>
      <vt:lpstr>Programação para Dispositivos Móveis  Criação do Banco no SQLite – Leitura do Banco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117</cp:revision>
  <dcterms:created xsi:type="dcterms:W3CDTF">2016-08-01T02:15:42Z</dcterms:created>
  <dcterms:modified xsi:type="dcterms:W3CDTF">2019-04-07T06:13:46Z</dcterms:modified>
</cp:coreProperties>
</file>