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6"/>
  </p:notesMasterIdLst>
  <p:handoutMasterIdLst>
    <p:handoutMasterId r:id="rId27"/>
  </p:handoutMasterIdLst>
  <p:sldIdLst>
    <p:sldId id="293" r:id="rId2"/>
    <p:sldId id="294" r:id="rId3"/>
    <p:sldId id="261" r:id="rId4"/>
    <p:sldId id="257" r:id="rId5"/>
    <p:sldId id="271" r:id="rId6"/>
    <p:sldId id="283" r:id="rId7"/>
    <p:sldId id="295" r:id="rId8"/>
    <p:sldId id="282" r:id="rId9"/>
    <p:sldId id="296" r:id="rId10"/>
    <p:sldId id="270" r:id="rId11"/>
    <p:sldId id="297" r:id="rId12"/>
    <p:sldId id="273" r:id="rId13"/>
    <p:sldId id="275" r:id="rId14"/>
    <p:sldId id="274" r:id="rId15"/>
    <p:sldId id="262" r:id="rId16"/>
    <p:sldId id="276" r:id="rId17"/>
    <p:sldId id="277" r:id="rId18"/>
    <p:sldId id="279" r:id="rId19"/>
    <p:sldId id="278" r:id="rId20"/>
    <p:sldId id="266" r:id="rId21"/>
    <p:sldId id="267" r:id="rId22"/>
    <p:sldId id="268" r:id="rId23"/>
    <p:sldId id="269" r:id="rId24"/>
    <p:sldId id="272" r:id="rId2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r>
              <a:rPr lang="en-US" dirty="0" err="1"/>
              <a:t>Adicionar</a:t>
            </a:r>
            <a:r>
              <a:rPr lang="en-US" baseline="0" dirty="0"/>
              <a:t> </a:t>
            </a:r>
            <a:r>
              <a:rPr lang="en-US" baseline="0" dirty="0" err="1"/>
              <a:t>atributos</a:t>
            </a:r>
            <a:endParaRPr lang="en-US" baseline="0" dirty="0"/>
          </a:p>
          <a:p>
            <a:r>
              <a:rPr lang="en-US" baseline="0" dirty="0" err="1"/>
              <a:t>Herança</a:t>
            </a:r>
            <a:r>
              <a:rPr lang="en-US" baseline="0" dirty="0"/>
              <a:t> de </a:t>
            </a:r>
            <a:r>
              <a:rPr lang="en-US" baseline="0" dirty="0" err="1"/>
              <a:t>Classe</a:t>
            </a:r>
            <a:r>
              <a:rPr lang="en-US" baseline="0" dirty="0"/>
              <a:t>, </a:t>
            </a:r>
          </a:p>
          <a:p>
            <a:r>
              <a:rPr lang="en-US" baseline="0" dirty="0" err="1"/>
              <a:t>Classe</a:t>
            </a:r>
            <a:r>
              <a:rPr lang="en-US" baseline="0" dirty="0"/>
              <a:t> </a:t>
            </a:r>
            <a:r>
              <a:rPr lang="en-US" baseline="0" dirty="0" err="1"/>
              <a:t>Abstrata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14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194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336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94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8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992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911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46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13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15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800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924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7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9100" y="528182"/>
            <a:ext cx="11150599" cy="16530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II</a:t>
            </a:r>
            <a:br>
              <a:rPr lang="en-US" dirty="0"/>
            </a:br>
            <a:r>
              <a:rPr lang="en-US" i="1" dirty="0"/>
              <a:t>CCT0695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9100" y="2438400"/>
            <a:ext cx="11315700" cy="40518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“CCT0695-&lt;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5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- </a:t>
            </a:r>
            <a:r>
              <a:rPr lang="pt-BR" sz="2700" dirty="0" err="1">
                <a:latin typeface="Arial" panose="020B0604020202020204" pitchFamily="34" charset="0"/>
              </a:rPr>
              <a:t>Wrappers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54CE81-A0A1-4193-8441-8F7C93DFA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4" y="1261785"/>
            <a:ext cx="6616149" cy="496211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23941A5-76D1-4282-B227-180FF21AD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24" y="2637976"/>
            <a:ext cx="8469874" cy="36521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7E3ABF-E01D-46BD-9767-C225F704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23534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– </a:t>
            </a:r>
            <a:r>
              <a:rPr lang="en-US" dirty="0" err="1"/>
              <a:t>Métodos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String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7FF8ED-C63D-4903-B121-F3A889A6E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4" b="6659"/>
          <a:stretch/>
        </p:blipFill>
        <p:spPr>
          <a:xfrm>
            <a:off x="838200" y="1276441"/>
            <a:ext cx="11073898" cy="4777518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CBEE0B-C43B-4902-B7B2-CDE0751F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20336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-16168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</a:t>
            </a:r>
            <a:r>
              <a:rPr lang="en-US" sz="4800" dirty="0" err="1"/>
              <a:t>Comandos</a:t>
            </a:r>
            <a:r>
              <a:rPr lang="en-US" sz="4800" dirty="0"/>
              <a:t> de </a:t>
            </a:r>
            <a:r>
              <a:rPr lang="en-US" sz="4800" dirty="0" err="1"/>
              <a:t>Fluxo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graphicFrame>
        <p:nvGraphicFramePr>
          <p:cNvPr id="9" name="Espaço Reservado para Conteúdo 4">
            <a:extLst>
              <a:ext uri="{FF2B5EF4-FFF2-40B4-BE49-F238E27FC236}">
                <a16:creationId xmlns:a16="http://schemas.microsoft.com/office/drawing/2014/main" id="{94F1EAD9-AC28-4FF1-862E-973515F4D4B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90474" y="806008"/>
          <a:ext cx="9710203" cy="564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322">
                  <a:extLst>
                    <a:ext uri="{9D8B030D-6E8A-4147-A177-3AD203B41FA5}">
                      <a16:colId xmlns:a16="http://schemas.microsoft.com/office/drawing/2014/main" val="1039328175"/>
                    </a:ext>
                  </a:extLst>
                </a:gridCol>
                <a:gridCol w="6057881">
                  <a:extLst>
                    <a:ext uri="{9D8B030D-6E8A-4147-A177-3AD203B41FA5}">
                      <a16:colId xmlns:a16="http://schemas.microsoft.com/office/drawing/2014/main" val="2386158539"/>
                    </a:ext>
                  </a:extLst>
                </a:gridCol>
              </a:tblGrid>
              <a:tr h="381878">
                <a:tc>
                  <a:txBody>
                    <a:bodyPr/>
                    <a:lstStyle/>
                    <a:p>
                      <a:r>
                        <a:rPr lang="en-US" dirty="0" err="1"/>
                        <a:t>Descrição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comum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Comandos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222248"/>
                  </a:ext>
                </a:extLst>
              </a:tr>
              <a:tr h="859225">
                <a:tc>
                  <a:txBody>
                    <a:bodyPr/>
                    <a:lstStyle/>
                    <a:p>
                      <a:r>
                        <a:rPr lang="en-US" dirty="0" err="1"/>
                        <a:t>Condicional</a:t>
                      </a:r>
                      <a:r>
                        <a:rPr lang="en-US" baseline="0" dirty="0"/>
                        <a:t> simples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 )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</a:p>
                    <a:p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120156"/>
                  </a:ext>
                </a:extLst>
              </a:tr>
              <a:tr h="477347">
                <a:tc>
                  <a:txBody>
                    <a:bodyPr/>
                    <a:lstStyle/>
                    <a:p>
                      <a:r>
                        <a:rPr lang="en-US" dirty="0" err="1"/>
                        <a:t>Repetição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contagem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fixa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inicializacao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;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 ;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Repetição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676711"/>
                  </a:ext>
                </a:extLst>
              </a:tr>
              <a:tr h="668286">
                <a:tc>
                  <a:txBody>
                    <a:bodyPr/>
                    <a:lstStyle/>
                    <a:p>
                      <a:r>
                        <a:rPr lang="en-US" dirty="0" err="1"/>
                        <a:t>Repetição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indeterminada</a:t>
                      </a:r>
                      <a:r>
                        <a:rPr lang="en-US" baseline="0" dirty="0"/>
                        <a:t> c/ </a:t>
                      </a:r>
                      <a:r>
                        <a:rPr lang="en-US" baseline="0" dirty="0" err="1"/>
                        <a:t>execução</a:t>
                      </a:r>
                      <a:r>
                        <a:rPr lang="en-US" baseline="0" dirty="0"/>
                        <a:t> de ultimo </a:t>
                      </a:r>
                      <a:r>
                        <a:rPr lang="en-US" baseline="0" dirty="0" err="1"/>
                        <a:t>bloco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195314"/>
                  </a:ext>
                </a:extLst>
              </a:tr>
              <a:tr h="6682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Repetição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indeterminada</a:t>
                      </a:r>
                      <a:r>
                        <a:rPr lang="en-US" baseline="0" dirty="0"/>
                        <a:t> c/ </a:t>
                      </a:r>
                      <a:r>
                        <a:rPr lang="en-US" baseline="0" dirty="0" err="1"/>
                        <a:t>execução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primeiro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bloco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(true/false)&gt;);   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52188"/>
                  </a:ext>
                </a:extLst>
              </a:tr>
              <a:tr h="2195796">
                <a:tc>
                  <a:txBody>
                    <a:bodyPr/>
                    <a:lstStyle/>
                    <a:p>
                      <a:r>
                        <a:rPr lang="en-US" dirty="0" err="1"/>
                        <a:t>Seleção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múltiplas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opções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switch(  &lt;valor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variável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){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&lt;constante1&gt;: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&lt;constante2&gt;: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…..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default: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     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94892"/>
                  </a:ext>
                </a:extLst>
              </a:tr>
              <a:tr h="397762">
                <a:tc>
                  <a:txBody>
                    <a:bodyPr/>
                    <a:lstStyle/>
                    <a:p>
                      <a:r>
                        <a:rPr lang="en-US" dirty="0"/>
                        <a:t>Pula para </a:t>
                      </a:r>
                      <a:r>
                        <a:rPr lang="en-US" dirty="0" err="1"/>
                        <a:t>próxima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iteração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continue;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356584"/>
                  </a:ext>
                </a:extLst>
              </a:tr>
            </a:tbl>
          </a:graphicData>
        </a:graphic>
      </p:graphicFrame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BD6A21-82F0-430B-BB8D-00646D4B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32811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E9A683-498C-4432-ABAB-F64E9C40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8" y="1973281"/>
            <a:ext cx="8815360" cy="27692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P1_EX2 - </a:t>
            </a:r>
            <a:r>
              <a:rPr lang="en-US" sz="3600" dirty="0" err="1"/>
              <a:t>Comandos</a:t>
            </a:r>
            <a:r>
              <a:rPr lang="en-US" sz="3600" dirty="0"/>
              <a:t> de </a:t>
            </a:r>
            <a:r>
              <a:rPr lang="en-US" sz="3600" dirty="0" err="1"/>
              <a:t>Fluxo</a:t>
            </a:r>
            <a:br>
              <a:rPr lang="en-US" sz="3600" dirty="0"/>
            </a:br>
            <a:r>
              <a:rPr lang="en-US" sz="3100" dirty="0"/>
              <a:t>(for)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58A46B-95A1-4737-82DD-68FBC7D0B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846" y="950034"/>
            <a:ext cx="6258926" cy="1420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BF245A-133A-4E8E-A8DD-AEFAD2129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463" y="4346409"/>
            <a:ext cx="6545826" cy="2022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3BA88F8-2775-4ED4-8801-EB970F9B389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886891" y="1660483"/>
            <a:ext cx="2899955" cy="2071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1678FF5-51D7-41C1-BD1D-CDDAA19EAEF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959429" y="4055736"/>
            <a:ext cx="3343034" cy="1301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16861570-B6F0-4832-96C3-4F9A179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66941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926" y="112428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–</a:t>
            </a:r>
            <a:r>
              <a:rPr lang="en-US" sz="4800" dirty="0"/>
              <a:t> P1_EX3 - </a:t>
            </a:r>
            <a:r>
              <a:rPr lang="en-US" sz="3600" dirty="0" err="1"/>
              <a:t>Comandos</a:t>
            </a:r>
            <a:r>
              <a:rPr lang="en-US" sz="3600" dirty="0"/>
              <a:t> de </a:t>
            </a:r>
            <a:r>
              <a:rPr lang="en-US" sz="3600" dirty="0" err="1"/>
              <a:t>Fluxo</a:t>
            </a:r>
            <a:r>
              <a:rPr lang="en-US" sz="3600" dirty="0"/>
              <a:t> (While)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9883E7D-CF44-4F6A-9BF1-19E1E343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846394-82E5-4B72-A720-461949DB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135675"/>
            <a:ext cx="8678888" cy="5190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2C251B-A85B-4BC3-9041-C5E943AF3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875" y="968240"/>
            <a:ext cx="5244849" cy="1190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5C1425D-3A49-4BBC-85E7-13C84292262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271555" y="1563581"/>
            <a:ext cx="2560320" cy="2446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9DEB7A06-060B-43FA-9E3D-9E7F8F7A0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691" y="4576662"/>
            <a:ext cx="5002910" cy="15455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DEC4D64-2087-4BF0-BFAA-EB0C05F4073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872446" y="4699079"/>
            <a:ext cx="2129245" cy="650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2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err="1"/>
              <a:t>Revisão</a:t>
            </a:r>
            <a:r>
              <a:rPr lang="en-US" sz="5400" b="1" dirty="0"/>
              <a:t> – JAVA</a:t>
            </a:r>
            <a:br>
              <a:rPr lang="en-US" sz="5400" b="1" dirty="0"/>
            </a:b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Estruturada</a:t>
            </a:r>
            <a:r>
              <a:rPr lang="en-US" dirty="0"/>
              <a:t> x </a:t>
            </a:r>
            <a:r>
              <a:rPr lang="en-US" dirty="0" err="1"/>
              <a:t>Orientação</a:t>
            </a:r>
            <a:r>
              <a:rPr lang="en-US" dirty="0"/>
              <a:t> </a:t>
            </a:r>
            <a:r>
              <a:rPr lang="en-US" dirty="0" err="1"/>
              <a:t>Objeto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9290735-846C-49BF-809D-AC242B98D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79" y="2075174"/>
            <a:ext cx="7596367" cy="4356740"/>
          </a:xfrm>
          <a:prstGeom prst="rect">
            <a:avLst/>
          </a:prstGeom>
        </p:spPr>
      </p:pic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FCFCD9C9-307F-43A2-9D2E-BC54570E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369889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247042"/>
            <a:ext cx="10364451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- </a:t>
            </a:r>
            <a:r>
              <a:rPr lang="pt-BR" sz="4800" cap="none" dirty="0"/>
              <a:t>Classes, atributos e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13774" y="1316114"/>
            <a:ext cx="10363826" cy="5294472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cap="none" dirty="0"/>
              <a:t>Classes </a:t>
            </a:r>
            <a:r>
              <a:rPr lang="en-US" sz="3600" cap="none" dirty="0">
                <a:sym typeface="Wingdings" panose="05000000000000000000" pitchFamily="2" charset="2"/>
              </a:rPr>
              <a:t> </a:t>
            </a:r>
            <a:r>
              <a:rPr lang="en-US" sz="3600" cap="none" dirty="0" err="1">
                <a:sym typeface="Wingdings" panose="05000000000000000000" pitchFamily="2" charset="2"/>
              </a:rPr>
              <a:t>Objetos</a:t>
            </a:r>
            <a:r>
              <a:rPr lang="en-US" sz="3600" cap="none" dirty="0">
                <a:sym typeface="Wingdings" panose="05000000000000000000" pitchFamily="2" charset="2"/>
              </a:rPr>
              <a:t> (</a:t>
            </a:r>
            <a:r>
              <a:rPr lang="en-US" sz="3600" cap="none" dirty="0" err="1">
                <a:sym typeface="Wingdings" panose="05000000000000000000" pitchFamily="2" charset="2"/>
              </a:rPr>
              <a:t>Variaveis</a:t>
            </a:r>
            <a:r>
              <a:rPr lang="en-US" sz="3600" cap="none" dirty="0">
                <a:sym typeface="Wingdings" panose="05000000000000000000" pitchFamily="2" charset="2"/>
              </a:rPr>
              <a:t>)</a:t>
            </a:r>
            <a:endParaRPr lang="en-US" sz="36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200" cap="none" dirty="0" err="1"/>
              <a:t>Encapsulamento</a:t>
            </a:r>
            <a:endParaRPr lang="en-US" sz="32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cap="none" dirty="0" err="1"/>
              <a:t>Especialização</a:t>
            </a:r>
            <a:endParaRPr lang="en-US" sz="34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cap="none" dirty="0" err="1"/>
              <a:t>Foco</a:t>
            </a:r>
            <a:r>
              <a:rPr lang="en-US" sz="3400" cap="none" dirty="0"/>
              <a:t> no </a:t>
            </a:r>
            <a:r>
              <a:rPr lang="en-US" sz="3400" cap="none" dirty="0" err="1"/>
              <a:t>objeto</a:t>
            </a:r>
            <a:r>
              <a:rPr lang="en-US" sz="3400" cap="none" dirty="0"/>
              <a:t> e </a:t>
            </a:r>
            <a:r>
              <a:rPr lang="en-US" sz="3400" cap="none" dirty="0" err="1"/>
              <a:t>nao</a:t>
            </a:r>
            <a:r>
              <a:rPr lang="en-US" sz="3400" cap="none" dirty="0"/>
              <a:t> </a:t>
            </a:r>
            <a:r>
              <a:rPr lang="en-US" sz="3400" cap="none" dirty="0" err="1"/>
              <a:t>nos</a:t>
            </a:r>
            <a:r>
              <a:rPr lang="en-US" sz="3400" cap="none" dirty="0"/>
              <a:t> </a:t>
            </a:r>
            <a:r>
              <a:rPr lang="en-US" sz="3400" cap="none" dirty="0" err="1"/>
              <a:t>processos</a:t>
            </a:r>
            <a:endParaRPr lang="en-US" sz="3400" cap="none" dirty="0"/>
          </a:p>
          <a:p>
            <a:pPr marL="742950" indent="-742950">
              <a:buFont typeface="+mj-lt"/>
              <a:buAutoNum type="arabicPeriod"/>
            </a:pPr>
            <a:r>
              <a:rPr lang="en-US" sz="3600" cap="none" dirty="0" err="1"/>
              <a:t>Métodos</a:t>
            </a:r>
            <a:r>
              <a:rPr lang="en-US" sz="3600" cap="none" dirty="0"/>
              <a:t> e </a:t>
            </a:r>
            <a:r>
              <a:rPr lang="en-US" sz="3600" cap="none" dirty="0" err="1"/>
              <a:t>Atributos</a:t>
            </a:r>
            <a:endParaRPr lang="en-US" sz="3600" cap="none" dirty="0"/>
          </a:p>
          <a:p>
            <a:pPr marL="1200150" lvl="1" indent="-742950">
              <a:buFont typeface="+mj-lt"/>
              <a:buAutoNum type="romanUcPeriod"/>
            </a:pPr>
            <a:r>
              <a:rPr lang="en-US" sz="3400" cap="none" dirty="0" err="1"/>
              <a:t>Atributos</a:t>
            </a:r>
            <a:r>
              <a:rPr lang="en-US" sz="3400" cap="none" dirty="0"/>
              <a:t> – </a:t>
            </a:r>
            <a:r>
              <a:rPr lang="en-US" sz="3400" cap="none" dirty="0" err="1"/>
              <a:t>Modificadores</a:t>
            </a:r>
            <a:r>
              <a:rPr lang="en-US" sz="3400" cap="none" dirty="0"/>
              <a:t> de </a:t>
            </a:r>
            <a:r>
              <a:rPr lang="en-US" sz="3400" cap="none" dirty="0" err="1"/>
              <a:t>Acesso</a:t>
            </a:r>
            <a:endParaRPr lang="en-US" sz="34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Privados</a:t>
            </a:r>
            <a:r>
              <a:rPr lang="en-US" sz="3200" cap="none" dirty="0"/>
              <a:t> (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3200" cap="none" dirty="0"/>
              <a:t>) – </a:t>
            </a:r>
            <a:r>
              <a:rPr lang="en-US" sz="3200" i="1" cap="none" dirty="0"/>
              <a:t>Nem a </a:t>
            </a:r>
            <a:r>
              <a:rPr lang="en-US" sz="3200" i="1" cap="none" dirty="0" err="1"/>
              <a:t>mãe</a:t>
            </a:r>
            <a:r>
              <a:rPr lang="en-US" sz="3200" i="1" cap="none" dirty="0"/>
              <a:t> pode </a:t>
            </a:r>
            <a:r>
              <a:rPr lang="en-US" sz="3200" i="1" cap="none" dirty="0" err="1"/>
              <a:t>ver</a:t>
            </a:r>
            <a:endParaRPr lang="en-US" sz="3200" i="1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Protegidos</a:t>
            </a:r>
            <a:r>
              <a:rPr lang="en-US" sz="3200" cap="none" dirty="0"/>
              <a:t> (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3200" cap="none" dirty="0"/>
              <a:t>) – </a:t>
            </a:r>
            <a:r>
              <a:rPr lang="en-US" sz="3200" cap="none" dirty="0" err="1"/>
              <a:t>Herança</a:t>
            </a:r>
            <a:r>
              <a:rPr lang="en-US" sz="3200" cap="none" dirty="0"/>
              <a:t> </a:t>
            </a:r>
            <a:r>
              <a:rPr lang="en-US" sz="3200" cap="none" dirty="0" err="1"/>
              <a:t>somente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Públicos</a:t>
            </a:r>
            <a:r>
              <a:rPr lang="en-US" sz="3200" cap="none" dirty="0"/>
              <a:t> (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3200" cap="none" dirty="0"/>
              <a:t>) – </a:t>
            </a:r>
            <a:r>
              <a:rPr lang="en-US" sz="3200" i="1" cap="none" dirty="0"/>
              <a:t>Casa da </a:t>
            </a:r>
            <a:r>
              <a:rPr lang="en-US" sz="3200" i="1" cap="none" dirty="0" err="1"/>
              <a:t>Mãe</a:t>
            </a:r>
            <a:r>
              <a:rPr lang="en-US" sz="3200" i="1" cap="none" dirty="0"/>
              <a:t> Joana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3400" cap="none" dirty="0" err="1"/>
              <a:t>Métodos</a:t>
            </a:r>
            <a:endParaRPr lang="en-US" sz="34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/>
              <a:t>“Getters” and “Setters” – </a:t>
            </a:r>
            <a:r>
              <a:rPr lang="en-US" sz="3200" cap="none" dirty="0" err="1"/>
              <a:t>Acessar</a:t>
            </a:r>
            <a:r>
              <a:rPr lang="en-US" sz="3200" cap="none" dirty="0"/>
              <a:t> </a:t>
            </a:r>
            <a:r>
              <a:rPr lang="en-US" sz="3200" cap="none" dirty="0" err="1"/>
              <a:t>atributos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Em</a:t>
            </a:r>
            <a:r>
              <a:rPr lang="en-US" sz="3200" cap="none" dirty="0"/>
              <a:t> </a:t>
            </a:r>
            <a:r>
              <a:rPr lang="en-US" sz="3200" cap="none" dirty="0" err="1"/>
              <a:t>geral</a:t>
            </a:r>
            <a:r>
              <a:rPr lang="en-US" sz="3200" cap="none" dirty="0"/>
              <a:t> </a:t>
            </a:r>
            <a:r>
              <a:rPr lang="en-US" sz="3200" cap="none" dirty="0" err="1"/>
              <a:t>públicos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cap="none" dirty="0" err="1"/>
              <a:t>Encapsular</a:t>
            </a:r>
            <a:r>
              <a:rPr lang="en-US" sz="3200" cap="none" dirty="0"/>
              <a:t> </a:t>
            </a:r>
            <a:r>
              <a:rPr lang="en-US" sz="3200" cap="none" dirty="0" err="1"/>
              <a:t>processos</a:t>
            </a:r>
            <a:endParaRPr lang="en-US" sz="3200" cap="none" dirty="0"/>
          </a:p>
          <a:p>
            <a:pPr marL="1657350" lvl="2" indent="-742950">
              <a:buFont typeface="+mj-lt"/>
              <a:buAutoNum type="alphaLcParenR"/>
            </a:pPr>
            <a:r>
              <a:rPr lang="en-US" sz="3200" dirty="0" err="1"/>
              <a:t>Sobrecarga</a:t>
            </a:r>
            <a:r>
              <a:rPr lang="en-US" sz="3200" dirty="0"/>
              <a:t>(</a:t>
            </a:r>
            <a:r>
              <a:rPr lang="en-US" sz="3200" dirty="0" err="1"/>
              <a:t>Argumentos</a:t>
            </a:r>
            <a:r>
              <a:rPr lang="en-US" sz="3200" dirty="0"/>
              <a:t> diferentes) e </a:t>
            </a:r>
            <a:r>
              <a:rPr lang="en-US" sz="3200" dirty="0" err="1"/>
              <a:t>Sobrescrita</a:t>
            </a:r>
            <a:r>
              <a:rPr lang="en-US" sz="3200" dirty="0"/>
              <a:t>(</a:t>
            </a:r>
            <a:r>
              <a:rPr lang="en-US" sz="3200" dirty="0" err="1"/>
              <a:t>Polimorfismo</a:t>
            </a:r>
            <a:r>
              <a:rPr lang="en-US" sz="3200" dirty="0"/>
              <a:t>)</a:t>
            </a:r>
            <a:endParaRPr lang="en-US" sz="32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82932" y="6428024"/>
            <a:ext cx="3243179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FFD68E1-076D-4FDD-8FD2-68434D15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90329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684989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- </a:t>
            </a:r>
            <a:r>
              <a:rPr lang="pt-BR" sz="4800" cap="none" dirty="0"/>
              <a:t>Herança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01842" y="1083629"/>
            <a:ext cx="10363826" cy="5774371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cap="none" dirty="0" err="1"/>
              <a:t>Categorias</a:t>
            </a:r>
            <a:endParaRPr lang="en-US" cap="none" dirty="0"/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/>
              <a:t>Simples </a:t>
            </a:r>
            <a:r>
              <a:rPr lang="en-US" sz="2000" cap="none" dirty="0"/>
              <a:t>– </a:t>
            </a:r>
            <a:r>
              <a:rPr lang="en-US" sz="2000" cap="none" dirty="0" err="1"/>
              <a:t>Herdada</a:t>
            </a:r>
            <a:r>
              <a:rPr lang="en-US" sz="2000" cap="none" dirty="0"/>
              <a:t> de </a:t>
            </a:r>
            <a:r>
              <a:rPr lang="en-US" sz="2000" cap="none" dirty="0" err="1"/>
              <a:t>uma</a:t>
            </a:r>
            <a:r>
              <a:rPr lang="en-US" sz="2000" cap="none" dirty="0"/>
              <a:t> outra </a:t>
            </a:r>
            <a:r>
              <a:rPr lang="en-US" sz="2000" cap="none" dirty="0" err="1"/>
              <a:t>classe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extends</a:t>
            </a:r>
            <a:endParaRPr lang="en-US" sz="2000" b="1" cap="none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/>
              <a:t>Interfaces </a:t>
            </a:r>
            <a:r>
              <a:rPr lang="en-US" sz="2000" cap="none" dirty="0"/>
              <a:t>– </a:t>
            </a:r>
            <a:r>
              <a:rPr lang="en-US" sz="2000" cap="none" dirty="0" err="1"/>
              <a:t>Implementar</a:t>
            </a:r>
            <a:r>
              <a:rPr lang="en-US" sz="2000" cap="none" dirty="0"/>
              <a:t> </a:t>
            </a:r>
            <a:r>
              <a:rPr lang="en-US" sz="2000" cap="none" dirty="0" err="1"/>
              <a:t>todos</a:t>
            </a:r>
            <a:r>
              <a:rPr lang="en-US" sz="2000" cap="none" dirty="0"/>
              <a:t> </a:t>
            </a:r>
            <a:r>
              <a:rPr lang="en-US" sz="2000" cap="none" dirty="0" err="1"/>
              <a:t>os</a:t>
            </a:r>
            <a:r>
              <a:rPr lang="en-US" sz="2000" cap="none" dirty="0"/>
              <a:t> </a:t>
            </a:r>
            <a:r>
              <a:rPr lang="en-US" sz="2000" cap="none" dirty="0" err="1"/>
              <a:t>métodos</a:t>
            </a:r>
            <a:r>
              <a:rPr lang="en-US" sz="2000" cap="none" dirty="0"/>
              <a:t> (só </a:t>
            </a:r>
            <a:r>
              <a:rPr lang="en-US" sz="2000" cap="none" dirty="0" err="1"/>
              <a:t>uma</a:t>
            </a:r>
            <a:r>
              <a:rPr lang="en-US" sz="2000" cap="none" dirty="0"/>
              <a:t> </a:t>
            </a:r>
            <a:r>
              <a:rPr lang="en-US" sz="2000" cap="none" dirty="0" err="1"/>
              <a:t>declaração</a:t>
            </a:r>
            <a:r>
              <a:rPr lang="en-US" sz="2000" cap="none" dirty="0"/>
              <a:t>) </a:t>
            </a:r>
            <a:r>
              <a:rPr lang="en-US" sz="2000" cap="none" dirty="0">
                <a:sym typeface="Wingdings" panose="05000000000000000000" pitchFamily="2" charset="2"/>
              </a:rPr>
              <a:t>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implements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/>
              <a:t>Classes </a:t>
            </a:r>
            <a:r>
              <a:rPr lang="en-US" sz="2000" b="1" cap="none" dirty="0" err="1"/>
              <a:t>Abstratas</a:t>
            </a:r>
            <a:r>
              <a:rPr lang="en-US" sz="2000" cap="none" dirty="0"/>
              <a:t> – Nao </a:t>
            </a:r>
            <a:r>
              <a:rPr lang="en-US" sz="2000" cap="none" dirty="0" err="1"/>
              <a:t>instancia</a:t>
            </a:r>
            <a:r>
              <a:rPr lang="en-US" sz="2000" cap="none" dirty="0"/>
              <a:t> </a:t>
            </a:r>
            <a:r>
              <a:rPr lang="en-US" sz="2000" cap="none" dirty="0" err="1"/>
              <a:t>objetos</a:t>
            </a:r>
            <a:r>
              <a:rPr lang="en-US" sz="2000" cap="none" dirty="0"/>
              <a:t> (Interfaces com Código) </a:t>
            </a:r>
            <a:r>
              <a:rPr lang="en-US" sz="2000" cap="none" dirty="0">
                <a:sym typeface="Wingdings" panose="05000000000000000000" pitchFamily="2" charset="2"/>
              </a:rPr>
              <a:t>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abstract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b="1" cap="none" dirty="0" err="1"/>
              <a:t>Herança</a:t>
            </a:r>
            <a:r>
              <a:rPr lang="en-US" sz="2000" b="1" cap="none" dirty="0"/>
              <a:t> </a:t>
            </a:r>
            <a:r>
              <a:rPr lang="en-US" sz="2000" b="1" cap="none" dirty="0" err="1"/>
              <a:t>múltipla</a:t>
            </a:r>
            <a:r>
              <a:rPr lang="en-US" sz="2000" b="1" cap="none" dirty="0"/>
              <a:t> </a:t>
            </a:r>
            <a:r>
              <a:rPr lang="en-US" sz="2000" cap="none" dirty="0"/>
              <a:t>– </a:t>
            </a:r>
            <a:r>
              <a:rPr lang="en-US" sz="2000" cap="none" dirty="0" err="1"/>
              <a:t>Apenas</a:t>
            </a:r>
            <a:r>
              <a:rPr lang="en-US" sz="2000" cap="none" dirty="0"/>
              <a:t> </a:t>
            </a:r>
            <a:r>
              <a:rPr lang="en-US" sz="2000" cap="none" dirty="0" err="1"/>
              <a:t>por</a:t>
            </a:r>
            <a:r>
              <a:rPr lang="en-US" sz="2000" cap="none" dirty="0"/>
              <a:t> interfaces </a:t>
            </a:r>
            <a:r>
              <a:rPr lang="en-US" sz="2000" cap="none" dirty="0">
                <a:sym typeface="Wingdings" panose="05000000000000000000" pitchFamily="2" charset="2"/>
              </a:rPr>
              <a:t>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implements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&lt;classe1&gt;, &lt;classe2&gt;…</a:t>
            </a:r>
            <a:endParaRPr lang="en-US" sz="2000" cap="none" dirty="0"/>
          </a:p>
          <a:p>
            <a:pPr marL="742950" indent="-742950">
              <a:buFont typeface="+mj-lt"/>
              <a:buAutoNum type="arabicPeriod"/>
            </a:pPr>
            <a:r>
              <a:rPr lang="en-US" dirty="0" err="1"/>
              <a:t>Modificadores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en-US" dirty="0"/>
          </a:p>
          <a:p>
            <a:pPr marL="1200150" lvl="1" indent="-74295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cap="none" dirty="0"/>
              <a:t> – “Da </a:t>
            </a:r>
            <a:r>
              <a:rPr lang="en-US" sz="2000" cap="none" dirty="0" err="1"/>
              <a:t>classe</a:t>
            </a:r>
            <a:r>
              <a:rPr lang="en-US" sz="2000" cap="none" dirty="0"/>
              <a:t>”- </a:t>
            </a:r>
            <a:r>
              <a:rPr lang="en-US" sz="2000" cap="none" dirty="0" err="1"/>
              <a:t>Atributo</a:t>
            </a:r>
            <a:r>
              <a:rPr lang="en-US" sz="2000" cap="none" dirty="0"/>
              <a:t> ou </a:t>
            </a:r>
            <a:r>
              <a:rPr lang="en-US" sz="2000" cap="none" dirty="0" err="1"/>
              <a:t>Método</a:t>
            </a:r>
            <a:r>
              <a:rPr lang="en-US" sz="2000" cap="none" dirty="0"/>
              <a:t> </a:t>
            </a:r>
            <a:r>
              <a:rPr lang="en-US" sz="2000" cap="none" dirty="0" err="1"/>
              <a:t>visivel</a:t>
            </a:r>
            <a:r>
              <a:rPr lang="en-US" sz="2000" cap="none" dirty="0"/>
              <a:t> </a:t>
            </a:r>
            <a:r>
              <a:rPr lang="en-US" sz="2000" cap="none" dirty="0" err="1"/>
              <a:t>em</a:t>
            </a:r>
            <a:r>
              <a:rPr lang="en-US" sz="2000" cap="none" dirty="0"/>
              <a:t> </a:t>
            </a:r>
            <a:r>
              <a:rPr lang="en-US" sz="2000" cap="none" dirty="0" err="1"/>
              <a:t>todo</a:t>
            </a:r>
            <a:r>
              <a:rPr lang="en-US" sz="2000" cap="none" dirty="0"/>
              <a:t> o </a:t>
            </a:r>
            <a:r>
              <a:rPr lang="en-US" sz="2000" cap="none" dirty="0" err="1"/>
              <a:t>programa</a:t>
            </a:r>
            <a:r>
              <a:rPr lang="en-US" sz="2000" cap="none" dirty="0"/>
              <a:t> (Global)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b="1" cap="none" dirty="0"/>
              <a:t> </a:t>
            </a:r>
            <a:r>
              <a:rPr lang="en-US" sz="2000" cap="none" dirty="0"/>
              <a:t>– Não pode </a:t>
            </a:r>
            <a:r>
              <a:rPr lang="en-US" sz="2000" cap="none" dirty="0" err="1"/>
              <a:t>ser</a:t>
            </a:r>
            <a:r>
              <a:rPr lang="en-US" sz="2000" cap="none" dirty="0"/>
              <a:t> </a:t>
            </a:r>
            <a:r>
              <a:rPr lang="en-US" sz="2000" cap="none" dirty="0" err="1"/>
              <a:t>alterado</a:t>
            </a:r>
            <a:r>
              <a:rPr lang="en-US" sz="2000" cap="none" dirty="0"/>
              <a:t> </a:t>
            </a:r>
            <a:r>
              <a:rPr lang="en-US" sz="2000" cap="none" dirty="0" err="1"/>
              <a:t>como</a:t>
            </a:r>
            <a:r>
              <a:rPr lang="en-US" sz="2000" cap="none" dirty="0"/>
              <a:t> </a:t>
            </a:r>
            <a:r>
              <a:rPr lang="en-US" sz="2000" cap="none" dirty="0" err="1"/>
              <a:t>atributo</a:t>
            </a:r>
            <a:r>
              <a:rPr lang="en-US" sz="2000" cap="none" dirty="0"/>
              <a:t> e </a:t>
            </a:r>
            <a:r>
              <a:rPr lang="en-US" sz="2000" dirty="0"/>
              <a:t>nem </a:t>
            </a:r>
            <a:r>
              <a:rPr lang="en-US" sz="2000" cap="none" dirty="0" err="1"/>
              <a:t>sobrecarregado</a:t>
            </a:r>
            <a:r>
              <a:rPr lang="en-US" sz="2000" cap="none" dirty="0"/>
              <a:t> </a:t>
            </a:r>
            <a:r>
              <a:rPr lang="en-US" sz="2000" cap="none" dirty="0" err="1"/>
              <a:t>como</a:t>
            </a:r>
            <a:r>
              <a:rPr lang="en-US" sz="2000" cap="none" dirty="0"/>
              <a:t> </a:t>
            </a:r>
            <a:r>
              <a:rPr lang="en-US" sz="2000" cap="none" dirty="0" err="1"/>
              <a:t>método</a:t>
            </a:r>
            <a:endParaRPr lang="en-US" sz="2000" cap="none" dirty="0"/>
          </a:p>
          <a:p>
            <a:pPr marL="742950" indent="-742950">
              <a:buFont typeface="+mj-lt"/>
              <a:buAutoNum type="arabicPeriod"/>
            </a:pPr>
            <a:r>
              <a:rPr lang="en-US" dirty="0" err="1"/>
              <a:t>Associação</a:t>
            </a:r>
            <a:r>
              <a:rPr lang="en-US" dirty="0"/>
              <a:t> e </a:t>
            </a:r>
            <a:r>
              <a:rPr lang="en-US" dirty="0" err="1"/>
              <a:t>Agregação</a:t>
            </a:r>
            <a:endParaRPr lang="en-US" dirty="0"/>
          </a:p>
          <a:p>
            <a:pPr marL="1200150" lvl="1" indent="-742950">
              <a:buFont typeface="+mj-lt"/>
              <a:buAutoNum type="arabicPeriod"/>
            </a:pPr>
            <a:r>
              <a:rPr lang="en-US" sz="2000" cap="none" dirty="0" err="1"/>
              <a:t>Associação</a:t>
            </a:r>
            <a:r>
              <a:rPr lang="en-US" sz="2000" cap="none" dirty="0"/>
              <a:t> </a:t>
            </a:r>
            <a:r>
              <a:rPr lang="en-US" sz="2000" cap="none" dirty="0">
                <a:sym typeface="Wingdings" panose="05000000000000000000" pitchFamily="2" charset="2"/>
              </a:rPr>
              <a:t> (</a:t>
            </a:r>
            <a:r>
              <a:rPr lang="en-US" sz="2000" cap="none" dirty="0" err="1">
                <a:sym typeface="Wingdings" panose="05000000000000000000" pitchFamily="2" charset="2"/>
              </a:rPr>
              <a:t>Todo-Parte</a:t>
            </a:r>
            <a:r>
              <a:rPr lang="en-US" sz="2000" cap="none" dirty="0">
                <a:sym typeface="Wingdings" panose="05000000000000000000" pitchFamily="2" charset="2"/>
              </a:rPr>
              <a:t>) Mesmo </a:t>
            </a:r>
            <a:r>
              <a:rPr lang="en-US" sz="2000" cap="none" dirty="0" err="1">
                <a:sym typeface="Wingdings" panose="05000000000000000000" pitchFamily="2" charset="2"/>
              </a:rPr>
              <a:t>sendo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múltipla</a:t>
            </a:r>
            <a:r>
              <a:rPr lang="en-US" sz="2000" cap="none" dirty="0">
                <a:sym typeface="Wingdings" panose="05000000000000000000" pitchFamily="2" charset="2"/>
              </a:rPr>
              <a:t>, a </a:t>
            </a:r>
            <a:r>
              <a:rPr lang="en-US" sz="2000" cap="none" dirty="0" err="1">
                <a:sym typeface="Wingdings" panose="05000000000000000000" pitchFamily="2" charset="2"/>
              </a:rPr>
              <a:t>classe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pai</a:t>
            </a:r>
            <a:r>
              <a:rPr lang="en-US" sz="2000" cap="none" dirty="0">
                <a:sym typeface="Wingdings" panose="05000000000000000000" pitchFamily="2" charset="2"/>
              </a:rPr>
              <a:t> precisa das </a:t>
            </a:r>
            <a:r>
              <a:rPr lang="en-US" sz="2000" cap="none" dirty="0" err="1">
                <a:sym typeface="Wingdings" panose="05000000000000000000" pitchFamily="2" charset="2"/>
              </a:rPr>
              <a:t>partes</a:t>
            </a:r>
            <a:r>
              <a:rPr lang="en-US" sz="2000" cap="none" dirty="0">
                <a:sym typeface="Wingdings" panose="05000000000000000000" pitchFamily="2" charset="2"/>
              </a:rPr>
              <a:t>. Ex. </a:t>
            </a:r>
            <a:r>
              <a:rPr lang="en-US" sz="2000" cap="none" dirty="0" err="1">
                <a:sym typeface="Wingdings" panose="05000000000000000000" pitchFamily="2" charset="2"/>
              </a:rPr>
              <a:t>Empresa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tem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vários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departamentos</a:t>
            </a:r>
            <a:r>
              <a:rPr lang="en-US" sz="2000" cap="none" dirty="0">
                <a:sym typeface="Wingdings" panose="05000000000000000000" pitchFamily="2" charset="2"/>
              </a:rPr>
              <a:t>. </a:t>
            </a:r>
            <a:r>
              <a:rPr lang="en-US" sz="2000" cap="none" dirty="0" err="1">
                <a:sym typeface="Wingdings" panose="05000000000000000000" pitchFamily="2" charset="2"/>
              </a:rPr>
              <a:t>Em</a:t>
            </a:r>
            <a:r>
              <a:rPr lang="en-US" sz="2000" cap="none" dirty="0">
                <a:sym typeface="Wingdings" panose="05000000000000000000" pitchFamily="2" charset="2"/>
              </a:rPr>
              <a:t> geral </a:t>
            </a:r>
            <a:r>
              <a:rPr lang="en-US" sz="2000" cap="none" dirty="0" err="1">
                <a:sym typeface="Wingdings" panose="05000000000000000000" pitchFamily="2" charset="2"/>
              </a:rPr>
              <a:t>referencias</a:t>
            </a:r>
            <a:r>
              <a:rPr lang="en-US" sz="2000" cap="none" dirty="0">
                <a:sym typeface="Wingdings" panose="05000000000000000000" pitchFamily="2" charset="2"/>
              </a:rPr>
              <a:t> ou classes </a:t>
            </a:r>
            <a:r>
              <a:rPr lang="en-US" sz="2000" cap="none" dirty="0" err="1">
                <a:sym typeface="Wingdings" panose="05000000000000000000" pitchFamily="2" charset="2"/>
              </a:rPr>
              <a:t>internas</a:t>
            </a:r>
            <a:endParaRPr lang="en-US" sz="2000" cap="none" dirty="0">
              <a:sym typeface="Wingdings" panose="05000000000000000000" pitchFamily="2" charset="2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000" cap="none" dirty="0" err="1">
                <a:sym typeface="Wingdings" panose="05000000000000000000" pitchFamily="2" charset="2"/>
              </a:rPr>
              <a:t>Agregação</a:t>
            </a:r>
            <a:r>
              <a:rPr lang="en-US" sz="2000" cap="none" dirty="0">
                <a:sym typeface="Wingdings" panose="05000000000000000000" pitchFamily="2" charset="2"/>
              </a:rPr>
              <a:t>  </a:t>
            </a:r>
            <a:r>
              <a:rPr lang="en-US" sz="2000" cap="none" dirty="0" err="1">
                <a:sym typeface="Wingdings" panose="05000000000000000000" pitchFamily="2" charset="2"/>
              </a:rPr>
              <a:t>Detem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propriedade</a:t>
            </a:r>
            <a:r>
              <a:rPr lang="en-US" sz="2000" cap="none" dirty="0">
                <a:sym typeface="Wingdings" panose="05000000000000000000" pitchFamily="2" charset="2"/>
              </a:rPr>
              <a:t> e </a:t>
            </a:r>
            <a:r>
              <a:rPr lang="en-US" sz="2000" cap="none" dirty="0" err="1">
                <a:sym typeface="Wingdings" panose="05000000000000000000" pitchFamily="2" charset="2"/>
              </a:rPr>
              <a:t>pode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existir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sem</a:t>
            </a:r>
            <a:r>
              <a:rPr lang="en-US" sz="2000" cap="none" dirty="0">
                <a:sym typeface="Wingdings" panose="05000000000000000000" pitchFamily="2" charset="2"/>
              </a:rPr>
              <a:t> as </a:t>
            </a:r>
            <a:r>
              <a:rPr lang="en-US" sz="2000" cap="none" dirty="0" err="1">
                <a:sym typeface="Wingdings" panose="05000000000000000000" pitchFamily="2" charset="2"/>
              </a:rPr>
              <a:t>partes</a:t>
            </a:r>
            <a:r>
              <a:rPr lang="en-US" sz="2000" cap="none" dirty="0">
                <a:sym typeface="Wingdings" panose="05000000000000000000" pitchFamily="2" charset="2"/>
              </a:rPr>
              <a:t>. </a:t>
            </a:r>
            <a:r>
              <a:rPr lang="en-US" sz="2000" cap="none" dirty="0" err="1">
                <a:sym typeface="Wingdings" panose="05000000000000000000" pitchFamily="2" charset="2"/>
              </a:rPr>
              <a:t>Numero</a:t>
            </a:r>
            <a:r>
              <a:rPr lang="en-US" sz="2000" cap="none" dirty="0">
                <a:sym typeface="Wingdings" panose="05000000000000000000" pitchFamily="2" charset="2"/>
              </a:rPr>
              <a:t> de </a:t>
            </a:r>
            <a:r>
              <a:rPr lang="en-US" sz="2000" cap="none" dirty="0" err="1">
                <a:sym typeface="Wingdings" panose="05000000000000000000" pitchFamily="2" charset="2"/>
              </a:rPr>
              <a:t>filhos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indefinido</a:t>
            </a:r>
            <a:r>
              <a:rPr lang="en-US" sz="2000" cap="none" dirty="0">
                <a:sym typeface="Wingdings" panose="05000000000000000000" pitchFamily="2" charset="2"/>
              </a:rPr>
              <a:t> Ex. </a:t>
            </a:r>
            <a:r>
              <a:rPr lang="en-US" sz="2000" cap="none" dirty="0" err="1">
                <a:sym typeface="Wingdings" panose="05000000000000000000" pitchFamily="2" charset="2"/>
              </a:rPr>
              <a:t>Empresa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tem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vários</a:t>
            </a:r>
            <a:r>
              <a:rPr lang="en-US" sz="2000" cap="none" dirty="0">
                <a:sym typeface="Wingdings" panose="05000000000000000000" pitchFamily="2" charset="2"/>
              </a:rPr>
              <a:t> </a:t>
            </a:r>
            <a:r>
              <a:rPr lang="en-US" sz="2000" cap="none" dirty="0" err="1">
                <a:sym typeface="Wingdings" panose="05000000000000000000" pitchFamily="2" charset="2"/>
              </a:rPr>
              <a:t>funcionários</a:t>
            </a:r>
            <a:r>
              <a:rPr lang="en-US" sz="2000" cap="none" dirty="0">
                <a:sym typeface="Wingdings" panose="05000000000000000000" pitchFamily="2" charset="2"/>
              </a:rPr>
              <a:t>. </a:t>
            </a:r>
            <a:r>
              <a:rPr lang="en-US" sz="2000" cap="none" dirty="0" err="1">
                <a:sym typeface="Wingdings" panose="05000000000000000000" pitchFamily="2" charset="2"/>
              </a:rPr>
              <a:t>Em</a:t>
            </a:r>
            <a:r>
              <a:rPr lang="en-US" sz="2000" cap="none" dirty="0">
                <a:sym typeface="Wingdings" panose="05000000000000000000" pitchFamily="2" charset="2"/>
              </a:rPr>
              <a:t> geral </a:t>
            </a:r>
            <a:r>
              <a:rPr lang="en-US" sz="2000" cap="none" dirty="0" err="1">
                <a:sym typeface="Wingdings" panose="05000000000000000000" pitchFamily="2" charset="2"/>
              </a:rPr>
              <a:t>parte</a:t>
            </a:r>
            <a:r>
              <a:rPr lang="en-US" sz="2000" cap="none" dirty="0">
                <a:sym typeface="Wingdings" panose="05000000000000000000" pitchFamily="2" charset="2"/>
              </a:rPr>
              <a:t> de um </a:t>
            </a:r>
            <a:r>
              <a:rPr lang="en-US" sz="2000" cap="none" dirty="0" err="1">
                <a:sym typeface="Wingdings" panose="05000000000000000000" pitchFamily="2" charset="2"/>
              </a:rPr>
              <a:t>vetor</a:t>
            </a:r>
            <a:r>
              <a:rPr lang="en-US" sz="2000" cap="none" dirty="0">
                <a:sym typeface="Wingdings" panose="05000000000000000000" pitchFamily="2" charset="2"/>
              </a:rPr>
              <a:t> ou </a:t>
            </a:r>
            <a:r>
              <a:rPr lang="en-US" sz="2000" cap="none" dirty="0" err="1">
                <a:sym typeface="Wingdings" panose="05000000000000000000" pitchFamily="2" charset="2"/>
              </a:rPr>
              <a:t>coleção</a:t>
            </a:r>
            <a:endParaRPr lang="en-US" sz="20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6993" y="6492875"/>
            <a:ext cx="3424762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D2CC66D-4E55-40F3-AEF5-14397F9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421142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673" y="0"/>
            <a:ext cx="11725072" cy="1023247"/>
          </a:xfrm>
        </p:spPr>
        <p:txBody>
          <a:bodyPr>
            <a:noAutofit/>
          </a:bodyPr>
          <a:lstStyle/>
          <a:p>
            <a:r>
              <a:rPr lang="en-US" sz="4000" b="1" dirty="0" err="1"/>
              <a:t>Revisão</a:t>
            </a:r>
            <a:r>
              <a:rPr lang="en-US" sz="4000" b="1" dirty="0"/>
              <a:t> – JAVA: </a:t>
            </a:r>
            <a:r>
              <a:rPr lang="pt-BR" sz="2800" dirty="0"/>
              <a:t>Herança, Polimorfismo, atributos e métodos (JAVA)</a:t>
            </a:r>
            <a:endParaRPr lang="pt-BR" sz="28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82932" y="6428024"/>
            <a:ext cx="3243179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73" y="1009045"/>
            <a:ext cx="5596164" cy="52393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71" y="791608"/>
            <a:ext cx="5684856" cy="1565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971" y="2455741"/>
            <a:ext cx="5684856" cy="16913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468" y="4344472"/>
            <a:ext cx="5745277" cy="21358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917DC0-2C98-4AD1-AF34-B2414383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3061589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928" y="184603"/>
            <a:ext cx="11281727" cy="1023247"/>
          </a:xfrm>
        </p:spPr>
        <p:txBody>
          <a:bodyPr>
            <a:noAutofit/>
          </a:bodyPr>
          <a:lstStyle/>
          <a:p>
            <a:r>
              <a:rPr lang="en-US" sz="4000" b="1" dirty="0" err="1"/>
              <a:t>Revisão</a:t>
            </a:r>
            <a:r>
              <a:rPr lang="en-US" sz="4000" b="1" dirty="0"/>
              <a:t> – JAVA: </a:t>
            </a:r>
            <a:r>
              <a:rPr lang="pt-BR" sz="2800" dirty="0"/>
              <a:t>Herança, Polimorfismo</a:t>
            </a:r>
            <a:r>
              <a:rPr lang="pt-BR" sz="2800" cap="none" dirty="0"/>
              <a:t>, atributos e métodos (UML)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01" y="1207850"/>
            <a:ext cx="9979399" cy="5017758"/>
          </a:xfrm>
          <a:prstGeom prst="rect">
            <a:avLst/>
          </a:prstGeom>
        </p:spPr>
      </p:pic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B5F69438-2BF6-4045-AAED-DEE5E8C46D57}"/>
              </a:ext>
            </a:extLst>
          </p:cNvPr>
          <p:cNvSpPr/>
          <p:nvPr/>
        </p:nvSpPr>
        <p:spPr>
          <a:xfrm>
            <a:off x="9882909" y="1547606"/>
            <a:ext cx="2152073" cy="683491"/>
          </a:xfrm>
          <a:prstGeom prst="wedgeRoundRectCallout">
            <a:avLst>
              <a:gd name="adj1" fmla="val -72764"/>
              <a:gd name="adj2" fmla="val 10979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1046EC3C-6F72-4AA5-A3FF-11D8CB4E33CD}"/>
              </a:ext>
            </a:extLst>
          </p:cNvPr>
          <p:cNvSpPr/>
          <p:nvPr/>
        </p:nvSpPr>
        <p:spPr>
          <a:xfrm>
            <a:off x="9882908" y="1547605"/>
            <a:ext cx="2152073" cy="683491"/>
          </a:xfrm>
          <a:prstGeom prst="wedgeRoundRectCallout">
            <a:avLst>
              <a:gd name="adj1" fmla="val -39288"/>
              <a:gd name="adj2" fmla="val 37331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Balão de Fala: Retângulo com Cantos Arredondados 11">
            <a:extLst>
              <a:ext uri="{FF2B5EF4-FFF2-40B4-BE49-F238E27FC236}">
                <a16:creationId xmlns:a16="http://schemas.microsoft.com/office/drawing/2014/main" id="{DC898D6A-533E-411F-8613-DE033D0387CE}"/>
              </a:ext>
            </a:extLst>
          </p:cNvPr>
          <p:cNvSpPr/>
          <p:nvPr/>
        </p:nvSpPr>
        <p:spPr>
          <a:xfrm>
            <a:off x="9882907" y="1547604"/>
            <a:ext cx="2152073" cy="683491"/>
          </a:xfrm>
          <a:prstGeom prst="wedgeRoundRectCallout">
            <a:avLst>
              <a:gd name="adj1" fmla="val -137571"/>
              <a:gd name="adj2" fmla="val 35979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9D16DEB7-6493-42E6-89B4-0D0E0E10EBD2}"/>
              </a:ext>
            </a:extLst>
          </p:cNvPr>
          <p:cNvSpPr/>
          <p:nvPr/>
        </p:nvSpPr>
        <p:spPr>
          <a:xfrm>
            <a:off x="9882905" y="1547604"/>
            <a:ext cx="2152073" cy="683491"/>
          </a:xfrm>
          <a:prstGeom prst="wedgeRoundRectCallout">
            <a:avLst>
              <a:gd name="adj1" fmla="val -18258"/>
              <a:gd name="adj2" fmla="val 60033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Polimorfismo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F9DFFF-2958-4348-ADB2-98689682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2BBD5C-713E-4B0D-BB7B-16E3A3CD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3709EF-46FC-4C8D-B2EB-8E6D660D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66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9922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II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Estrutura</a:t>
            </a:r>
            <a:r>
              <a:rPr lang="en-US" dirty="0">
                <a:solidFill>
                  <a:schemeClr val="tx1"/>
                </a:solidFill>
              </a:rPr>
              <a:t> do Curso e </a:t>
            </a:r>
            <a:r>
              <a:rPr lang="en-US" dirty="0" err="1">
                <a:solidFill>
                  <a:schemeClr val="tx1"/>
                </a:solidFill>
              </a:rPr>
              <a:t>Avisos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iniciais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352550"/>
            <a:ext cx="10820400" cy="51562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/>
              <a:t>Aula: </a:t>
            </a:r>
            <a:r>
              <a:rPr lang="en-US" sz="3800" dirty="0" err="1"/>
              <a:t>Foco</a:t>
            </a:r>
            <a:r>
              <a:rPr lang="en-US" sz="3800" dirty="0"/>
              <a:t> </a:t>
            </a:r>
            <a:r>
              <a:rPr lang="en-US" sz="3800" dirty="0" err="1"/>
              <a:t>Prático</a:t>
            </a:r>
            <a:endParaRPr lang="en-US" sz="3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/>
              <a:t>JAVA SWING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 err="1"/>
              <a:t>Pré</a:t>
            </a:r>
            <a:r>
              <a:rPr lang="en-US" sz="3800" dirty="0"/>
              <a:t> requisitos importantes: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400" dirty="0"/>
              <a:t> </a:t>
            </a:r>
            <a:r>
              <a:rPr lang="en-US" sz="3400" dirty="0" err="1"/>
              <a:t>Programação</a:t>
            </a:r>
            <a:r>
              <a:rPr lang="en-US" sz="3400" dirty="0"/>
              <a:t> JAVA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400" dirty="0" err="1"/>
              <a:t>Básico</a:t>
            </a:r>
            <a:r>
              <a:rPr lang="en-US" sz="3400" dirty="0"/>
              <a:t> de Banco de Dados</a:t>
            </a:r>
            <a:endParaRPr lang="pt-BR" sz="34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pt-BR" sz="3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3800" dirty="0"/>
              <a:t>AV1 </a:t>
            </a:r>
            <a:r>
              <a:rPr lang="pt-BR" sz="3800" dirty="0">
                <a:sym typeface="Wingdings" panose="05000000000000000000" pitchFamily="2" charset="2"/>
              </a:rPr>
              <a:t> 50% trabalho 50% Prova.  AV2  A decidir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>
                <a:sym typeface="Wingdings" panose="05000000000000000000" pitchFamily="2" charset="2"/>
              </a:rPr>
              <a:t>As provas (AV1, AV2 e AV3 </a:t>
            </a:r>
            <a:r>
              <a:rPr lang="en-US" sz="3800" dirty="0" err="1">
                <a:sym typeface="Wingdings" panose="05000000000000000000" pitchFamily="2" charset="2"/>
              </a:rPr>
              <a:t>terão</a:t>
            </a:r>
            <a:r>
              <a:rPr lang="en-US" sz="3800" dirty="0">
                <a:sym typeface="Wingdings" panose="05000000000000000000" pitchFamily="2" charset="2"/>
              </a:rPr>
              <a:t> parte </a:t>
            </a:r>
            <a:r>
              <a:rPr lang="en-US" sz="3800" dirty="0" err="1">
                <a:sym typeface="Wingdings" panose="05000000000000000000" pitchFamily="2" charset="2"/>
              </a:rPr>
              <a:t>Objetiva</a:t>
            </a:r>
            <a:r>
              <a:rPr lang="en-US" sz="3800" dirty="0">
                <a:sym typeface="Wingdings" panose="05000000000000000000" pitchFamily="2" charset="2"/>
              </a:rPr>
              <a:t> e parte </a:t>
            </a:r>
            <a:r>
              <a:rPr lang="en-US" sz="3800" dirty="0" err="1">
                <a:sym typeface="Wingdings" panose="05000000000000000000" pitchFamily="2" charset="2"/>
              </a:rPr>
              <a:t>Discursiva</a:t>
            </a:r>
            <a:r>
              <a:rPr lang="en-US" sz="3800" dirty="0">
                <a:sym typeface="Wingdings" panose="05000000000000000000" pitchFamily="2" charset="2"/>
              </a:rPr>
              <a:t> (</a:t>
            </a:r>
            <a:r>
              <a:rPr lang="en-US" sz="3800" dirty="0" err="1">
                <a:sym typeface="Wingdings" panose="05000000000000000000" pitchFamily="2" charset="2"/>
              </a:rPr>
              <a:t>Escritas</a:t>
            </a:r>
            <a:r>
              <a:rPr lang="en-US" sz="38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>
                <a:sym typeface="Wingdings" panose="05000000000000000000" pitchFamily="2" charset="2"/>
              </a:rPr>
              <a:t>Trabalhos </a:t>
            </a:r>
            <a:r>
              <a:rPr lang="en-US" sz="3800" dirty="0" err="1">
                <a:sym typeface="Wingdings" panose="05000000000000000000" pitchFamily="2" charset="2"/>
              </a:rPr>
              <a:t>em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grupo</a:t>
            </a:r>
            <a:r>
              <a:rPr lang="en-US" sz="3800" dirty="0">
                <a:sym typeface="Wingdings" panose="05000000000000000000" pitchFamily="2" charset="2"/>
              </a:rPr>
              <a:t>  Grupos de 2-3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3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800" dirty="0" err="1">
                <a:sym typeface="Wingdings" panose="05000000000000000000" pitchFamily="2" charset="2"/>
              </a:rPr>
              <a:t>Todo</a:t>
            </a:r>
            <a:r>
              <a:rPr lang="en-US" sz="3800" dirty="0">
                <a:sym typeface="Wingdings" panose="05000000000000000000" pitchFamily="2" charset="2"/>
              </a:rPr>
              <a:t> material do </a:t>
            </a:r>
            <a:r>
              <a:rPr lang="en-US" sz="3800" dirty="0" err="1">
                <a:sym typeface="Wingdings" panose="05000000000000000000" pitchFamily="2" charset="2"/>
              </a:rPr>
              <a:t>curso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estará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disponível</a:t>
            </a:r>
            <a:r>
              <a:rPr lang="en-US" sz="3800" dirty="0">
                <a:sym typeface="Wingdings" panose="05000000000000000000" pitchFamily="2" charset="2"/>
              </a:rPr>
              <a:t> no site </a:t>
            </a:r>
            <a:r>
              <a:rPr lang="en-US" sz="3800" dirty="0" err="1">
                <a:sym typeface="Wingdings" panose="05000000000000000000" pitchFamily="2" charset="2"/>
              </a:rPr>
              <a:t>abaixo</a:t>
            </a:r>
            <a:r>
              <a:rPr lang="en-US" sz="3800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3400" dirty="0">
              <a:sym typeface="Wingdings" panose="05000000000000000000" pitchFamily="2" charset="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 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sz="3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“CCT0418”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sz="3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800" dirty="0" err="1">
                <a:sym typeface="Wingdings" panose="05000000000000000000" pitchFamily="2" charset="2"/>
              </a:rPr>
              <a:t>Ao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assinar</a:t>
            </a:r>
            <a:r>
              <a:rPr lang="en-US" sz="3800" dirty="0">
                <a:sym typeface="Wingdings" panose="05000000000000000000" pitchFamily="2" charset="2"/>
              </a:rPr>
              <a:t> a lista de </a:t>
            </a:r>
            <a:r>
              <a:rPr lang="en-US" sz="3800" dirty="0" err="1">
                <a:sym typeface="Wingdings" panose="05000000000000000000" pitchFamily="2" charset="2"/>
              </a:rPr>
              <a:t>chamada</a:t>
            </a:r>
            <a:r>
              <a:rPr lang="en-US" sz="3800" dirty="0">
                <a:sym typeface="Wingdings" panose="05000000000000000000" pitchFamily="2" charset="2"/>
              </a:rPr>
              <a:t>, favor </a:t>
            </a:r>
            <a:r>
              <a:rPr lang="en-US" sz="3800" dirty="0" err="1">
                <a:sym typeface="Wingdings" panose="05000000000000000000" pitchFamily="2" charset="2"/>
              </a:rPr>
              <a:t>prencher</a:t>
            </a: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err="1">
                <a:sym typeface="Wingdings" panose="05000000000000000000" pitchFamily="2" charset="2"/>
              </a:rPr>
              <a:t>folha</a:t>
            </a:r>
            <a:r>
              <a:rPr lang="en-US" sz="3800" dirty="0">
                <a:sym typeface="Wingdings" panose="05000000000000000000" pitchFamily="2" charset="2"/>
              </a:rPr>
              <a:t> de pesquisa </a:t>
            </a:r>
            <a:r>
              <a:rPr lang="en-US" sz="3800" dirty="0" err="1">
                <a:sym typeface="Wingdings" panose="05000000000000000000" pitchFamily="2" charset="2"/>
              </a:rPr>
              <a:t>anexa</a:t>
            </a:r>
            <a:endParaRPr lang="en-US" sz="3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800" dirty="0" err="1"/>
              <a:t>Celulares</a:t>
            </a:r>
            <a:r>
              <a:rPr lang="en-US" sz="3800" dirty="0"/>
              <a:t> / WhatsApp / Conversas </a:t>
            </a:r>
            <a:r>
              <a:rPr lang="en-US" sz="3800" dirty="0" err="1"/>
              <a:t>paralelas</a:t>
            </a:r>
            <a:r>
              <a:rPr lang="en-US" sz="3800" dirty="0"/>
              <a:t> </a:t>
            </a:r>
            <a:r>
              <a:rPr lang="en-US" sz="3800" dirty="0">
                <a:sym typeface="Wingdings" panose="05000000000000000000" pitchFamily="2" charset="2"/>
              </a:rPr>
              <a:t> Lá fora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3C457F3-582E-486D-A332-40028D9F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283213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944640" y="637984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1" y="1094520"/>
            <a:ext cx="3238500" cy="25431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787" y="1634694"/>
            <a:ext cx="4698667" cy="350287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52" y="2904833"/>
            <a:ext cx="5289917" cy="301721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2C948E-0FD8-42C8-88DD-93136546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24F986-9B6E-4D08-9ECE-C02745CF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2829653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8821" y="640690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27" y="2474545"/>
            <a:ext cx="6543675" cy="2362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419" y="1418357"/>
            <a:ext cx="4374845" cy="44745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40" y="1136340"/>
            <a:ext cx="3028950" cy="192405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3D52D9-EABD-4FCA-9B89-CFBC372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A5E934-DB65-40E7-817C-73EAF6D2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39039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53849" y="637984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DE637B-3415-49E5-97CD-9FCB5AC6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51" y="1318839"/>
            <a:ext cx="8176892" cy="50140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C209F3-9FE5-45A5-830C-99B8F64A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61" y="1145219"/>
            <a:ext cx="6981194" cy="14736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80A5E5-2686-4181-862B-54216B31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42DB7B-0D35-4548-92B5-04BD73F29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943" y="3429000"/>
            <a:ext cx="5759586" cy="20419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36435EC1-2F6C-4873-B0C1-D0B5D1C915B6}"/>
              </a:ext>
            </a:extLst>
          </p:cNvPr>
          <p:cNvSpPr/>
          <p:nvPr/>
        </p:nvSpPr>
        <p:spPr>
          <a:xfrm>
            <a:off x="6477329" y="5163115"/>
            <a:ext cx="2349407" cy="794260"/>
          </a:xfrm>
          <a:prstGeom prst="wedgeRectCallout">
            <a:avLst>
              <a:gd name="adj1" fmla="val -189299"/>
              <a:gd name="adj2" fmla="val -208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Inicio</a:t>
            </a:r>
            <a:r>
              <a:rPr lang="en-US" dirty="0"/>
              <a:t> e fim de </a:t>
            </a:r>
            <a:r>
              <a:rPr lang="en-US" dirty="0" err="1"/>
              <a:t>Bloco</a:t>
            </a:r>
            <a:r>
              <a:rPr lang="en-US" dirty="0"/>
              <a:t> de </a:t>
            </a:r>
            <a:r>
              <a:rPr lang="en-US" dirty="0" err="1"/>
              <a:t>Comandos</a:t>
            </a:r>
            <a:endParaRPr lang="pt-BR" dirty="0"/>
          </a:p>
        </p:txBody>
      </p:sp>
      <p:sp>
        <p:nvSpPr>
          <p:cNvPr id="18" name="Balão de Fala: Retângulo 17">
            <a:extLst>
              <a:ext uri="{FF2B5EF4-FFF2-40B4-BE49-F238E27FC236}">
                <a16:creationId xmlns:a16="http://schemas.microsoft.com/office/drawing/2014/main" id="{3DA85877-323A-4644-9AE6-F79C2D8D59D7}"/>
              </a:ext>
            </a:extLst>
          </p:cNvPr>
          <p:cNvSpPr/>
          <p:nvPr/>
        </p:nvSpPr>
        <p:spPr>
          <a:xfrm>
            <a:off x="6410215" y="5164960"/>
            <a:ext cx="2349407" cy="794260"/>
          </a:xfrm>
          <a:prstGeom prst="wedgeRectCallout">
            <a:avLst>
              <a:gd name="adj1" fmla="val -286742"/>
              <a:gd name="adj2" fmla="val 64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Inicio</a:t>
            </a:r>
            <a:r>
              <a:rPr lang="en-US" dirty="0"/>
              <a:t> e fim de </a:t>
            </a:r>
            <a:r>
              <a:rPr lang="en-US" dirty="0" err="1"/>
              <a:t>Bloco</a:t>
            </a:r>
            <a:r>
              <a:rPr lang="en-US" dirty="0"/>
              <a:t> de </a:t>
            </a:r>
            <a:r>
              <a:rPr lang="en-US" dirty="0" err="1"/>
              <a:t>Comandos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7CF598-80D8-4C67-A4A3-A66AB205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447439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Hello World II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53849" y="637984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80A5E5-2686-4181-862B-54216B31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19E9F7-A8A5-4B09-9410-C7143B40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12" y="1499309"/>
            <a:ext cx="9552229" cy="47278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C209F3-9FE5-45A5-830C-99B8F64A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61" y="1145219"/>
            <a:ext cx="6981194" cy="14736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47C269-86FF-4C01-BAC5-7379EF79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031722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Revisão</a:t>
            </a:r>
            <a:r>
              <a:rPr lang="en-US" sz="4800" b="1" dirty="0"/>
              <a:t> – JAVA </a:t>
            </a:r>
            <a:r>
              <a:rPr lang="en-US" sz="4800" dirty="0"/>
              <a:t>– </a:t>
            </a:r>
            <a:r>
              <a:rPr lang="en-US" sz="4800" dirty="0" err="1"/>
              <a:t>Exemplo</a:t>
            </a:r>
            <a:r>
              <a:rPr lang="en-US" sz="4800" dirty="0"/>
              <a:t> </a:t>
            </a:r>
            <a:r>
              <a:rPr lang="en-US" sz="4800" dirty="0" err="1"/>
              <a:t>JOptionPane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0787" y="961339"/>
            <a:ext cx="11802537" cy="54455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package aula1_ex1;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import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javax.swing.JOptionPane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public class Aula1_EX1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public static void main(String[]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String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String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JOptionPane.showInputDialog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quantos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voce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pegou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JOptionPane.showInputDialog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que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Integer.parseInt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JOptionPane.showMessageDialog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(null, "Eu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peguei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"+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+"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Relatorio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caçada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JOptionPane.PLAIN_MESSAGE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06C1BCA-B39D-461C-AEAE-1C887E52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228468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Apresentação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Avisos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Bibliografia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GUIs </a:t>
            </a:r>
            <a:r>
              <a:rPr lang="en-US" dirty="0" err="1"/>
              <a:t>em</a:t>
            </a:r>
            <a:r>
              <a:rPr lang="en-US" dirty="0"/>
              <a:t> JAVA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Revisão</a:t>
            </a:r>
            <a:r>
              <a:rPr lang="en-US" dirty="0"/>
              <a:t> de JAVA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Visão</a:t>
            </a:r>
            <a:r>
              <a:rPr lang="en-US" dirty="0"/>
              <a:t> Geral do SWING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Revisão</a:t>
            </a:r>
            <a:r>
              <a:rPr lang="en-US" dirty="0"/>
              <a:t> de Java e </a:t>
            </a:r>
            <a:r>
              <a:rPr lang="en-US" dirty="0" err="1"/>
              <a:t>Exercícios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en-US" sz="4900" dirty="0" err="1"/>
              <a:t>Programação</a:t>
            </a:r>
            <a:r>
              <a:rPr lang="en-US" sz="4900" dirty="0"/>
              <a:t> II</a:t>
            </a:r>
            <a:br>
              <a:rPr lang="en-US" dirty="0"/>
            </a:br>
            <a:r>
              <a:rPr lang="en-US" b="1" dirty="0" err="1"/>
              <a:t>Conteúdo</a:t>
            </a:r>
            <a:r>
              <a:rPr lang="en-US" b="1" dirty="0"/>
              <a:t> </a:t>
            </a:r>
            <a:r>
              <a:rPr lang="en-US" b="1" dirty="0" err="1"/>
              <a:t>Programático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Unidade 1 </a:t>
            </a:r>
            <a:r>
              <a:rPr lang="pt-BR" dirty="0"/>
              <a:t>– Interfaces Gráficas</a:t>
            </a:r>
          </a:p>
          <a:p>
            <a:pPr lvl="1"/>
            <a:r>
              <a:rPr lang="en-US" dirty="0" err="1"/>
              <a:t>Visão</a:t>
            </a:r>
            <a:r>
              <a:rPr lang="en-US" dirty="0"/>
              <a:t> Geral</a:t>
            </a:r>
          </a:p>
          <a:p>
            <a:pPr lvl="1"/>
            <a:r>
              <a:rPr lang="en-US" dirty="0"/>
              <a:t>A</a:t>
            </a:r>
            <a:r>
              <a:rPr lang="pt-BR" dirty="0" err="1"/>
              <a:t>rquitetura</a:t>
            </a:r>
            <a:r>
              <a:rPr lang="pt-BR" dirty="0"/>
              <a:t> Geral do SWING / AWT</a:t>
            </a:r>
          </a:p>
          <a:p>
            <a:pPr lvl="1"/>
            <a:r>
              <a:rPr lang="en-US" dirty="0"/>
              <a:t>C</a:t>
            </a:r>
            <a:r>
              <a:rPr lang="pt-BR" dirty="0" err="1"/>
              <a:t>omponentes</a:t>
            </a:r>
            <a:r>
              <a:rPr lang="pt-BR" dirty="0"/>
              <a:t> de Apresentação</a:t>
            </a:r>
          </a:p>
          <a:p>
            <a:pPr lvl="1"/>
            <a:r>
              <a:rPr lang="en-US" dirty="0"/>
              <a:t>C</a:t>
            </a:r>
            <a:r>
              <a:rPr lang="pt-BR" dirty="0" err="1"/>
              <a:t>omponentes</a:t>
            </a:r>
            <a:r>
              <a:rPr lang="pt-BR" dirty="0"/>
              <a:t> de Entrada</a:t>
            </a:r>
          </a:p>
          <a:p>
            <a:pPr lvl="1"/>
            <a:r>
              <a:rPr lang="en-US" dirty="0" err="1"/>
              <a:t>Componentes</a:t>
            </a:r>
            <a:r>
              <a:rPr lang="en-US" dirty="0"/>
              <a:t> de </a:t>
            </a:r>
            <a:r>
              <a:rPr lang="en-US" dirty="0" err="1"/>
              <a:t>Ação</a:t>
            </a:r>
            <a:endParaRPr lang="en-US" dirty="0"/>
          </a:p>
          <a:p>
            <a:pPr lvl="1"/>
            <a:r>
              <a:rPr lang="en-US" dirty="0" err="1"/>
              <a:t>Gerenciamento</a:t>
            </a:r>
            <a:r>
              <a:rPr lang="en-US" dirty="0"/>
              <a:t> de Layout</a:t>
            </a:r>
            <a:endParaRPr lang="pt-BR" dirty="0"/>
          </a:p>
          <a:p>
            <a:r>
              <a:rPr lang="pt-BR" b="1" dirty="0"/>
              <a:t>Unidade 2 </a:t>
            </a:r>
            <a:r>
              <a:rPr lang="pt-BR" dirty="0"/>
              <a:t>– Tratamento de Eventos</a:t>
            </a:r>
          </a:p>
          <a:p>
            <a:pPr lvl="1"/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Eventos</a:t>
            </a:r>
            <a:endParaRPr lang="pt-BR" dirty="0"/>
          </a:p>
          <a:p>
            <a:r>
              <a:rPr lang="pt-BR" b="1" dirty="0"/>
              <a:t>Unidade 3 </a:t>
            </a:r>
            <a:r>
              <a:rPr lang="pt-BR" dirty="0"/>
              <a:t>– </a:t>
            </a:r>
            <a:r>
              <a:rPr lang="pt-BR" i="1" dirty="0"/>
              <a:t>Threads</a:t>
            </a:r>
            <a:r>
              <a:rPr lang="pt-BR" dirty="0"/>
              <a:t> e Concorrência</a:t>
            </a:r>
          </a:p>
          <a:p>
            <a:pPr lvl="1"/>
            <a:r>
              <a:rPr lang="en-US" dirty="0" err="1"/>
              <a:t>Criação</a:t>
            </a:r>
            <a:r>
              <a:rPr lang="en-US" dirty="0"/>
              <a:t> e </a:t>
            </a:r>
            <a:r>
              <a:rPr lang="en-US" dirty="0" err="1"/>
              <a:t>Gerencia</a:t>
            </a:r>
            <a:endParaRPr lang="en-US" dirty="0"/>
          </a:p>
          <a:p>
            <a:pPr lvl="1"/>
            <a:r>
              <a:rPr lang="en-US" dirty="0" err="1"/>
              <a:t>Concorrência</a:t>
            </a:r>
            <a:endParaRPr lang="en-US" dirty="0"/>
          </a:p>
          <a:p>
            <a:pPr lvl="1"/>
            <a:r>
              <a:rPr lang="en-US" dirty="0" err="1"/>
              <a:t>Sincronização</a:t>
            </a:r>
            <a:endParaRPr lang="pt-BR" dirty="0"/>
          </a:p>
          <a:p>
            <a:r>
              <a:rPr lang="pt-BR" b="1" dirty="0"/>
              <a:t>Unidade 4 </a:t>
            </a:r>
            <a:r>
              <a:rPr lang="pt-BR" dirty="0"/>
              <a:t>– Banco de Dados e JDBC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JDBC - </a:t>
            </a:r>
            <a:r>
              <a:rPr lang="en-US" dirty="0" err="1"/>
              <a:t>Criação</a:t>
            </a:r>
            <a:r>
              <a:rPr lang="en-US" dirty="0"/>
              <a:t> e </a:t>
            </a:r>
            <a:r>
              <a:rPr lang="en-US" dirty="0" err="1"/>
              <a:t>Conexão</a:t>
            </a:r>
            <a:endParaRPr lang="en-US" dirty="0"/>
          </a:p>
          <a:p>
            <a:pPr lvl="1"/>
            <a:r>
              <a:rPr lang="en-US" dirty="0"/>
              <a:t>JDBD – </a:t>
            </a:r>
            <a:r>
              <a:rPr lang="en-US" dirty="0" err="1"/>
              <a:t>Leitura</a:t>
            </a:r>
            <a:r>
              <a:rPr lang="en-US" dirty="0"/>
              <a:t>, </a:t>
            </a:r>
            <a:r>
              <a:rPr lang="en-US" dirty="0" err="1"/>
              <a:t>Inserção</a:t>
            </a:r>
            <a:r>
              <a:rPr lang="en-US" dirty="0"/>
              <a:t>, </a:t>
            </a:r>
            <a:r>
              <a:rPr lang="en-US" dirty="0" err="1"/>
              <a:t>Exclusão</a:t>
            </a:r>
            <a:r>
              <a:rPr lang="en-US" dirty="0"/>
              <a:t> de Dados 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320676"/>
            <a:ext cx="10018713" cy="877754"/>
          </a:xfrm>
        </p:spPr>
        <p:txBody>
          <a:bodyPr/>
          <a:lstStyle/>
          <a:p>
            <a:r>
              <a:rPr lang="en-US" dirty="0" err="1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8" y="1198430"/>
            <a:ext cx="10018713" cy="5049970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Básica:</a:t>
            </a:r>
          </a:p>
          <a:p>
            <a:pPr lvl="1"/>
            <a:r>
              <a:rPr lang="pt-BR" dirty="0">
                <a:effectLst>
                  <a:glow rad="127000">
                    <a:srgbClr val="FFFF00"/>
                  </a:glow>
                </a:effectLst>
              </a:rPr>
              <a:t>DEITEL, </a:t>
            </a:r>
            <a:r>
              <a:rPr lang="pt-BR" b="1" dirty="0">
                <a:effectLst>
                  <a:glow rad="127000">
                    <a:srgbClr val="FFFF00"/>
                  </a:glow>
                </a:effectLst>
              </a:rPr>
              <a:t>JAVA COMO PROGRAMAR - </a:t>
            </a:r>
            <a:r>
              <a:rPr lang="pt-BR" dirty="0">
                <a:effectLst>
                  <a:glow rad="127000">
                    <a:srgbClr val="FFFF00"/>
                  </a:glow>
                </a:effectLst>
              </a:rPr>
              <a:t>8a edição</a:t>
            </a:r>
          </a:p>
          <a:p>
            <a:pPr lvl="1"/>
            <a:r>
              <a:rPr lang="pt-BR" dirty="0"/>
              <a:t>FLANAGAN, David. </a:t>
            </a:r>
            <a:r>
              <a:rPr lang="pt-BR" b="1" dirty="0"/>
              <a:t>O guia essencial</a:t>
            </a:r>
            <a:r>
              <a:rPr lang="pt-BR" dirty="0"/>
              <a:t>. 5. ed. Rio de Janeiro: </a:t>
            </a:r>
            <a:r>
              <a:rPr lang="pt-BR" dirty="0" err="1"/>
              <a:t>Bookman</a:t>
            </a:r>
            <a:r>
              <a:rPr lang="pt-BR" dirty="0"/>
              <a:t>, 2006.</a:t>
            </a:r>
          </a:p>
          <a:p>
            <a:pPr lvl="1"/>
            <a:r>
              <a:rPr lang="pt-BR" dirty="0"/>
              <a:t>SANTOS, Fabiano. </a:t>
            </a:r>
            <a:r>
              <a:rPr lang="pt-BR" b="1" dirty="0"/>
              <a:t>Linguagens de programação</a:t>
            </a:r>
            <a:r>
              <a:rPr lang="pt-BR" dirty="0"/>
              <a:t>. Rio de janeiro: SESES, 2015.</a:t>
            </a:r>
            <a:endParaRPr lang="pt-BR" dirty="0">
              <a:effectLst>
                <a:glow rad="127000">
                  <a:srgbClr val="FFFF00"/>
                </a:glow>
              </a:effectLst>
            </a:endParaRPr>
          </a:p>
          <a:p>
            <a:r>
              <a:rPr lang="pt-BR" b="1" dirty="0"/>
              <a:t>Complementar:</a:t>
            </a:r>
          </a:p>
          <a:p>
            <a:pPr lvl="1"/>
            <a:r>
              <a:rPr lang="en-US" dirty="0"/>
              <a:t>CORNELL, Gary; HORSTMANN, Cay S. </a:t>
            </a:r>
            <a:r>
              <a:rPr lang="en-US" i="1" dirty="0"/>
              <a:t>Core Java </a:t>
            </a:r>
            <a:r>
              <a:rPr lang="en-US" dirty="0"/>
              <a:t>- Vol. 1 - </a:t>
            </a:r>
            <a:r>
              <a:rPr lang="en-US" dirty="0" err="1"/>
              <a:t>Fundamentos</a:t>
            </a:r>
            <a:r>
              <a:rPr lang="en-US" dirty="0"/>
              <a:t> - 8a. ed., </a:t>
            </a:r>
            <a:r>
              <a:rPr lang="pt-BR" dirty="0"/>
              <a:t>Pearson </a:t>
            </a:r>
            <a:r>
              <a:rPr lang="pt-BR" dirty="0" err="1"/>
              <a:t>Education</a:t>
            </a:r>
            <a:r>
              <a:rPr lang="pt-BR" dirty="0"/>
              <a:t>, 2010.</a:t>
            </a:r>
          </a:p>
          <a:p>
            <a:pPr lvl="1"/>
            <a:r>
              <a:rPr lang="pt-BR" dirty="0"/>
              <a:t>CORNELL, G. ; HORSTMANN, </a:t>
            </a:r>
            <a:r>
              <a:rPr lang="pt-BR" dirty="0" err="1"/>
              <a:t>Cay</a:t>
            </a:r>
            <a:r>
              <a:rPr lang="pt-BR" dirty="0"/>
              <a:t> : </a:t>
            </a:r>
            <a:r>
              <a:rPr lang="pt-BR" i="1" dirty="0"/>
              <a:t>Core Java 2</a:t>
            </a:r>
            <a:r>
              <a:rPr lang="pt-BR" dirty="0"/>
              <a:t>: Recursos Avançados . São </a:t>
            </a:r>
            <a:r>
              <a:rPr lang="en-US" dirty="0" err="1"/>
              <a:t>Paulo,SP</a:t>
            </a:r>
            <a:r>
              <a:rPr lang="en-US" dirty="0"/>
              <a:t>: </a:t>
            </a:r>
            <a:r>
              <a:rPr lang="en-US" dirty="0" err="1"/>
              <a:t>Makron</a:t>
            </a:r>
            <a:r>
              <a:rPr lang="en-US" dirty="0"/>
              <a:t> Books, 2001.</a:t>
            </a:r>
          </a:p>
          <a:p>
            <a:pPr lvl="1"/>
            <a:r>
              <a:rPr lang="en-US" dirty="0"/>
              <a:t>ECKEL, Bruce. </a:t>
            </a:r>
            <a:r>
              <a:rPr lang="en-US" i="1" dirty="0"/>
              <a:t>Thinking in Java </a:t>
            </a:r>
            <a:r>
              <a:rPr lang="en-US" dirty="0"/>
              <a:t>(4th edition). Upper Saddle River, New Jersey: </a:t>
            </a:r>
            <a:r>
              <a:rPr lang="pt-BR" dirty="0"/>
              <a:t>Prentice Hall., 2006.</a:t>
            </a:r>
          </a:p>
          <a:p>
            <a:pPr lvl="1"/>
            <a:r>
              <a:rPr lang="pt-BR" dirty="0"/>
              <a:t>HUBBARD, J. R. </a:t>
            </a:r>
            <a:r>
              <a:rPr lang="pt-BR" i="1" dirty="0"/>
              <a:t>Programação com Java</a:t>
            </a:r>
            <a:r>
              <a:rPr lang="pt-BR" dirty="0"/>
              <a:t>. 2a. ed. Rio de </a:t>
            </a:r>
            <a:r>
              <a:rPr lang="pt-BR" dirty="0" err="1"/>
              <a:t>Janeiro:Bookman</a:t>
            </a:r>
            <a:r>
              <a:rPr lang="pt-BR" dirty="0"/>
              <a:t>, 2006.</a:t>
            </a:r>
          </a:p>
          <a:p>
            <a:pPr lvl="1"/>
            <a:r>
              <a:rPr lang="pt-BR" dirty="0"/>
              <a:t>REESE, George. J</a:t>
            </a:r>
            <a:r>
              <a:rPr lang="pt-BR" i="1" dirty="0"/>
              <a:t>DBC e Java</a:t>
            </a:r>
            <a:r>
              <a:rPr lang="pt-BR" dirty="0"/>
              <a:t>: programação para banco de dados [tradução Marcos Vieira.]. São Paulo: Berkeley Brasil, 2001.</a:t>
            </a:r>
          </a:p>
          <a:p>
            <a:pPr lvl="1"/>
            <a:r>
              <a:rPr lang="pt-BR" dirty="0"/>
              <a:t>SIERRA, Kathy; Bates, Bert. </a:t>
            </a:r>
            <a:r>
              <a:rPr lang="pt-BR" i="1" dirty="0"/>
              <a:t>Use a Cabeça! Java</a:t>
            </a:r>
            <a:r>
              <a:rPr lang="pt-BR" dirty="0"/>
              <a:t>, 2a. edição, ed. </a:t>
            </a:r>
            <a:r>
              <a:rPr lang="pt-BR" dirty="0" err="1"/>
              <a:t>AltaBooks</a:t>
            </a:r>
            <a:r>
              <a:rPr lang="pt-BR" dirty="0"/>
              <a:t>, 2007.</a:t>
            </a:r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367B182-CE54-45EF-A197-EB323C28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</p:spTree>
    <p:extLst>
      <p:ext uri="{BB962C8B-B14F-4D97-AF65-F5344CB8AC3E}">
        <p14:creationId xmlns:p14="http://schemas.microsoft.com/office/powerpoint/2010/main" val="118254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Graphical User Interfaces (GUIs)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16320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AWT - Abstract Window Toolkit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JAVA 1.1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Muito Código </a:t>
            </a:r>
            <a:r>
              <a:rPr lang="en-US" dirty="0" err="1"/>
              <a:t>nativo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SWING                </a:t>
            </a:r>
            <a:r>
              <a:rPr lang="en-US" dirty="0">
                <a:sym typeface="Wingdings" panose="05000000000000000000" pitchFamily="2" charset="2"/>
              </a:rPr>
              <a:t>         </a:t>
            </a:r>
            <a:r>
              <a:rPr lang="en-US" dirty="0" err="1">
                <a:sym typeface="Wingdings" panose="05000000000000000000" pitchFamily="2" charset="2"/>
              </a:rPr>
              <a:t>Ultrapassado</a:t>
            </a:r>
            <a:r>
              <a:rPr lang="en-US" dirty="0">
                <a:sym typeface="Wingdings" panose="05000000000000000000" pitchFamily="2" charset="2"/>
              </a:rPr>
              <a:t> ?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Visual </a:t>
            </a:r>
            <a:r>
              <a:rPr lang="en-US" dirty="0" err="1"/>
              <a:t>Configurável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MVC (Model View </a:t>
            </a:r>
            <a:r>
              <a:rPr lang="en-US" dirty="0" err="1"/>
              <a:t>Controler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IBM’s SWT - </a:t>
            </a:r>
            <a:r>
              <a:rPr lang="pt-BR" dirty="0"/>
              <a:t>STANDARD WIDGET TOOLKIT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Mais </a:t>
            </a:r>
            <a:r>
              <a:rPr lang="en-US" dirty="0" err="1"/>
              <a:t>rápido</a:t>
            </a:r>
            <a:r>
              <a:rPr lang="en-US" dirty="0"/>
              <a:t> e </a:t>
            </a:r>
            <a:r>
              <a:rPr lang="en-US" dirty="0" err="1"/>
              <a:t>leve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Superado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do SWING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JavaFX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Atual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Tendencia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3D366D9-FB10-4A15-92B8-20FC5CF45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47" y="1563654"/>
            <a:ext cx="1465150" cy="115243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36F21A5-C7E7-46F2-8C76-A9526D674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31" y="2950533"/>
            <a:ext cx="1017169" cy="106825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B23E818-1C77-4BF0-9D93-4077AC675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97" y="4272389"/>
            <a:ext cx="1014975" cy="121797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E7714F2-E18D-4E75-B2C7-94C6B5B810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25" y="5490359"/>
            <a:ext cx="913127" cy="8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6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 err="1"/>
              <a:t>Revisão</a:t>
            </a:r>
            <a:r>
              <a:rPr lang="en-US" sz="5400" b="1" dirty="0"/>
              <a:t> de JAVA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600" dirty="0"/>
              <a:t>Tipos de dados, </a:t>
            </a:r>
            <a:r>
              <a:rPr lang="en-US" sz="3600" dirty="0" err="1"/>
              <a:t>operadores</a:t>
            </a:r>
            <a:r>
              <a:rPr lang="en-US" sz="3600" dirty="0"/>
              <a:t>, </a:t>
            </a:r>
            <a:r>
              <a:rPr lang="en-US" sz="3600" dirty="0" err="1"/>
              <a:t>Variáveis</a:t>
            </a:r>
            <a:r>
              <a:rPr lang="en-US" sz="3600" dirty="0"/>
              <a:t>, Wrappers, Strings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Controle</a:t>
            </a:r>
            <a:r>
              <a:rPr lang="en-US" sz="3600" dirty="0"/>
              <a:t> de </a:t>
            </a:r>
            <a:r>
              <a:rPr lang="en-US" sz="3600" dirty="0" err="1"/>
              <a:t>fluxo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/>
              <a:t>Classes, </a:t>
            </a:r>
            <a:r>
              <a:rPr lang="en-US" sz="3600" dirty="0" err="1"/>
              <a:t>Atributos</a:t>
            </a:r>
            <a:r>
              <a:rPr lang="en-US" sz="3600" dirty="0"/>
              <a:t> e </a:t>
            </a:r>
            <a:r>
              <a:rPr lang="en-US" sz="3600" dirty="0" err="1"/>
              <a:t>Métodos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Herança</a:t>
            </a:r>
            <a:r>
              <a:rPr lang="en-US" sz="3600" dirty="0"/>
              <a:t> e </a:t>
            </a:r>
            <a:r>
              <a:rPr lang="en-US" sz="3600" dirty="0" err="1"/>
              <a:t>Polimorfismo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/>
              <a:t>Hello World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/>
              <a:t>Exercícios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29733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- </a:t>
            </a:r>
            <a:r>
              <a:rPr lang="pt-BR" sz="2700" dirty="0">
                <a:latin typeface="Arial" panose="020B0604020202020204" pitchFamily="34" charset="0"/>
              </a:rPr>
              <a:t>Tipos de dados primitivos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CE5C4D-4E7B-4078-8C0C-58BE7A7AF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4" t="43233" r="5240" b="7213"/>
          <a:stretch/>
        </p:blipFill>
        <p:spPr>
          <a:xfrm>
            <a:off x="234280" y="1170000"/>
            <a:ext cx="11538593" cy="50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2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Revisão</a:t>
            </a:r>
            <a:r>
              <a:rPr lang="en-US" b="1" dirty="0"/>
              <a:t> – JAVA - </a:t>
            </a:r>
            <a:r>
              <a:rPr lang="pt-BR" sz="2700" dirty="0">
                <a:latin typeface="Arial" panose="020B0604020202020204" pitchFamily="34" charset="0"/>
              </a:rPr>
              <a:t>Variáveis e Constantes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8DF8F1F-3B0F-41DD-B8AD-C53FF971E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0"/>
          <a:stretch/>
        </p:blipFill>
        <p:spPr>
          <a:xfrm>
            <a:off x="314323" y="1276441"/>
            <a:ext cx="10414603" cy="47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706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2152</TotalTime>
  <Words>1545</Words>
  <Application>Microsoft Office PowerPoint</Application>
  <PresentationFormat>Widescreen</PresentationFormat>
  <Paragraphs>306</Paragraphs>
  <Slides>24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 2</vt:lpstr>
      <vt:lpstr>HDOfficeLightV0</vt:lpstr>
      <vt:lpstr>Programação II CCT0695</vt:lpstr>
      <vt:lpstr>Programação II Estrutura do Curso e Avisos iniciais</vt:lpstr>
      <vt:lpstr>Programação II Aula 1</vt:lpstr>
      <vt:lpstr>Programação II Conteúdo Programático</vt:lpstr>
      <vt:lpstr>Bibliografia</vt:lpstr>
      <vt:lpstr>Programação II Graphical User Interfaces (GUIs)</vt:lpstr>
      <vt:lpstr>Programação II Revisão de JAVA</vt:lpstr>
      <vt:lpstr>Revisão – JAVA - Tipos de dados primitivos</vt:lpstr>
      <vt:lpstr>Revisão – JAVA - Variáveis e Constantes</vt:lpstr>
      <vt:lpstr>Revisão – JAVA - Wrappers</vt:lpstr>
      <vt:lpstr>Revisão – JAVA – Métodos da Classe String</vt:lpstr>
      <vt:lpstr>Revisão – JAVA – Comandos de Fluxo</vt:lpstr>
      <vt:lpstr>Revisão – JAVA – P1_EX2 - Comandos de Fluxo (for)</vt:lpstr>
      <vt:lpstr>Revisão – JAVA – P1_EX3 - Comandos de Fluxo (While)</vt:lpstr>
      <vt:lpstr>Revisão – JAVA Programação Estruturada x Orientação Objeto</vt:lpstr>
      <vt:lpstr>Revisão – JAVA - Classes, atributos e métodos</vt:lpstr>
      <vt:lpstr>Revisão – JAVA - Herança</vt:lpstr>
      <vt:lpstr>Revisão – JAVA: Herança, Polimorfismo, atributos e métodos (JAVA)</vt:lpstr>
      <vt:lpstr>Revisão – JAVA: Herança, Polimorfismo, atributos e métodos (UML)</vt:lpstr>
      <vt:lpstr>Revisão – JAVA – Hello World</vt:lpstr>
      <vt:lpstr>Revisão – JAVA – Hello World</vt:lpstr>
      <vt:lpstr>Revisão – JAVA – Hello World</vt:lpstr>
      <vt:lpstr>Revisão – JAVA – Hello World II</vt:lpstr>
      <vt:lpstr>Revisão – JAVA – Exemplo JOptionPane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72</cp:revision>
  <cp:lastPrinted>2018-02-21T20:08:26Z</cp:lastPrinted>
  <dcterms:created xsi:type="dcterms:W3CDTF">2016-08-01T02:15:42Z</dcterms:created>
  <dcterms:modified xsi:type="dcterms:W3CDTF">2019-02-20T22:44:44Z</dcterms:modified>
</cp:coreProperties>
</file>