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61" r:id="rId3"/>
    <p:sldId id="282" r:id="rId4"/>
    <p:sldId id="257" r:id="rId5"/>
    <p:sldId id="271" r:id="rId6"/>
    <p:sldId id="283" r:id="rId7"/>
    <p:sldId id="284" r:id="rId8"/>
    <p:sldId id="326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27" r:id="rId31"/>
    <p:sldId id="328" r:id="rId32"/>
    <p:sldId id="329" r:id="rId33"/>
    <p:sldId id="330" r:id="rId34"/>
    <p:sldId id="331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0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3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1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620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05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75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653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742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6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7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62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484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66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957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62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052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76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20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796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8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62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481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417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81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597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807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88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087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86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6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00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168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332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2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0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8819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9688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345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65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2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6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7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5" Type="http://schemas.openxmlformats.org/officeDocument/2006/relationships/image" Target="../media/image49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i="1" dirty="0"/>
              <a:t>Software</a:t>
            </a:r>
            <a:br>
              <a:rPr lang="en-US" dirty="0"/>
            </a:br>
            <a:r>
              <a:rPr lang="en-US" dirty="0"/>
              <a:t>(Aula 1/2)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Exemplo</a:t>
            </a:r>
            <a:r>
              <a:rPr lang="en-US" sz="4900" b="1" dirty="0"/>
              <a:t> (NetBeans)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914B55-316A-4B91-BB26-438FB921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44" y="1691322"/>
            <a:ext cx="10127675" cy="44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3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F4253-8A49-4BBE-A64A-D6107B03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88" y="1691322"/>
            <a:ext cx="9200137" cy="43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6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586268-E977-4735-A82E-81B4B151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91" y="1716721"/>
            <a:ext cx="7251830" cy="4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9A332C-5502-4100-9902-7FF4E88F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55" y="1715091"/>
            <a:ext cx="8054227" cy="50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7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“Pessoa”(Model)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idade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pt-BR" dirty="0"/>
              <a:t>,  com seus respectivo construtor e atributos.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riar</a:t>
            </a:r>
            <a:r>
              <a:rPr lang="pt-BR" dirty="0"/>
              <a:t> uma Classe “</a:t>
            </a:r>
            <a:r>
              <a:rPr lang="pt-BR" dirty="0" err="1"/>
              <a:t>ViewPessoa</a:t>
            </a:r>
            <a:r>
              <a:rPr lang="pt-BR" dirty="0"/>
              <a:t>” (</a:t>
            </a:r>
            <a:r>
              <a:rPr lang="pt-BR" dirty="0" err="1"/>
              <a:t>View</a:t>
            </a:r>
            <a:r>
              <a:rPr lang="pt-BR" dirty="0"/>
              <a:t>) que vai receber os dados da pessoa e mostrar em uma janela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GerenciarPessoa</a:t>
            </a:r>
            <a:r>
              <a:rPr lang="en-US" dirty="0"/>
              <a:t>” que vai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Pessoa, </a:t>
            </a:r>
            <a:r>
              <a:rPr lang="en-US" dirty="0" err="1"/>
              <a:t>obter</a:t>
            </a:r>
            <a:r>
              <a:rPr lang="en-US" dirty="0"/>
              <a:t> seus dados e depois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 </a:t>
            </a:r>
            <a:r>
              <a:rPr lang="en-US" dirty="0" err="1"/>
              <a:t>ViewPessoa</a:t>
            </a:r>
            <a:r>
              <a:rPr lang="en-US" dirty="0"/>
              <a:t> e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A sua </a:t>
            </a:r>
            <a:r>
              <a:rPr lang="en-US" dirty="0" err="1"/>
              <a:t>classe</a:t>
            </a:r>
            <a:r>
              <a:rPr lang="en-US" dirty="0"/>
              <a:t> principal “main” NAO </a:t>
            </a:r>
            <a:r>
              <a:rPr lang="en-US" dirty="0" err="1"/>
              <a:t>será</a:t>
            </a:r>
            <a:r>
              <a:rPr lang="en-US" dirty="0"/>
              <a:t> essa </a:t>
            </a:r>
            <a:r>
              <a:rPr lang="en-US" dirty="0" err="1"/>
              <a:t>classe</a:t>
            </a:r>
            <a:r>
              <a:rPr lang="en-US" dirty="0"/>
              <a:t>.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Aplicação</a:t>
            </a:r>
            <a:r>
              <a:rPr lang="en-US" dirty="0"/>
              <a:t>” para </a:t>
            </a:r>
            <a:r>
              <a:rPr lang="en-US" dirty="0" err="1"/>
              <a:t>inicializar</a:t>
            </a:r>
            <a:r>
              <a:rPr lang="en-US" dirty="0"/>
              <a:t> seu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36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Repetir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mas </a:t>
            </a:r>
            <a:r>
              <a:rPr lang="en-US" dirty="0" err="1"/>
              <a:t>acrescente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dados do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Aprimore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até que o </a:t>
            </a:r>
            <a:r>
              <a:rPr lang="en-US" dirty="0" err="1"/>
              <a:t>usuario</a:t>
            </a:r>
            <a:r>
              <a:rPr lang="en-US" dirty="0"/>
              <a:t> “</a:t>
            </a:r>
            <a:r>
              <a:rPr lang="en-US" dirty="0" err="1"/>
              <a:t>cancele</a:t>
            </a:r>
            <a:r>
              <a:rPr lang="en-US" dirty="0"/>
              <a:t>”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59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4640" y="637984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1" y="1094520"/>
            <a:ext cx="3238500" cy="2543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87" y="1634694"/>
            <a:ext cx="4698667" cy="35028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52" y="2904833"/>
            <a:ext cx="5289917" cy="301721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C948E-0FD8-42C8-88DD-93136546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4F986-9B6E-4D08-9ECE-C02745CF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282965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27" y="2474545"/>
            <a:ext cx="6543675" cy="2362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19" y="1418357"/>
            <a:ext cx="4374845" cy="4474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0" y="1136340"/>
            <a:ext cx="3028950" cy="1924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3D52D9-EABD-4FCA-9B89-CFBC372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A5E934-DB65-40E7-817C-73EAF6D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139039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DE637B-3415-49E5-97CD-9FCB5AC6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1" y="1318839"/>
            <a:ext cx="8176892" cy="5014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42DB7B-0D35-4548-92B5-04BD73F2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43" y="3429000"/>
            <a:ext cx="5759586" cy="20419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36435EC1-2F6C-4873-B0C1-D0B5D1C915B6}"/>
              </a:ext>
            </a:extLst>
          </p:cNvPr>
          <p:cNvSpPr/>
          <p:nvPr/>
        </p:nvSpPr>
        <p:spPr>
          <a:xfrm>
            <a:off x="6477329" y="5163115"/>
            <a:ext cx="2349407" cy="794260"/>
          </a:xfrm>
          <a:prstGeom prst="wedgeRectCallout">
            <a:avLst>
              <a:gd name="adj1" fmla="val -189299"/>
              <a:gd name="adj2" fmla="val -20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3DA85877-323A-4644-9AE6-F79C2D8D59D7}"/>
              </a:ext>
            </a:extLst>
          </p:cNvPr>
          <p:cNvSpPr/>
          <p:nvPr/>
        </p:nvSpPr>
        <p:spPr>
          <a:xfrm>
            <a:off x="6410215" y="5164960"/>
            <a:ext cx="2349407" cy="794260"/>
          </a:xfrm>
          <a:prstGeom prst="wedgeRectCallout">
            <a:avLst>
              <a:gd name="adj1" fmla="val -286742"/>
              <a:gd name="adj2" fmla="val 64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CF598-80D8-4C67-A4A3-A66AB205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144743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 II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9E9F7-A8A5-4B09-9410-C7143B40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2" y="1499309"/>
            <a:ext cx="9552229" cy="4727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7C269-86FF-4C01-BAC5-7379EF79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103172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5400" b="1" dirty="0"/>
              <a:t>Aula 1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Apresentação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Avisos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Bibliografia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GUIs </a:t>
            </a:r>
            <a:r>
              <a:rPr lang="en-US" dirty="0" err="1"/>
              <a:t>em</a:t>
            </a:r>
            <a:r>
              <a:rPr lang="en-US" dirty="0"/>
              <a:t>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Visão</a:t>
            </a:r>
            <a:r>
              <a:rPr lang="en-US" dirty="0"/>
              <a:t> Geral de MVC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Revisão</a:t>
            </a:r>
            <a:r>
              <a:rPr lang="en-US" dirty="0"/>
              <a:t> de Java e </a:t>
            </a:r>
            <a:r>
              <a:rPr lang="en-US" dirty="0" err="1"/>
              <a:t>Exercícios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Hello World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Tipos</a:t>
            </a:r>
            <a:r>
              <a:rPr lang="en-US" dirty="0"/>
              <a:t> de dados, </a:t>
            </a:r>
            <a:r>
              <a:rPr lang="en-US" dirty="0" err="1"/>
              <a:t>operadores</a:t>
            </a:r>
            <a:r>
              <a:rPr lang="en-US" dirty="0"/>
              <a:t>, </a:t>
            </a:r>
            <a:r>
              <a:rPr lang="en-US" dirty="0" err="1"/>
              <a:t>Variáveis</a:t>
            </a:r>
            <a:r>
              <a:rPr lang="en-US" dirty="0"/>
              <a:t>, Wrappers, Strings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Classes,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Métodos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Herança</a:t>
            </a:r>
            <a:r>
              <a:rPr lang="en-US" dirty="0"/>
              <a:t> e </a:t>
            </a:r>
            <a:r>
              <a:rPr lang="en-US" dirty="0" err="1"/>
              <a:t>Polimorfismo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Exercícios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</a:t>
            </a:r>
            <a:r>
              <a:rPr lang="en-US" sz="4800" dirty="0" err="1"/>
              <a:t>JOptionPane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787" y="961339"/>
            <a:ext cx="11802537" cy="54455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package aula1_ex1;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import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javax.swing.JOptionPane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class Aula1_EX1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voce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pegou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que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Integer.parseInt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JOptionPane.showMessageDialog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"Eu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peguei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+"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Relatorio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caçada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JOptionPane.PLAIN_MESSAGE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06C1BCA-B39D-461C-AEAE-1C887E52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228468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Tipos de dados primitivos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CE5C4D-4E7B-4078-8C0C-58BE7A7AF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43233" r="5240" b="7213"/>
          <a:stretch/>
        </p:blipFill>
        <p:spPr>
          <a:xfrm>
            <a:off x="234280" y="1170000"/>
            <a:ext cx="11538593" cy="50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Variáveis e Constantes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DF8F1F-3B0F-41DD-B8AD-C53FF971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0"/>
          <a:stretch/>
        </p:blipFill>
        <p:spPr>
          <a:xfrm>
            <a:off x="314323" y="1276441"/>
            <a:ext cx="10414603" cy="47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 err="1">
                <a:latin typeface="Arial" panose="020B0604020202020204" pitchFamily="34" charset="0"/>
              </a:rPr>
              <a:t>Wrappers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54CE81-A0A1-4193-8441-8F7C93DF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4" y="1261785"/>
            <a:ext cx="6616149" cy="49621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3941A5-76D1-4282-B227-180FF21A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24" y="2637976"/>
            <a:ext cx="8469874" cy="3652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7E3ABF-E01D-46BD-9767-C225F704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123534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E9A683-498C-4432-ABAB-F64E9C40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8" y="1973281"/>
            <a:ext cx="8815360" cy="2769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P1_EX2 -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br>
              <a:rPr lang="en-US" sz="3600" dirty="0"/>
            </a:br>
            <a:r>
              <a:rPr lang="en-US" sz="3100" dirty="0"/>
              <a:t>(for)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8A46B-95A1-4737-82DD-68FBC7D0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46" y="950034"/>
            <a:ext cx="6258926" cy="142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BF245A-133A-4E8E-A8DD-AEFAD212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463" y="4346409"/>
            <a:ext cx="6545826" cy="2022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3BA88F8-2775-4ED4-8801-EB970F9B389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86891" y="1660483"/>
            <a:ext cx="2899955" cy="20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1678FF5-51D7-41C1-BD1D-CDDAA19EAE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959429" y="4055736"/>
            <a:ext cx="3343034" cy="130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166941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112428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P1_EX3 -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r>
              <a:rPr lang="en-US" sz="3600" dirty="0"/>
              <a:t> (While)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9883E7D-CF44-4F6A-9BF1-19E1E34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46394-82E5-4B72-A720-461949DB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135675"/>
            <a:ext cx="8678888" cy="519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2C251B-A85B-4BC3-9041-C5E943AF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75" y="968240"/>
            <a:ext cx="5244849" cy="1190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5C1425D-3A49-4BBC-85E7-13C84292262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71555" y="1563581"/>
            <a:ext cx="2560320" cy="2446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9DEB7A06-060B-43FA-9E3D-9E7F8F7A0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691" y="4576662"/>
            <a:ext cx="5002910" cy="1545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DEC4D64-2087-4BF0-BFAA-EB0C05F4073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872446" y="4699079"/>
            <a:ext cx="2129245" cy="65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29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49977"/>
            <a:ext cx="10515600" cy="504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Refaça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anterior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MVC, aonde </a:t>
            </a:r>
            <a:r>
              <a:rPr lang="en-US" dirty="0" err="1"/>
              <a:t>tenhamos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Uma </a:t>
            </a:r>
            <a:r>
              <a:rPr lang="en-US" dirty="0" err="1"/>
              <a:t>classe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numeros</a:t>
            </a:r>
            <a:r>
              <a:rPr lang="en-US" dirty="0"/>
              <a:t> e o </a:t>
            </a:r>
            <a:r>
              <a:rPr lang="en-US" dirty="0" err="1"/>
              <a:t>múltiplo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que vai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de </a:t>
            </a:r>
            <a:r>
              <a:rPr lang="en-US" dirty="0" err="1"/>
              <a:t>múltiplos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um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perguntando</a:t>
            </a:r>
            <a:r>
              <a:rPr lang="en-US" dirty="0"/>
              <a:t> o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Multiplos</a:t>
            </a:r>
            <a:r>
              <a:rPr lang="en-US" dirty="0"/>
              <a:t> e outro com o </a:t>
            </a:r>
            <a:r>
              <a:rPr lang="en-US" dirty="0" err="1"/>
              <a:t>múltiplo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dos </a:t>
            </a:r>
            <a:r>
              <a:rPr lang="en-US" dirty="0" err="1"/>
              <a:t>múltiplos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br>
              <a:rPr lang="en-US" dirty="0"/>
            </a:br>
            <a:r>
              <a:rPr lang="en-US" dirty="0"/>
              <a:t>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7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as classes para </a:t>
            </a:r>
            <a:r>
              <a:rPr lang="en-US" dirty="0" err="1"/>
              <a:t>Modelo</a:t>
            </a:r>
            <a:r>
              <a:rPr lang="en-US" dirty="0"/>
              <a:t>, View e </a:t>
            </a:r>
            <a:r>
              <a:rPr lang="en-US" dirty="0" err="1"/>
              <a:t>Controler</a:t>
            </a:r>
            <a:r>
              <a:rPr lang="en-US" dirty="0"/>
              <a:t> (Só as classes </a:t>
            </a:r>
            <a:r>
              <a:rPr lang="en-US" dirty="0" err="1"/>
              <a:t>vazias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(ex. </a:t>
            </a:r>
            <a:r>
              <a:rPr lang="en-US" dirty="0" err="1"/>
              <a:t>MultiplosInfoModel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a view(ex. </a:t>
            </a:r>
            <a:r>
              <a:rPr lang="en-US" dirty="0" err="1"/>
              <a:t>MultiplosView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controller(Ex. </a:t>
            </a:r>
            <a:r>
              <a:rPr lang="en-US" dirty="0" err="1"/>
              <a:t>MultiplosControler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view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da 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view que </a:t>
            </a:r>
            <a:r>
              <a:rPr lang="en-US" dirty="0" err="1"/>
              <a:t>leia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seus </a:t>
            </a:r>
            <a:r>
              <a:rPr lang="en-US" dirty="0" err="1"/>
              <a:t>atributos</a:t>
            </a:r>
            <a:r>
              <a:rPr lang="en-US" dirty="0"/>
              <a:t> (da view)</a:t>
            </a:r>
          </a:p>
          <a:p>
            <a:pPr marL="914400" lvl="2" indent="0">
              <a:buNone/>
            </a:pPr>
            <a:r>
              <a:rPr lang="en-US" dirty="0"/>
              <a:t> OBS:  Se </a:t>
            </a:r>
            <a:r>
              <a:rPr lang="en-US" dirty="0" err="1"/>
              <a:t>possivel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retornor</a:t>
            </a:r>
            <a:r>
              <a:rPr lang="en-US" dirty="0"/>
              <a:t> </a:t>
            </a:r>
            <a:r>
              <a:rPr lang="en-US" dirty="0" err="1"/>
              <a:t>verdadeiro</a:t>
            </a:r>
            <a:r>
              <a:rPr lang="en-US" dirty="0"/>
              <a:t> ou </a:t>
            </a:r>
            <a:r>
              <a:rPr lang="en-US" dirty="0" err="1"/>
              <a:t>falso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que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quer continuar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a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(ex.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Getters para poder </a:t>
            </a:r>
            <a:r>
              <a:rPr lang="en-US" dirty="0" err="1"/>
              <a:t>pegar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passar para 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Completar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do Model: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constructor para </a:t>
            </a:r>
            <a:r>
              <a:rPr lang="en-US" dirty="0" err="1"/>
              <a:t>receber</a:t>
            </a:r>
            <a:r>
              <a:rPr lang="en-US" dirty="0"/>
              <a:t> e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retorne</a:t>
            </a:r>
            <a:r>
              <a:rPr lang="en-US" dirty="0"/>
              <a:t> a lista de </a:t>
            </a:r>
            <a:r>
              <a:rPr lang="en-US" dirty="0" err="1"/>
              <a:t>múltiplos</a:t>
            </a:r>
            <a:r>
              <a:rPr lang="en-US" dirty="0"/>
              <a:t> (Ex. String)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com “Main” e mandar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5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818989" y="4308387"/>
            <a:ext cx="2719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40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4664F2-2125-48C9-BE1B-43A7FDF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2" y="175668"/>
            <a:ext cx="4714875" cy="1114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8BA246-5031-4BE0-B0DF-A87DA8ACA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19" y="964157"/>
            <a:ext cx="6391275" cy="2352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8E95587-1212-49F5-960E-997FF1965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46" y="3049643"/>
            <a:ext cx="63055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42F583-B0EE-4899-913C-9FEE79E83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786" y="3316832"/>
            <a:ext cx="4467225" cy="3009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73133" y="811272"/>
            <a:ext cx="855645" cy="47882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3844" y="1973843"/>
            <a:ext cx="1759430" cy="198645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6453875" y="2232397"/>
            <a:ext cx="1586539" cy="18161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265114" y="2560613"/>
            <a:ext cx="1724850" cy="238763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2800955" y="2516177"/>
            <a:ext cx="2236502" cy="329184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229315" y="925140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91964" y="27826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4949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i="1" dirty="0"/>
              <a:t>Software</a:t>
            </a:r>
            <a:br>
              <a:rPr lang="en-US" dirty="0"/>
            </a:br>
            <a:r>
              <a:rPr lang="en-US" b="1" i="1" dirty="0" err="1"/>
              <a:t>Avisos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AV1 </a:t>
            </a:r>
            <a:r>
              <a:rPr lang="pt-BR" dirty="0">
                <a:sym typeface="Wingdings" panose="05000000000000000000" pitchFamily="2" charset="2"/>
              </a:rPr>
              <a:t> 50% prova Escrita + 50% Trabalho Prático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 AV2,AV3 </a:t>
            </a:r>
            <a:r>
              <a:rPr lang="pt-BR" dirty="0">
                <a:sym typeface="Wingdings" panose="05000000000000000000" pitchFamily="2" charset="2"/>
              </a:rPr>
              <a:t>Prova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Provas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nominais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fazer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outra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turma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pt-B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grupo</a:t>
            </a:r>
            <a:r>
              <a:rPr lang="en-US" dirty="0">
                <a:sym typeface="Wingdings" panose="05000000000000000000" pitchFamily="2" charset="2"/>
              </a:rPr>
              <a:t>  2-3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 Quem </a:t>
            </a:r>
            <a:r>
              <a:rPr lang="en-US" dirty="0" err="1">
                <a:sym typeface="Wingdings" panose="05000000000000000000" pitchFamily="2" charset="2"/>
              </a:rPr>
              <a:t>faltar</a:t>
            </a:r>
            <a:r>
              <a:rPr lang="en-US" dirty="0">
                <a:sym typeface="Wingdings" panose="05000000000000000000" pitchFamily="2" charset="2"/>
              </a:rPr>
              <a:t> no </a:t>
            </a:r>
            <a:r>
              <a:rPr lang="en-US" dirty="0" err="1">
                <a:sym typeface="Wingdings" panose="05000000000000000000" pitchFamily="2" charset="2"/>
              </a:rPr>
              <a:t>dia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entrega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ficará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</a:t>
            </a:r>
            <a:r>
              <a:rPr lang="en-US" dirty="0">
                <a:sym typeface="Wingdings" panose="05000000000000000000" pitchFamily="2" charset="2"/>
              </a:rPr>
              <a:t> nota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Seu professor é DALTÔNICO!!!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Celulares</a:t>
            </a:r>
            <a:r>
              <a:rPr lang="en-US" dirty="0"/>
              <a:t> / WhatsApp / Conversas </a:t>
            </a:r>
            <a:r>
              <a:rPr lang="en-US" dirty="0" err="1"/>
              <a:t>paralelas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Lá fora </a:t>
            </a:r>
            <a:r>
              <a:rPr lang="en-US" dirty="0" err="1">
                <a:sym typeface="Wingdings" panose="05000000000000000000" pitchFamily="2" charset="2"/>
              </a:rPr>
              <a:t>por</a:t>
            </a:r>
            <a:r>
              <a:rPr lang="en-US" dirty="0">
                <a:sym typeface="Wingdings" panose="05000000000000000000" pitchFamily="2" charset="2"/>
              </a:rPr>
              <a:t> favor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4911318-3F84-4F33-8291-2E44FCA9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94" y="2520461"/>
            <a:ext cx="4487106" cy="369234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– “Arrays” ou “</a:t>
            </a:r>
            <a:r>
              <a:rPr lang="en-US" b="1" dirty="0" err="1"/>
              <a:t>Vetores</a:t>
            </a:r>
            <a:r>
              <a:rPr lang="en-US" b="1" dirty="0"/>
              <a:t>” </a:t>
            </a:r>
            <a:br>
              <a:rPr lang="en-US" b="1" dirty="0"/>
            </a:br>
            <a:r>
              <a:rPr lang="en-US" sz="2400" b="1" dirty="0"/>
              <a:t>(</a:t>
            </a:r>
            <a:r>
              <a:rPr lang="en-US" sz="2400" b="1" dirty="0" err="1"/>
              <a:t>Deitel</a:t>
            </a:r>
            <a:r>
              <a:rPr lang="en-US" sz="2400" b="1" dirty="0"/>
              <a:t> cap.7)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94415-7A98-4655-AAD4-E2FA6F8E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9" y="1519238"/>
            <a:ext cx="11828583" cy="4351338"/>
          </a:xfrm>
        </p:spPr>
        <p:txBody>
          <a:bodyPr/>
          <a:lstStyle/>
          <a:p>
            <a:r>
              <a:rPr lang="en-US" dirty="0"/>
              <a:t>DECLARAÇÃO: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&lt;Tipo ou </a:t>
            </a:r>
            <a:r>
              <a:rPr lang="en-US" sz="2400" b="1" dirty="0" err="1">
                <a:solidFill>
                  <a:srgbClr val="00B0F0"/>
                </a:solidFill>
              </a:rPr>
              <a:t>Classe</a:t>
            </a:r>
            <a:r>
              <a:rPr lang="en-US" sz="2400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 err="1">
                <a:solidFill>
                  <a:srgbClr val="00B0F0"/>
                </a:solidFill>
              </a:rPr>
              <a:t>nome</a:t>
            </a:r>
            <a:r>
              <a:rPr lang="en-US" sz="2400" b="1" dirty="0">
                <a:solidFill>
                  <a:srgbClr val="00B0F0"/>
                </a:solidFill>
              </a:rPr>
              <a:t> da </a:t>
            </a:r>
            <a:r>
              <a:rPr lang="en-US" sz="2400" b="1" dirty="0" err="1">
                <a:solidFill>
                  <a:srgbClr val="00B0F0"/>
                </a:solidFill>
              </a:rPr>
              <a:t>variável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>
                <a:solidFill>
                  <a:srgbClr val="00B0F0"/>
                </a:solidFill>
              </a:rPr>
              <a:t>Tipo ou </a:t>
            </a:r>
            <a:r>
              <a:rPr lang="en-US" sz="2400" b="1" dirty="0" err="1">
                <a:solidFill>
                  <a:srgbClr val="00B0F0"/>
                </a:solidFill>
              </a:rPr>
              <a:t>Classe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 err="1">
                <a:solidFill>
                  <a:srgbClr val="00B0F0"/>
                </a:solidFill>
              </a:rPr>
              <a:t>tamanho</a:t>
            </a:r>
            <a:r>
              <a:rPr lang="en-US" sz="2400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1BE6BD-05BB-4864-9D59-3CC7B2F0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2" y="3086100"/>
            <a:ext cx="3969375" cy="725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E88603-C1EA-41B4-A37D-FCC6B4D43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2" y="4145803"/>
            <a:ext cx="8509248" cy="10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21520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Arrays – Ex 1</a:t>
            </a:r>
            <a:br>
              <a:rPr lang="en-US" sz="4800" dirty="0"/>
            </a:br>
            <a:r>
              <a:rPr lang="en-US" sz="4800" dirty="0"/>
              <a:t>- </a:t>
            </a:r>
            <a:r>
              <a:rPr lang="en-US" sz="3600" dirty="0" err="1"/>
              <a:t>Coloque</a:t>
            </a:r>
            <a:r>
              <a:rPr lang="en-US" sz="3600" dirty="0"/>
              <a:t> a lista </a:t>
            </a:r>
            <a:r>
              <a:rPr lang="en-US" sz="3600" dirty="0" err="1"/>
              <a:t>abaixo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um array e </a:t>
            </a:r>
            <a:r>
              <a:rPr lang="en-US" sz="3600" dirty="0" err="1"/>
              <a:t>mostre</a:t>
            </a:r>
            <a:r>
              <a:rPr lang="en-US" sz="3600" dirty="0"/>
              <a:t> o total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85834F-68FB-4098-A194-FE2A6E85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66" y="1572399"/>
            <a:ext cx="7058234" cy="4450005"/>
          </a:xfrm>
          <a:prstGeom prst="round2DiagRect">
            <a:avLst>
              <a:gd name="adj1" fmla="val 16667"/>
              <a:gd name="adj2" fmla="val 46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34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215208"/>
            <a:ext cx="10876148" cy="664024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Arrays – Ex 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85834F-68FB-4098-A194-FE2A6E85B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61"/>
          <a:stretch/>
        </p:blipFill>
        <p:spPr>
          <a:xfrm>
            <a:off x="286273" y="984738"/>
            <a:ext cx="8160204" cy="2831633"/>
          </a:xfrm>
          <a:prstGeom prst="round2DiagRect">
            <a:avLst>
              <a:gd name="adj1" fmla="val 16667"/>
              <a:gd name="adj2" fmla="val 46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3577B-2993-425A-B763-FE908130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00" y="2247039"/>
            <a:ext cx="10557941" cy="374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28778F34-F959-4752-BEB8-D934B0B242A5}"/>
              </a:ext>
            </a:extLst>
          </p:cNvPr>
          <p:cNvSpPr/>
          <p:nvPr/>
        </p:nvSpPr>
        <p:spPr>
          <a:xfrm>
            <a:off x="8446477" y="2247039"/>
            <a:ext cx="3112477" cy="1195754"/>
          </a:xfrm>
          <a:prstGeom prst="wedgeEllipseCallout">
            <a:avLst>
              <a:gd name="adj1" fmla="val -99929"/>
              <a:gd name="adj2" fmla="val 9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Tamanho</a:t>
            </a:r>
            <a:r>
              <a:rPr lang="en-US" sz="2800" dirty="0"/>
              <a:t> do Array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7691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282258"/>
          </a:xfrm>
        </p:spPr>
        <p:txBody>
          <a:bodyPr>
            <a:no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Arrays – Ex 2  (1)</a:t>
            </a:r>
            <a:br>
              <a:rPr lang="en-US" sz="4800" dirty="0"/>
            </a:br>
            <a:r>
              <a:rPr lang="en-US" sz="3600" dirty="0"/>
              <a:t>- </a:t>
            </a:r>
            <a:r>
              <a:rPr lang="en-US" sz="2400" dirty="0" err="1"/>
              <a:t>Coloque</a:t>
            </a:r>
            <a:r>
              <a:rPr lang="en-US" sz="2400" dirty="0"/>
              <a:t> a lista </a:t>
            </a:r>
            <a:r>
              <a:rPr lang="en-US" sz="2400" dirty="0" err="1"/>
              <a:t>abaixo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array e </a:t>
            </a:r>
            <a:r>
              <a:rPr lang="en-US" sz="2400" dirty="0" err="1"/>
              <a:t>mostre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totais</a:t>
            </a:r>
            <a:r>
              <a:rPr lang="en-US" sz="3600" dirty="0"/>
              <a:t> 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73" y="1570035"/>
            <a:ext cx="11095054" cy="44767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 aula1_ex2;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java.util.Scanner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class Aula1_EX2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//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leitura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da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biblioteca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Scanner input = new Scanner(System.in);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numero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0; //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serão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lidos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double aV1, aV2, aV3;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for(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=0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 + (i+1)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AV1: ");   aV1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AV2: ");   aV2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AV3: ");   aV3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double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(aV1,aV2,aV3);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("Media final do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:"+ (i+1) + " = "+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24671" y="6356349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30A3C-01C7-4D71-BB95-37F7D066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443121-1E85-426C-8E0A-AF0C4C2F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1700342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023247"/>
          </a:xfrm>
        </p:spPr>
        <p:txBody>
          <a:bodyPr>
            <a:no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</a:t>
            </a:r>
            <a:r>
              <a:rPr lang="en-US" dirty="0"/>
              <a:t>– Arrays – Ex 2 (2)</a:t>
            </a:r>
            <a:br>
              <a:rPr lang="en-US" dirty="0"/>
            </a:br>
            <a:r>
              <a:rPr lang="en-US" sz="3600" dirty="0"/>
              <a:t>- </a:t>
            </a:r>
            <a:r>
              <a:rPr lang="en-US" sz="2000" dirty="0" err="1"/>
              <a:t>Coloque</a:t>
            </a:r>
            <a:r>
              <a:rPr lang="en-US" sz="2000" dirty="0"/>
              <a:t> a lista </a:t>
            </a:r>
            <a:r>
              <a:rPr lang="en-US" sz="2000" dirty="0" err="1"/>
              <a:t>abaixo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array e </a:t>
            </a:r>
            <a:r>
              <a:rPr lang="en-US" sz="2000" dirty="0" err="1"/>
              <a:t>mostre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totais</a:t>
            </a:r>
            <a:endParaRPr lang="pt-BR" sz="2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009" y="1664677"/>
            <a:ext cx="10876149" cy="41485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/*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Retorna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média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eliminando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menor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nota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public static double </a:t>
            </a:r>
            <a:r>
              <a:rPr lang="en-US" sz="18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(double av1,double av2, double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if (av1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if(av1 &lt;=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(av2+av3)/2;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if(av3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102860" y="6248400"/>
            <a:ext cx="667288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7E158-F31F-464E-B674-B022649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04AD9A-A7BB-4B4B-84BD-731DD2A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396971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b="1" dirty="0"/>
            </a:b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x </a:t>
            </a:r>
            <a:r>
              <a:rPr lang="en-US" dirty="0" err="1"/>
              <a:t>Orientação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35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290735-846C-49BF-809D-AC242B98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9" y="2075174"/>
            <a:ext cx="7596367" cy="4356740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FCFCD9C9-307F-43A2-9D2E-BC54570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3698890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Classes, atributos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316114"/>
            <a:ext cx="10363826" cy="5294472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Classes </a:t>
            </a:r>
            <a:r>
              <a:rPr lang="en-US" sz="3600" cap="none" dirty="0">
                <a:sym typeface="Wingdings" panose="05000000000000000000" pitchFamily="2" charset="2"/>
              </a:rPr>
              <a:t> </a:t>
            </a:r>
            <a:r>
              <a:rPr lang="en-US" sz="3600" cap="none" dirty="0" err="1">
                <a:sym typeface="Wingdings" panose="05000000000000000000" pitchFamily="2" charset="2"/>
              </a:rPr>
              <a:t>Objetos</a:t>
            </a:r>
            <a:r>
              <a:rPr lang="en-US" sz="3600" cap="none" dirty="0">
                <a:sym typeface="Wingdings" panose="05000000000000000000" pitchFamily="2" charset="2"/>
              </a:rPr>
              <a:t> (</a:t>
            </a:r>
            <a:r>
              <a:rPr lang="en-US" sz="3600" cap="none" dirty="0" err="1">
                <a:sym typeface="Wingdings" panose="05000000000000000000" pitchFamily="2" charset="2"/>
              </a:rPr>
              <a:t>Variaveis</a:t>
            </a:r>
            <a:r>
              <a:rPr lang="en-US" sz="3600" cap="none" dirty="0">
                <a:sym typeface="Wingdings" panose="05000000000000000000" pitchFamily="2" charset="2"/>
              </a:rPr>
              <a:t>)</a:t>
            </a:r>
            <a:endParaRPr lang="en-US" sz="36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cap="none" dirty="0" err="1"/>
              <a:t>Encapsulamento</a:t>
            </a:r>
            <a:endParaRPr lang="en-US" sz="32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Especialização</a:t>
            </a:r>
            <a:endParaRPr lang="en-US" sz="34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Foco</a:t>
            </a:r>
            <a:r>
              <a:rPr lang="en-US" sz="3400" cap="none" dirty="0"/>
              <a:t> no </a:t>
            </a:r>
            <a:r>
              <a:rPr lang="en-US" sz="3400" cap="none" dirty="0" err="1"/>
              <a:t>objeto</a:t>
            </a:r>
            <a:r>
              <a:rPr lang="en-US" sz="3400" cap="none" dirty="0"/>
              <a:t> e </a:t>
            </a:r>
            <a:r>
              <a:rPr lang="en-US" sz="3400" cap="none" dirty="0" err="1"/>
              <a:t>nao</a:t>
            </a:r>
            <a:r>
              <a:rPr lang="en-US" sz="3400" cap="none" dirty="0"/>
              <a:t> </a:t>
            </a:r>
            <a:r>
              <a:rPr lang="en-US" sz="3400" cap="none" dirty="0" err="1"/>
              <a:t>nos</a:t>
            </a:r>
            <a:r>
              <a:rPr lang="en-US" sz="3400" cap="none" dirty="0"/>
              <a:t> </a:t>
            </a:r>
            <a:r>
              <a:rPr lang="en-US" sz="3400" cap="none" dirty="0" err="1"/>
              <a:t>processos</a:t>
            </a:r>
            <a:endParaRPr lang="en-US" sz="34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Métodos</a:t>
            </a:r>
            <a:r>
              <a:rPr lang="en-US" sz="3600" cap="none" dirty="0"/>
              <a:t> e </a:t>
            </a:r>
            <a:r>
              <a:rPr lang="en-US" sz="3600" cap="none" dirty="0" err="1"/>
              <a:t>Atributos</a:t>
            </a:r>
            <a:endParaRPr lang="en-US" sz="3600" cap="none" dirty="0"/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Atributos</a:t>
            </a:r>
            <a:r>
              <a:rPr lang="en-US" sz="3400" cap="none" dirty="0"/>
              <a:t> – </a:t>
            </a:r>
            <a:r>
              <a:rPr lang="en-US" sz="3400" cap="none" dirty="0" err="1"/>
              <a:t>Modificadores</a:t>
            </a:r>
            <a:r>
              <a:rPr lang="en-US" sz="3400" cap="none" dirty="0"/>
              <a:t> de </a:t>
            </a:r>
            <a:r>
              <a:rPr lang="en-US" sz="3400" cap="none" dirty="0" err="1"/>
              <a:t>Acesso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Privados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3200" cap="none" dirty="0"/>
              <a:t>) – </a:t>
            </a:r>
            <a:r>
              <a:rPr lang="en-US" sz="3200" i="1" cap="none" dirty="0"/>
              <a:t>Nem 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pode </a:t>
            </a:r>
            <a:r>
              <a:rPr lang="en-US" sz="3200" i="1" cap="none" dirty="0" err="1"/>
              <a:t>ver</a:t>
            </a:r>
            <a:endParaRPr lang="en-US" sz="3200" i="1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Protegidos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3200" cap="none" dirty="0"/>
              <a:t>) – </a:t>
            </a:r>
            <a:r>
              <a:rPr lang="en-US" sz="3200" cap="none" dirty="0" err="1"/>
              <a:t>Herança</a:t>
            </a:r>
            <a:r>
              <a:rPr lang="en-US" sz="3200" cap="none" dirty="0"/>
              <a:t> </a:t>
            </a:r>
            <a:r>
              <a:rPr lang="en-US" sz="3200" cap="none" dirty="0" err="1"/>
              <a:t>somente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Públicos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200" cap="none" dirty="0"/>
              <a:t>) – </a:t>
            </a:r>
            <a:r>
              <a:rPr lang="en-US" sz="3200" i="1" cap="none" dirty="0"/>
              <a:t>Casa da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Joana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Métodos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/>
              <a:t>“Getters” and “Setters” – </a:t>
            </a:r>
            <a:r>
              <a:rPr lang="en-US" sz="3200" cap="none" dirty="0" err="1"/>
              <a:t>Acessar</a:t>
            </a:r>
            <a:r>
              <a:rPr lang="en-US" sz="3200" cap="none" dirty="0"/>
              <a:t> </a:t>
            </a:r>
            <a:r>
              <a:rPr lang="en-US" sz="3200" cap="none" dirty="0" err="1"/>
              <a:t>atributos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Em</a:t>
            </a:r>
            <a:r>
              <a:rPr lang="en-US" sz="3200" cap="none" dirty="0"/>
              <a:t> </a:t>
            </a:r>
            <a:r>
              <a:rPr lang="en-US" sz="3200" cap="none" dirty="0" err="1"/>
              <a:t>geral</a:t>
            </a:r>
            <a:r>
              <a:rPr lang="en-US" sz="3200" cap="none" dirty="0"/>
              <a:t> </a:t>
            </a:r>
            <a:r>
              <a:rPr lang="en-US" sz="3200" cap="none" dirty="0" err="1"/>
              <a:t>públicos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Encapsular</a:t>
            </a:r>
            <a:r>
              <a:rPr lang="en-US" sz="3200" cap="none" dirty="0"/>
              <a:t> </a:t>
            </a:r>
            <a:r>
              <a:rPr lang="en-US" sz="3200" cap="none" dirty="0" err="1"/>
              <a:t>processos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dirty="0" err="1"/>
              <a:t>Sobrecarga</a:t>
            </a:r>
            <a:r>
              <a:rPr lang="en-US" sz="3200" dirty="0"/>
              <a:t>(</a:t>
            </a:r>
            <a:r>
              <a:rPr lang="en-US" sz="3200" dirty="0" err="1"/>
              <a:t>Argumentos</a:t>
            </a:r>
            <a:r>
              <a:rPr lang="en-US" sz="3200" dirty="0"/>
              <a:t> diferentes) e </a:t>
            </a:r>
            <a:r>
              <a:rPr lang="en-US" sz="3200" dirty="0" err="1"/>
              <a:t>Sobrescrita</a:t>
            </a:r>
            <a:r>
              <a:rPr lang="en-US" sz="3200" dirty="0"/>
              <a:t>(</a:t>
            </a:r>
            <a:r>
              <a:rPr lang="en-US" sz="3200" dirty="0" err="1"/>
              <a:t>Polimorfismo</a:t>
            </a:r>
            <a:r>
              <a:rPr lang="en-US" sz="3200" dirty="0"/>
              <a:t>)</a:t>
            </a:r>
            <a:endParaRPr lang="en-US" sz="32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684989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Herança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01842" y="1083629"/>
            <a:ext cx="10363826" cy="577437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cap="none" dirty="0" err="1"/>
              <a:t>Categorias</a:t>
            </a:r>
            <a:endParaRPr lang="en-US" cap="none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Simples </a:t>
            </a:r>
            <a:r>
              <a:rPr lang="en-US" sz="2000" cap="none" dirty="0"/>
              <a:t>– </a:t>
            </a:r>
            <a:r>
              <a:rPr lang="en-US" sz="2000" cap="none" dirty="0" err="1"/>
              <a:t>Herdada</a:t>
            </a:r>
            <a:r>
              <a:rPr lang="en-US" sz="2000" cap="none" dirty="0"/>
              <a:t> de </a:t>
            </a:r>
            <a:r>
              <a:rPr lang="en-US" sz="2000" cap="none" dirty="0" err="1"/>
              <a:t>uma</a:t>
            </a:r>
            <a:r>
              <a:rPr lang="en-US" sz="2000" cap="none" dirty="0"/>
              <a:t> outra </a:t>
            </a:r>
            <a:r>
              <a:rPr lang="en-US" sz="2000" cap="none" dirty="0" err="1"/>
              <a:t>classe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extends</a:t>
            </a:r>
            <a:endParaRPr lang="en-US" sz="2000" b="1" cap="non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Interfaces </a:t>
            </a:r>
            <a:r>
              <a:rPr lang="en-US" sz="2000" cap="none" dirty="0"/>
              <a:t>– </a:t>
            </a:r>
            <a:r>
              <a:rPr lang="en-US" sz="2000" cap="none" dirty="0" err="1"/>
              <a:t>Implementar</a:t>
            </a:r>
            <a:r>
              <a:rPr lang="en-US" sz="2000" cap="none" dirty="0"/>
              <a:t> </a:t>
            </a:r>
            <a:r>
              <a:rPr lang="en-US" sz="2000" cap="none" dirty="0" err="1"/>
              <a:t>todos</a:t>
            </a:r>
            <a:r>
              <a:rPr lang="en-US" sz="2000" cap="none" dirty="0"/>
              <a:t> </a:t>
            </a:r>
            <a:r>
              <a:rPr lang="en-US" sz="2000" cap="none" dirty="0" err="1"/>
              <a:t>os</a:t>
            </a:r>
            <a:r>
              <a:rPr lang="en-US" sz="2000" cap="none" dirty="0"/>
              <a:t> </a:t>
            </a:r>
            <a:r>
              <a:rPr lang="en-US" sz="2000" cap="none" dirty="0" err="1"/>
              <a:t>métodos</a:t>
            </a:r>
            <a:r>
              <a:rPr lang="en-US" sz="2000" cap="none" dirty="0"/>
              <a:t> (só </a:t>
            </a:r>
            <a:r>
              <a:rPr lang="en-US" sz="2000" cap="none" dirty="0" err="1"/>
              <a:t>uma</a:t>
            </a:r>
            <a:r>
              <a:rPr lang="en-US" sz="2000" cap="none" dirty="0"/>
              <a:t> </a:t>
            </a:r>
            <a:r>
              <a:rPr lang="en-US" sz="2000" cap="none" dirty="0" err="1"/>
              <a:t>declaração</a:t>
            </a:r>
            <a:r>
              <a:rPr lang="en-US" sz="2000" cap="none" dirty="0"/>
              <a:t>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Classes </a:t>
            </a:r>
            <a:r>
              <a:rPr lang="en-US" sz="2000" b="1" cap="none" dirty="0" err="1"/>
              <a:t>Abstratas</a:t>
            </a:r>
            <a:r>
              <a:rPr lang="en-US" sz="2000" cap="none" dirty="0"/>
              <a:t> – Nao </a:t>
            </a:r>
            <a:r>
              <a:rPr lang="en-US" sz="2000" cap="none" dirty="0" err="1"/>
              <a:t>instancia</a:t>
            </a:r>
            <a:r>
              <a:rPr lang="en-US" sz="2000" cap="none" dirty="0"/>
              <a:t> </a:t>
            </a:r>
            <a:r>
              <a:rPr lang="en-US" sz="2000" cap="none" dirty="0" err="1"/>
              <a:t>objetos</a:t>
            </a:r>
            <a:r>
              <a:rPr lang="en-US" sz="2000" cap="none" dirty="0"/>
              <a:t> (Interfaces com Código)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abstract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 err="1"/>
              <a:t>Herança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múltipla</a:t>
            </a:r>
            <a:r>
              <a:rPr lang="en-US" sz="2000" b="1" cap="none" dirty="0"/>
              <a:t> </a:t>
            </a:r>
            <a:r>
              <a:rPr lang="en-US" sz="2000" cap="none" dirty="0"/>
              <a:t>– </a:t>
            </a:r>
            <a:r>
              <a:rPr lang="en-US" sz="2000" cap="none" dirty="0" err="1"/>
              <a:t>Apenas</a:t>
            </a:r>
            <a:r>
              <a:rPr lang="en-US" sz="2000" cap="none" dirty="0"/>
              <a:t> </a:t>
            </a:r>
            <a:r>
              <a:rPr lang="en-US" sz="2000" cap="none" dirty="0" err="1"/>
              <a:t>por</a:t>
            </a:r>
            <a:r>
              <a:rPr lang="en-US" sz="2000" cap="none" dirty="0"/>
              <a:t> interfaces </a:t>
            </a:r>
            <a:r>
              <a:rPr lang="en-US" sz="2000" cap="none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&lt;classe1&gt;, &lt;classe2&gt;…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cap="none" dirty="0"/>
              <a:t> – “Da </a:t>
            </a:r>
            <a:r>
              <a:rPr lang="en-US" sz="2000" cap="none" dirty="0" err="1"/>
              <a:t>classe</a:t>
            </a:r>
            <a:r>
              <a:rPr lang="en-US" sz="2000" cap="none" dirty="0"/>
              <a:t>”- </a:t>
            </a:r>
            <a:r>
              <a:rPr lang="en-US" sz="2000" cap="none" dirty="0" err="1"/>
              <a:t>Atributo</a:t>
            </a:r>
            <a:r>
              <a:rPr lang="en-US" sz="2000" cap="none" dirty="0"/>
              <a:t> ou </a:t>
            </a:r>
            <a:r>
              <a:rPr lang="en-US" sz="2000" cap="none" dirty="0" err="1"/>
              <a:t>Método</a:t>
            </a:r>
            <a:r>
              <a:rPr lang="en-US" sz="2000" cap="none" dirty="0"/>
              <a:t> </a:t>
            </a:r>
            <a:r>
              <a:rPr lang="en-US" sz="2000" cap="none" dirty="0" err="1"/>
              <a:t>visivel</a:t>
            </a:r>
            <a:r>
              <a:rPr lang="en-US" sz="2000" cap="none" dirty="0"/>
              <a:t> </a:t>
            </a:r>
            <a:r>
              <a:rPr lang="en-US" sz="2000" cap="none" dirty="0" err="1"/>
              <a:t>em</a:t>
            </a:r>
            <a:r>
              <a:rPr lang="en-US" sz="2000" cap="none" dirty="0"/>
              <a:t> </a:t>
            </a:r>
            <a:r>
              <a:rPr lang="en-US" sz="2000" cap="none" dirty="0" err="1"/>
              <a:t>todo</a:t>
            </a:r>
            <a:r>
              <a:rPr lang="en-US" sz="2000" cap="none" dirty="0"/>
              <a:t> o </a:t>
            </a:r>
            <a:r>
              <a:rPr lang="en-US" sz="2000" cap="none" dirty="0" err="1"/>
              <a:t>programa</a:t>
            </a:r>
            <a:r>
              <a:rPr lang="en-US" sz="2000" cap="none" dirty="0"/>
              <a:t> (Global)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b="1" cap="none" dirty="0"/>
              <a:t> </a:t>
            </a:r>
            <a:r>
              <a:rPr lang="en-US" sz="2000" cap="none" dirty="0"/>
              <a:t>– Não pode </a:t>
            </a:r>
            <a:r>
              <a:rPr lang="en-US" sz="2000" cap="none" dirty="0" err="1"/>
              <a:t>ser</a:t>
            </a:r>
            <a:r>
              <a:rPr lang="en-US" sz="2000" cap="none" dirty="0"/>
              <a:t> </a:t>
            </a:r>
            <a:r>
              <a:rPr lang="en-US" sz="2000" cap="none" dirty="0" err="1"/>
              <a:t>alterado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atributo</a:t>
            </a:r>
            <a:r>
              <a:rPr lang="en-US" sz="2000" cap="none" dirty="0"/>
              <a:t> e </a:t>
            </a:r>
            <a:r>
              <a:rPr lang="en-US" sz="2000" dirty="0"/>
              <a:t>nem </a:t>
            </a:r>
            <a:r>
              <a:rPr lang="en-US" sz="2000" cap="none" dirty="0" err="1"/>
              <a:t>sobrecarregado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método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Associação</a:t>
            </a:r>
            <a:r>
              <a:rPr lang="en-US" dirty="0"/>
              <a:t> e </a:t>
            </a:r>
            <a:r>
              <a:rPr lang="en-US" dirty="0" err="1"/>
              <a:t>Agregação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/>
              <a:t>Associação</a:t>
            </a:r>
            <a:r>
              <a:rPr lang="en-US" sz="2000" cap="none" dirty="0"/>
              <a:t> </a:t>
            </a:r>
            <a:r>
              <a:rPr lang="en-US" sz="2000" cap="none" dirty="0">
                <a:sym typeface="Wingdings" panose="05000000000000000000" pitchFamily="2" charset="2"/>
              </a:rPr>
              <a:t> (</a:t>
            </a:r>
            <a:r>
              <a:rPr lang="en-US" sz="2000" cap="none" dirty="0" err="1">
                <a:sym typeface="Wingdings" panose="05000000000000000000" pitchFamily="2" charset="2"/>
              </a:rPr>
              <a:t>Todo-Parte</a:t>
            </a:r>
            <a:r>
              <a:rPr lang="en-US" sz="2000" cap="none" dirty="0">
                <a:sym typeface="Wingdings" panose="05000000000000000000" pitchFamily="2" charset="2"/>
              </a:rPr>
              <a:t>) Mesmo </a:t>
            </a:r>
            <a:r>
              <a:rPr lang="en-US" sz="2000" cap="none" dirty="0" err="1">
                <a:sym typeface="Wingdings" panose="05000000000000000000" pitchFamily="2" charset="2"/>
              </a:rPr>
              <a:t>sendo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múltipla</a:t>
            </a:r>
            <a:r>
              <a:rPr lang="en-US" sz="2000" cap="none" dirty="0">
                <a:sym typeface="Wingdings" panose="05000000000000000000" pitchFamily="2" charset="2"/>
              </a:rPr>
              <a:t>, a </a:t>
            </a:r>
            <a:r>
              <a:rPr lang="en-US" sz="2000" cap="none" dirty="0" err="1">
                <a:sym typeface="Wingdings" panose="05000000000000000000" pitchFamily="2" charset="2"/>
              </a:rPr>
              <a:t>classe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pai</a:t>
            </a:r>
            <a:r>
              <a:rPr lang="en-US" sz="2000" cap="none" dirty="0">
                <a:sym typeface="Wingdings" panose="05000000000000000000" pitchFamily="2" charset="2"/>
              </a:rPr>
              <a:t> precisa das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departamentos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referencias</a:t>
            </a:r>
            <a:r>
              <a:rPr lang="en-US" sz="2000" cap="none" dirty="0">
                <a:sym typeface="Wingdings" panose="05000000000000000000" pitchFamily="2" charset="2"/>
              </a:rPr>
              <a:t> ou classes </a:t>
            </a:r>
            <a:r>
              <a:rPr lang="en-US" sz="2000" cap="none" dirty="0" err="1">
                <a:sym typeface="Wingdings" panose="05000000000000000000" pitchFamily="2" charset="2"/>
              </a:rPr>
              <a:t>internas</a:t>
            </a:r>
            <a:endParaRPr lang="en-US" sz="2000" cap="none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>
                <a:sym typeface="Wingdings" panose="05000000000000000000" pitchFamily="2" charset="2"/>
              </a:rPr>
              <a:t>Agregação</a:t>
            </a:r>
            <a:r>
              <a:rPr lang="en-US" sz="2000" cap="none" dirty="0">
                <a:sym typeface="Wingdings" panose="05000000000000000000" pitchFamily="2" charset="2"/>
              </a:rPr>
              <a:t>  </a:t>
            </a:r>
            <a:r>
              <a:rPr lang="en-US" sz="2000" cap="none" dirty="0" err="1">
                <a:sym typeface="Wingdings" panose="05000000000000000000" pitchFamily="2" charset="2"/>
              </a:rPr>
              <a:t>Detem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propriedade</a:t>
            </a:r>
            <a:r>
              <a:rPr lang="en-US" sz="2000" cap="none" dirty="0">
                <a:sym typeface="Wingdings" panose="05000000000000000000" pitchFamily="2" charset="2"/>
              </a:rPr>
              <a:t> e </a:t>
            </a:r>
            <a:r>
              <a:rPr lang="en-US" sz="2000" cap="none" dirty="0" err="1">
                <a:sym typeface="Wingdings" panose="05000000000000000000" pitchFamily="2" charset="2"/>
              </a:rPr>
              <a:t>pode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existir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sem</a:t>
            </a:r>
            <a:r>
              <a:rPr lang="en-US" sz="2000" cap="none" dirty="0">
                <a:sym typeface="Wingdings" panose="05000000000000000000" pitchFamily="2" charset="2"/>
              </a:rPr>
              <a:t> 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Numero</a:t>
            </a:r>
            <a:r>
              <a:rPr lang="en-US" sz="2000" cap="none" dirty="0">
                <a:sym typeface="Wingdings" panose="05000000000000000000" pitchFamily="2" charset="2"/>
              </a:rPr>
              <a:t> de </a:t>
            </a:r>
            <a:r>
              <a:rPr lang="en-US" sz="2000" cap="none" dirty="0" err="1">
                <a:sym typeface="Wingdings" panose="05000000000000000000" pitchFamily="2" charset="2"/>
              </a:rPr>
              <a:t>filhos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indefinido</a:t>
            </a:r>
            <a:r>
              <a:rPr lang="en-US" sz="2000" cap="none" dirty="0">
                <a:sym typeface="Wingdings" panose="05000000000000000000" pitchFamily="2" charset="2"/>
              </a:rPr>
              <a:t>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funcionários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parte</a:t>
            </a:r>
            <a:r>
              <a:rPr lang="en-US" sz="2000" cap="none" dirty="0">
                <a:sym typeface="Wingdings" panose="05000000000000000000" pitchFamily="2" charset="2"/>
              </a:rPr>
              <a:t> de um </a:t>
            </a:r>
            <a:r>
              <a:rPr lang="en-US" sz="2000" cap="none" dirty="0" err="1">
                <a:sym typeface="Wingdings" panose="05000000000000000000" pitchFamily="2" charset="2"/>
              </a:rPr>
              <a:t>vetor</a:t>
            </a:r>
            <a:r>
              <a:rPr lang="en-US" sz="2000" cap="none" dirty="0">
                <a:sym typeface="Wingdings" panose="05000000000000000000" pitchFamily="2" charset="2"/>
              </a:rPr>
              <a:t> ou </a:t>
            </a:r>
            <a:r>
              <a:rPr lang="en-US" sz="2000" cap="none" dirty="0" err="1">
                <a:sym typeface="Wingdings" panose="05000000000000000000" pitchFamily="2" charset="2"/>
              </a:rPr>
              <a:t>coleção</a:t>
            </a:r>
            <a:endParaRPr lang="en-US" sz="20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4211427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673" y="0"/>
            <a:ext cx="11725072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Polimorfismo, atributos e métodos (JAVA)</a:t>
            </a:r>
            <a:endParaRPr lang="pt-BR" sz="28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03814" y="6445815"/>
            <a:ext cx="3243179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38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3" y="1009045"/>
            <a:ext cx="5596164" cy="52393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71" y="791608"/>
            <a:ext cx="5684856" cy="156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71" y="2455741"/>
            <a:ext cx="5684856" cy="1691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468" y="4344472"/>
            <a:ext cx="5745277" cy="2135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917DC0-2C98-4AD1-AF34-B2414383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3061589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928" y="184603"/>
            <a:ext cx="11281727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</a:t>
            </a:r>
            <a:r>
              <a:rPr lang="pt-BR" sz="2800" cap="none" dirty="0"/>
              <a:t>, atributos e métodos (UML)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1" y="1207850"/>
            <a:ext cx="9979399" cy="5017758"/>
          </a:xfrm>
          <a:prstGeom prst="rect">
            <a:avLst/>
          </a:prstGeom>
        </p:spPr>
      </p:pic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B5F69438-2BF6-4045-AAED-DEE5E8C46D57}"/>
              </a:ext>
            </a:extLst>
          </p:cNvPr>
          <p:cNvSpPr/>
          <p:nvPr/>
        </p:nvSpPr>
        <p:spPr>
          <a:xfrm>
            <a:off x="9882909" y="1547606"/>
            <a:ext cx="2152073" cy="683491"/>
          </a:xfrm>
          <a:prstGeom prst="wedgeRoundRectCallout">
            <a:avLst>
              <a:gd name="adj1" fmla="val -72764"/>
              <a:gd name="adj2" fmla="val 10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1046EC3C-6F72-4AA5-A3FF-11D8CB4E33CD}"/>
              </a:ext>
            </a:extLst>
          </p:cNvPr>
          <p:cNvSpPr/>
          <p:nvPr/>
        </p:nvSpPr>
        <p:spPr>
          <a:xfrm>
            <a:off x="9882908" y="1547605"/>
            <a:ext cx="2152073" cy="683491"/>
          </a:xfrm>
          <a:prstGeom prst="wedgeRoundRectCallout">
            <a:avLst>
              <a:gd name="adj1" fmla="val -39288"/>
              <a:gd name="adj2" fmla="val 37331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DC898D6A-533E-411F-8613-DE033D0387CE}"/>
              </a:ext>
            </a:extLst>
          </p:cNvPr>
          <p:cNvSpPr/>
          <p:nvPr/>
        </p:nvSpPr>
        <p:spPr>
          <a:xfrm>
            <a:off x="9882907" y="1547604"/>
            <a:ext cx="2152073" cy="683491"/>
          </a:xfrm>
          <a:prstGeom prst="wedgeRoundRectCallout">
            <a:avLst>
              <a:gd name="adj1" fmla="val -137571"/>
              <a:gd name="adj2" fmla="val 35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9D16DEB7-6493-42E6-89B4-0D0E0E10EBD2}"/>
              </a:ext>
            </a:extLst>
          </p:cNvPr>
          <p:cNvSpPr/>
          <p:nvPr/>
        </p:nvSpPr>
        <p:spPr>
          <a:xfrm>
            <a:off x="9882905" y="1547604"/>
            <a:ext cx="2152073" cy="683491"/>
          </a:xfrm>
          <a:prstGeom prst="wedgeRoundRectCallout">
            <a:avLst>
              <a:gd name="adj1" fmla="val -18258"/>
              <a:gd name="adj2" fmla="val 6003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F9DFFF-2958-4348-ADB2-98689682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BBD5C-713E-4B0D-BB7B-16E3A3C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3709EF-46FC-4C8D-B2EB-8E6D660D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</a:t>
            </a:r>
            <a:r>
              <a:rPr lang="en-US" sz="5400" i="1" dirty="0"/>
              <a:t>Software</a:t>
            </a:r>
            <a:br>
              <a:rPr lang="en-US" dirty="0"/>
            </a:b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475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/>
              <a:t>Unidade I </a:t>
            </a:r>
            <a:r>
              <a:rPr lang="pt-BR" dirty="0"/>
              <a:t>- A Linguagem Java - </a:t>
            </a:r>
            <a:r>
              <a:rPr lang="pt-BR" b="1" dirty="0"/>
              <a:t>REVISAO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2300" dirty="0"/>
              <a:t>Fundamentos da Programação em Java;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2300" dirty="0"/>
              <a:t>Introdução a Classes, Objetos, Métodos, Tipos de Dados e Operadores;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2300" dirty="0"/>
              <a:t>Controles de Programas;</a:t>
            </a:r>
          </a:p>
          <a:p>
            <a:pPr marL="0" indent="-2772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/>
              <a:t>Unidade II </a:t>
            </a:r>
            <a:r>
              <a:rPr lang="pt-BR" dirty="0"/>
              <a:t>- Ambiente de Desenvolvimento </a:t>
            </a:r>
            <a:r>
              <a:rPr lang="pt-BR" b="1" dirty="0"/>
              <a:t>- REVISÃO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2300" dirty="0"/>
              <a:t>Java </a:t>
            </a:r>
            <a:r>
              <a:rPr lang="pt-BR" sz="2300" dirty="0" err="1"/>
              <a:t>development</a:t>
            </a:r>
            <a:r>
              <a:rPr lang="pt-BR" sz="2300" dirty="0"/>
              <a:t> kit, Java Virtual </a:t>
            </a:r>
            <a:r>
              <a:rPr lang="pt-BR" sz="2300" dirty="0" err="1"/>
              <a:t>Machine</a:t>
            </a:r>
            <a:r>
              <a:rPr lang="pt-BR" sz="2300" dirty="0"/>
              <a:t> e Java </a:t>
            </a:r>
            <a:r>
              <a:rPr lang="pt-BR" sz="2300" dirty="0" err="1"/>
              <a:t>Runtime</a:t>
            </a:r>
            <a:r>
              <a:rPr lang="pt-BR" sz="2300" dirty="0"/>
              <a:t> </a:t>
            </a:r>
            <a:r>
              <a:rPr lang="pt-BR" sz="2300" dirty="0" err="1"/>
              <a:t>Environment</a:t>
            </a:r>
            <a:r>
              <a:rPr lang="pt-BR" sz="2300" dirty="0"/>
              <a:t>;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2300" dirty="0"/>
              <a:t>Ambiente de design e programação;</a:t>
            </a:r>
          </a:p>
          <a:p>
            <a:pPr marL="0" indent="-2772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/>
              <a:t>Unidade III -Desenvolvimento de Aplicações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3400" b="1" dirty="0">
                <a:solidFill>
                  <a:schemeClr val="accent4">
                    <a:lumMod val="50000"/>
                  </a:schemeClr>
                </a:solidFill>
              </a:rPr>
              <a:t>Projeto de Interfaces, JSF;</a:t>
            </a:r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3000" b="1" dirty="0" err="1">
                <a:solidFill>
                  <a:schemeClr val="accent4">
                    <a:lumMod val="50000"/>
                  </a:schemeClr>
                </a:solidFill>
              </a:rPr>
              <a:t>Arquitetura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</a:rPr>
              <a:t> WEB</a:t>
            </a:r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</a:rPr>
              <a:t>JSF</a:t>
            </a:r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</a:rPr>
              <a:t>JDBC</a:t>
            </a:r>
            <a:endParaRPr lang="pt-BR" sz="3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 err="1"/>
              <a:t>IDE's</a:t>
            </a:r>
            <a:r>
              <a:rPr lang="pt-BR" dirty="0"/>
              <a:t> para desenvolvimento (</a:t>
            </a:r>
            <a:r>
              <a:rPr lang="pt-BR" dirty="0" err="1"/>
              <a:t>JCreator</a:t>
            </a:r>
            <a:r>
              <a:rPr lang="pt-BR" dirty="0"/>
              <a:t>, </a:t>
            </a:r>
            <a:r>
              <a:rPr lang="pt-BR" dirty="0" err="1"/>
              <a:t>JEdit</a:t>
            </a:r>
            <a:r>
              <a:rPr lang="pt-BR" dirty="0"/>
              <a:t>, </a:t>
            </a:r>
            <a:r>
              <a:rPr lang="pt-BR" dirty="0" err="1"/>
              <a:t>NetBeans</a:t>
            </a:r>
            <a:r>
              <a:rPr lang="pt-BR" dirty="0"/>
              <a:t>, Eclipse) </a:t>
            </a:r>
            <a:r>
              <a:rPr lang="pt-BR" dirty="0">
                <a:sym typeface="Wingdings" panose="05000000000000000000" pitchFamily="2" charset="2"/>
              </a:rPr>
              <a:t> NETBEANS</a:t>
            </a:r>
            <a:endParaRPr lang="pt-BR" dirty="0"/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Páginas Web (HTML5, CSS3 e </a:t>
            </a:r>
            <a:r>
              <a:rPr lang="pt-BR" dirty="0" err="1"/>
              <a:t>JavaScript</a:t>
            </a:r>
            <a:r>
              <a:rPr lang="pt-BR" dirty="0"/>
              <a:t>); </a:t>
            </a:r>
            <a:r>
              <a:rPr lang="pt-BR" dirty="0">
                <a:sym typeface="Wingdings" panose="05000000000000000000" pitchFamily="2" charset="2"/>
              </a:rPr>
              <a:t> Na etapa final</a:t>
            </a:r>
            <a:endParaRPr lang="pt-BR" dirty="0"/>
          </a:p>
          <a:p>
            <a:pPr marL="180000" indent="-4572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/>
              <a:t>Unidade IV - Componentes GUI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REVISÃO:</a:t>
            </a:r>
            <a:endParaRPr lang="pt-BR" dirty="0"/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Swing - Exibição de texto e imagens;</a:t>
            </a:r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eventos GUI e interfaces ouvintes (</a:t>
            </a:r>
            <a:r>
              <a:rPr lang="pt-BR" dirty="0" err="1"/>
              <a:t>Jbutton</a:t>
            </a:r>
            <a:r>
              <a:rPr lang="pt-BR" dirty="0"/>
              <a:t>, </a:t>
            </a:r>
            <a:r>
              <a:rPr lang="pt-BR" dirty="0" err="1"/>
              <a:t>JComboBox</a:t>
            </a:r>
            <a:r>
              <a:rPr lang="pt-BR" dirty="0"/>
              <a:t>, </a:t>
            </a:r>
            <a:r>
              <a:rPr lang="pt-BR" dirty="0" err="1"/>
              <a:t>Jlist</a:t>
            </a:r>
            <a:r>
              <a:rPr lang="pt-BR" dirty="0"/>
              <a:t>, listas de seleção múltipla)</a:t>
            </a:r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Evento de mouse, eventos de teclado;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COMPONENTES AVANÇADOS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JTextArea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JSlider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JPopupMenu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JDesktopPane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JInternalFrame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JTabbedPane,BoxLayout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GridBagLayout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marL="180000" indent="-4572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/>
              <a:t>Unidade V - Desenvolvimento de software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REVISÃO</a:t>
            </a:r>
            <a:endParaRPr lang="pt-BR" dirty="0"/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Conexão com base de dados, JDBC e JPA</a:t>
            </a:r>
          </a:p>
          <a:p>
            <a:pPr marL="10944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Comandos em SQL.</a:t>
            </a:r>
          </a:p>
          <a:p>
            <a:pPr marL="6372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Frameworks (</a:t>
            </a:r>
            <a:r>
              <a:rPr lang="pt-BR" sz="2900" b="1" dirty="0" err="1">
                <a:solidFill>
                  <a:schemeClr val="accent4">
                    <a:lumMod val="50000"/>
                  </a:schemeClr>
                </a:solidFill>
              </a:rPr>
              <a:t>Hibernate</a:t>
            </a:r>
            <a:r>
              <a:rPr lang="pt-BR" dirty="0"/>
              <a:t>, </a:t>
            </a:r>
            <a:r>
              <a:rPr lang="pt-BR" dirty="0" err="1"/>
              <a:t>JBoss</a:t>
            </a:r>
            <a:r>
              <a:rPr lang="pt-BR" dirty="0"/>
              <a:t>, </a:t>
            </a:r>
            <a:r>
              <a:rPr lang="pt-BR" dirty="0" err="1"/>
              <a:t>WebLogic</a:t>
            </a:r>
            <a:r>
              <a:rPr lang="pt-BR" dirty="0"/>
              <a:t>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Exercício</a:t>
            </a:r>
            <a:r>
              <a:rPr lang="en-US" sz="4800" dirty="0"/>
              <a:t> 2.1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Faça</a:t>
            </a:r>
            <a:r>
              <a:rPr lang="en-US" sz="3200" dirty="0"/>
              <a:t> um </a:t>
            </a:r>
            <a:r>
              <a:rPr lang="en-US" sz="3200" dirty="0" err="1"/>
              <a:t>programa</a:t>
            </a:r>
            <a:r>
              <a:rPr lang="en-US" sz="3200" dirty="0"/>
              <a:t>, </a:t>
            </a:r>
            <a:r>
              <a:rPr lang="en-US" sz="3200" dirty="0" err="1"/>
              <a:t>utilizando</a:t>
            </a:r>
            <a:r>
              <a:rPr lang="en-US" sz="3200" dirty="0"/>
              <a:t> o </a:t>
            </a:r>
            <a:r>
              <a:rPr lang="en-US" sz="3200" dirty="0" err="1"/>
              <a:t>modelo</a:t>
            </a:r>
            <a:r>
              <a:rPr lang="en-US" sz="3200" dirty="0"/>
              <a:t> MVC com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seguintes</a:t>
            </a:r>
            <a:r>
              <a:rPr lang="en-US" sz="3200" dirty="0"/>
              <a:t> </a:t>
            </a:r>
            <a:r>
              <a:rPr lang="en-US" sz="3200" dirty="0" err="1"/>
              <a:t>requisitos</a:t>
            </a:r>
            <a:r>
              <a:rPr lang="en-US" sz="3200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Modelo</a:t>
            </a:r>
            <a:r>
              <a:rPr lang="en-US" sz="2800" dirty="0"/>
              <a:t>:  Uma </a:t>
            </a:r>
            <a:r>
              <a:rPr lang="en-US" sz="2800" dirty="0" err="1"/>
              <a:t>classe</a:t>
            </a:r>
            <a:r>
              <a:rPr lang="en-US" sz="2800" dirty="0"/>
              <a:t> “</a:t>
            </a:r>
            <a:r>
              <a:rPr lang="en-US" sz="2800" dirty="0" err="1"/>
              <a:t>Produto</a:t>
            </a:r>
            <a:r>
              <a:rPr lang="en-US" sz="2800" dirty="0"/>
              <a:t>”  que </a:t>
            </a:r>
            <a:r>
              <a:rPr lang="en-US" sz="2800" dirty="0" err="1"/>
              <a:t>terá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,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r>
              <a:rPr lang="en-US" sz="2800" dirty="0"/>
              <a:t> e </a:t>
            </a:r>
            <a:r>
              <a:rPr lang="en-US" sz="2800" dirty="0" err="1"/>
              <a:t>calculará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total </a:t>
            </a:r>
            <a:r>
              <a:rPr lang="en-US" sz="2800" dirty="0" err="1"/>
              <a:t>através</a:t>
            </a:r>
            <a:r>
              <a:rPr lang="en-US" sz="2800" dirty="0"/>
              <a:t> do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endParaRPr lang="en-US" sz="28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/>
              <a:t>View:  Uma </a:t>
            </a:r>
            <a:r>
              <a:rPr lang="en-US" sz="2800" dirty="0" err="1"/>
              <a:t>classe</a:t>
            </a:r>
            <a:r>
              <a:rPr lang="en-US" sz="2800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Pergunta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cada </a:t>
            </a:r>
            <a:r>
              <a:rPr lang="en-US" sz="2400" dirty="0" err="1"/>
              <a:t>produto</a:t>
            </a:r>
            <a:endParaRPr lang="en-US" sz="2400" dirty="0"/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Mostra</a:t>
            </a:r>
            <a:r>
              <a:rPr lang="en-US" sz="2400" dirty="0"/>
              <a:t> o </a:t>
            </a:r>
            <a:r>
              <a:rPr lang="en-US" sz="2400" dirty="0" err="1"/>
              <a:t>produto</a:t>
            </a:r>
            <a:r>
              <a:rPr lang="en-US" sz="2400" dirty="0"/>
              <a:t> com a o total do </a:t>
            </a:r>
            <a:r>
              <a:rPr lang="en-US" sz="2400" dirty="0" err="1"/>
              <a:t>custo</a:t>
            </a:r>
            <a:endParaRPr lang="en-US" sz="24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Controlador</a:t>
            </a:r>
            <a:r>
              <a:rPr lang="en-US" sz="2800" dirty="0"/>
              <a:t> que vai </a:t>
            </a:r>
            <a:r>
              <a:rPr lang="en-US" sz="2800" dirty="0" err="1"/>
              <a:t>representar</a:t>
            </a:r>
            <a:r>
              <a:rPr lang="en-US" sz="2800" dirty="0"/>
              <a:t> um “</a:t>
            </a:r>
            <a:r>
              <a:rPr lang="en-US" sz="2800" dirty="0" err="1"/>
              <a:t>Estoque”vai</a:t>
            </a:r>
            <a:r>
              <a:rPr lang="en-US" sz="2800" dirty="0"/>
              <a:t> </a:t>
            </a:r>
            <a:r>
              <a:rPr lang="en-US" sz="2800" dirty="0" err="1"/>
              <a:t>invocar</a:t>
            </a:r>
            <a:r>
              <a:rPr lang="en-US" sz="2800" dirty="0"/>
              <a:t> a view, </a:t>
            </a:r>
            <a:r>
              <a:rPr lang="en-US" sz="2800" dirty="0" err="1"/>
              <a:t>obter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 dos </a:t>
            </a:r>
            <a:r>
              <a:rPr lang="en-US" sz="2800" dirty="0" err="1"/>
              <a:t>produtos</a:t>
            </a:r>
            <a:r>
              <a:rPr lang="en-US" sz="2800" dirty="0"/>
              <a:t>, </a:t>
            </a:r>
            <a:r>
              <a:rPr lang="en-US" sz="2800" dirty="0" err="1"/>
              <a:t>criar</a:t>
            </a:r>
            <a:r>
              <a:rPr lang="en-US" sz="2800" dirty="0"/>
              <a:t> e depois chamar a view para mostrar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totais</a:t>
            </a:r>
            <a:r>
              <a:rPr lang="en-US" sz="2800" dirty="0"/>
              <a:t>. </a:t>
            </a:r>
            <a:endParaRPr lang="pt-BR" sz="2800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28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41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95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8" y="2108551"/>
            <a:ext cx="5155017" cy="41595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42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2126051" y="17196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859" y="1108141"/>
            <a:ext cx="421005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621" y="3711313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7804506" y="1948992"/>
            <a:ext cx="994898" cy="183169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675622" y="3378200"/>
            <a:ext cx="1744287" cy="24574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853444" y="969548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828813" y="362302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656259" y="3623026"/>
            <a:ext cx="1610458" cy="396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1037" y="2365940"/>
            <a:ext cx="3571831" cy="17398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3312064" cy="4860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4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Exercício</a:t>
            </a:r>
            <a:r>
              <a:rPr lang="en-US" sz="4800" dirty="0"/>
              <a:t> 2.2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  </a:t>
            </a:r>
            <a:r>
              <a:rPr lang="en-US" dirty="0" err="1"/>
              <a:t>especializado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3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produto</a:t>
            </a:r>
            <a:r>
              <a:rPr lang="en-US" dirty="0"/>
              <a:t> diferentes, </a:t>
            </a:r>
            <a:r>
              <a:rPr lang="en-US" dirty="0" err="1"/>
              <a:t>sendo</a:t>
            </a:r>
            <a:r>
              <a:rPr lang="en-US" dirty="0"/>
              <a:t> que cada um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diferente. O </a:t>
            </a:r>
            <a:r>
              <a:rPr lang="en-US" dirty="0" err="1"/>
              <a:t>produto</a:t>
            </a:r>
            <a:r>
              <a:rPr lang="en-US" dirty="0"/>
              <a:t> deve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quantidade</a:t>
            </a:r>
            <a:r>
              <a:rPr lang="en-US" dirty="0"/>
              <a:t>.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Estoque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3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ou diferentes.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Pergunta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tipos</a:t>
            </a:r>
            <a:r>
              <a:rPr lang="en-US" dirty="0"/>
              <a:t> de cada </a:t>
            </a:r>
            <a:r>
              <a:rPr lang="en-US" dirty="0" err="1"/>
              <a:t>produto</a:t>
            </a:r>
            <a:r>
              <a:rPr lang="en-US" dirty="0"/>
              <a:t>  e </a:t>
            </a:r>
            <a:r>
              <a:rPr lang="en-US" dirty="0" err="1"/>
              <a:t>insere</a:t>
            </a:r>
            <a:r>
              <a:rPr lang="en-US" dirty="0"/>
              <a:t> no </a:t>
            </a:r>
            <a:r>
              <a:rPr lang="en-US" dirty="0" err="1"/>
              <a:t>estoque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com a o total do </a:t>
            </a:r>
            <a:r>
              <a:rPr lang="en-US" dirty="0" err="1"/>
              <a:t>custo</a:t>
            </a:r>
            <a:r>
              <a:rPr lang="en-US" dirty="0"/>
              <a:t> dos 3 </a:t>
            </a:r>
            <a:r>
              <a:rPr lang="en-US" dirty="0" err="1"/>
              <a:t>produtos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 </a:t>
            </a:r>
            <a:r>
              <a:rPr lang="en-US" dirty="0" err="1"/>
              <a:t>invocar</a:t>
            </a:r>
            <a:r>
              <a:rPr lang="en-US" dirty="0"/>
              <a:t> a view,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e depois chamar a view para mostrar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.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067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para </a:t>
            </a:r>
            <a:r>
              <a:rPr lang="en-US" dirty="0" err="1"/>
              <a:t>Abstrata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abstrato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3 classes </a:t>
            </a:r>
            <a:r>
              <a:rPr lang="en-US" dirty="0" err="1"/>
              <a:t>herdadas</a:t>
            </a:r>
            <a:r>
              <a:rPr lang="en-US" dirty="0"/>
              <a:t> de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View para </a:t>
            </a:r>
            <a:r>
              <a:rPr lang="en-US" dirty="0" err="1"/>
              <a:t>acrescentar</a:t>
            </a:r>
            <a:r>
              <a:rPr lang="en-US" dirty="0"/>
              <a:t> “Tipo 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tipo “</a:t>
            </a:r>
            <a:r>
              <a:rPr lang="en-US" dirty="0" err="1"/>
              <a:t>EstoqueModel</a:t>
            </a:r>
            <a:r>
              <a:rPr lang="en-US" dirty="0"/>
              <a:t>”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3 </a:t>
            </a:r>
            <a:r>
              <a:rPr lang="en-US" dirty="0" err="1"/>
              <a:t>variáveis</a:t>
            </a:r>
            <a:r>
              <a:rPr lang="en-US" dirty="0"/>
              <a:t> do mesmo tipo “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EstoqueModel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um </a:t>
            </a:r>
            <a:r>
              <a:rPr lang="en-US" dirty="0" err="1"/>
              <a:t>codigo</a:t>
            </a:r>
            <a:r>
              <a:rPr lang="en-US" dirty="0"/>
              <a:t> e </a:t>
            </a:r>
            <a:r>
              <a:rPr lang="en-US" dirty="0" err="1"/>
              <a:t>crie</a:t>
            </a:r>
            <a:r>
              <a:rPr lang="en-US" dirty="0"/>
              <a:t> cada tipo de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Sobrescrever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cada </a:t>
            </a:r>
            <a:r>
              <a:rPr lang="en-US" dirty="0" err="1"/>
              <a:t>herança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produto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e mostrar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10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45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70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3F0C3A-E433-4FCA-B3AB-66F8D999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04" y="906191"/>
            <a:ext cx="4581525" cy="34766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8" y="2897857"/>
            <a:ext cx="4176805" cy="33702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46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29092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048" y="3564091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5697882" y="1615879"/>
            <a:ext cx="2455518" cy="223165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941721" y="3471915"/>
            <a:ext cx="2141618" cy="50162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5630978" y="794116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267299" y="3933851"/>
            <a:ext cx="1434601" cy="39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748424" y="2310856"/>
            <a:ext cx="3037750" cy="22382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1686389" cy="1645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1EA0DB52-4D85-441D-95F9-DCEE620DE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339" y="3783037"/>
            <a:ext cx="316230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AE71E1-329D-409D-BA02-D2021456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3647" y="4269357"/>
            <a:ext cx="3952875" cy="146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8C29DF-01B3-4C8D-AEDE-50ED73A6F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630" y="4715933"/>
            <a:ext cx="3686175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37B671-4380-41EA-B115-0AF04A7A3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9614" y="5129508"/>
            <a:ext cx="33528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343F8A4-C625-4E6E-869D-35B7F6C577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724" y="4329655"/>
            <a:ext cx="3037750" cy="909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D0AF20F-1CED-46C6-908C-EA888A950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0974" y="1534652"/>
            <a:ext cx="3441299" cy="21079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766335" y="1075813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35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8" y="2108551"/>
            <a:ext cx="5155017" cy="41595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47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2126051" y="17196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859" y="1108141"/>
            <a:ext cx="421005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621" y="3711313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7804506" y="1948992"/>
            <a:ext cx="994898" cy="183169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675622" y="3378200"/>
            <a:ext cx="1744287" cy="24574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853444" y="969548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828813" y="362302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656259" y="3623026"/>
            <a:ext cx="1610458" cy="396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1037" y="2365940"/>
            <a:ext cx="3571831" cy="17398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3312064" cy="4860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36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“Pessoa”(Model)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idade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pt-BR" dirty="0"/>
              <a:t>,  com seus respectivo construtor e atributos.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riar</a:t>
            </a:r>
            <a:r>
              <a:rPr lang="pt-BR" dirty="0"/>
              <a:t> uma Classe “</a:t>
            </a:r>
            <a:r>
              <a:rPr lang="pt-BR" dirty="0" err="1"/>
              <a:t>ViewPessoa</a:t>
            </a:r>
            <a:r>
              <a:rPr lang="pt-BR" dirty="0"/>
              <a:t>” (</a:t>
            </a:r>
            <a:r>
              <a:rPr lang="pt-BR" dirty="0" err="1"/>
              <a:t>View</a:t>
            </a:r>
            <a:r>
              <a:rPr lang="pt-BR" dirty="0"/>
              <a:t>) que vai receber os dados da pessoa e mostrar em uma janela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GerenciarPessoa</a:t>
            </a:r>
            <a:r>
              <a:rPr lang="en-US" dirty="0"/>
              <a:t>” que vai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Pessoa, </a:t>
            </a:r>
            <a:r>
              <a:rPr lang="en-US" dirty="0" err="1"/>
              <a:t>obter</a:t>
            </a:r>
            <a:r>
              <a:rPr lang="en-US" dirty="0"/>
              <a:t> seus dados e depois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 </a:t>
            </a:r>
            <a:r>
              <a:rPr lang="en-US" dirty="0" err="1"/>
              <a:t>ViewPessoa</a:t>
            </a:r>
            <a:r>
              <a:rPr lang="en-US" dirty="0"/>
              <a:t> e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A sua </a:t>
            </a:r>
            <a:r>
              <a:rPr lang="en-US" dirty="0" err="1"/>
              <a:t>classe</a:t>
            </a:r>
            <a:r>
              <a:rPr lang="en-US" dirty="0"/>
              <a:t> principal “main” NAO </a:t>
            </a:r>
            <a:r>
              <a:rPr lang="en-US" dirty="0" err="1"/>
              <a:t>será</a:t>
            </a:r>
            <a:r>
              <a:rPr lang="en-US" dirty="0"/>
              <a:t> essa </a:t>
            </a:r>
            <a:r>
              <a:rPr lang="en-US" dirty="0" err="1"/>
              <a:t>classe</a:t>
            </a:r>
            <a:r>
              <a:rPr lang="en-US" dirty="0"/>
              <a:t>.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Aplicação</a:t>
            </a:r>
            <a:r>
              <a:rPr lang="en-US" dirty="0"/>
              <a:t>” para </a:t>
            </a:r>
            <a:r>
              <a:rPr lang="en-US" dirty="0" err="1"/>
              <a:t>inicializar</a:t>
            </a:r>
            <a:r>
              <a:rPr lang="en-US" dirty="0"/>
              <a:t> seu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791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227" y="5540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49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CD6F4-40C4-41D6-8A39-36490AB6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03" y="302698"/>
            <a:ext cx="4343400" cy="149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AE907E-CB73-45A0-B224-FCFC87B5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44" y="3613937"/>
            <a:ext cx="4318456" cy="2824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79A3911-735F-47DD-A7AD-4A330CB98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01" y="1306324"/>
            <a:ext cx="5487825" cy="2227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5626836-5E27-4170-B3B2-B872A1042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991" y="3006848"/>
            <a:ext cx="6878828" cy="318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22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20676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198430"/>
            <a:ext cx="10018713" cy="5049970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Básica:</a:t>
            </a:r>
          </a:p>
          <a:p>
            <a:pPr lvl="1"/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DEITEL, </a:t>
            </a:r>
            <a:r>
              <a:rPr lang="pt-BR" b="1" dirty="0">
                <a:effectLst>
                  <a:glow rad="127000">
                    <a:srgbClr val="FFFF00"/>
                  </a:glow>
                </a:effectLst>
              </a:rPr>
              <a:t>JAVA COMO PROGRAMAR - </a:t>
            </a:r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8a edição</a:t>
            </a:r>
          </a:p>
          <a:p>
            <a:pPr lvl="1"/>
            <a:r>
              <a:rPr lang="pt-BR" dirty="0"/>
              <a:t>FONSECA, Eduardo. </a:t>
            </a:r>
            <a:r>
              <a:rPr lang="pt-BR" b="1" dirty="0"/>
              <a:t>Desenvolvimento de Software</a:t>
            </a:r>
            <a:r>
              <a:rPr lang="pt-BR" dirty="0"/>
              <a:t>. Rio de Janeiro: SESES, 2015.</a:t>
            </a:r>
          </a:p>
          <a:p>
            <a:pPr lvl="1"/>
            <a:r>
              <a:rPr lang="it-IT" dirty="0"/>
              <a:t>MILETTO, E. M.; BERTAGNOLLI, S. C. </a:t>
            </a:r>
            <a:r>
              <a:rPr lang="it-IT" b="1" dirty="0"/>
              <a:t>Desenvolvimento de software II:</a:t>
            </a:r>
            <a:r>
              <a:rPr lang="pt-BR" b="1" dirty="0"/>
              <a:t>introdução ao desenvolvimento web com HTML, CSS, </a:t>
            </a:r>
            <a:r>
              <a:rPr lang="pt-BR" b="1" dirty="0" err="1"/>
              <a:t>JavaScript</a:t>
            </a:r>
            <a:r>
              <a:rPr lang="pt-BR" b="1" dirty="0"/>
              <a:t> e PHP</a:t>
            </a:r>
            <a:r>
              <a:rPr lang="pt-BR" dirty="0"/>
              <a:t>. Porto Alegre: </a:t>
            </a:r>
            <a:r>
              <a:rPr lang="pt-BR" dirty="0" err="1"/>
              <a:t>Bookman</a:t>
            </a:r>
            <a:r>
              <a:rPr lang="pt-BR" dirty="0"/>
              <a:t>, 2014. </a:t>
            </a:r>
          </a:p>
          <a:p>
            <a:r>
              <a:rPr lang="pt-BR" b="1" dirty="0"/>
              <a:t>Complementar:</a:t>
            </a:r>
          </a:p>
          <a:p>
            <a:pPr lvl="1"/>
            <a:r>
              <a:rPr lang="pt-BR" dirty="0"/>
              <a:t>MELO, Alexandre Altair de; </a:t>
            </a:r>
            <a:r>
              <a:rPr lang="pt-BR" dirty="0" err="1"/>
              <a:t>Luckow</a:t>
            </a:r>
            <a:r>
              <a:rPr lang="pt-BR" dirty="0"/>
              <a:t>, Décio </a:t>
            </a:r>
            <a:r>
              <a:rPr lang="pt-BR" dirty="0" err="1"/>
              <a:t>Heinzelmann</a:t>
            </a:r>
            <a:r>
              <a:rPr lang="pt-BR" dirty="0"/>
              <a:t>. Programação Java para a </a:t>
            </a:r>
            <a:r>
              <a:rPr lang="it-IT" dirty="0"/>
              <a:t>Web - 2ª Ed. NOVATEC, 2015;</a:t>
            </a:r>
          </a:p>
          <a:p>
            <a:pPr lvl="1"/>
            <a:r>
              <a:rPr lang="pt-BR" dirty="0"/>
              <a:t>COELHO, Pedro e </a:t>
            </a:r>
            <a:r>
              <a:rPr lang="pt-BR" dirty="0" err="1"/>
              <a:t>Lidel</a:t>
            </a:r>
            <a:r>
              <a:rPr lang="pt-BR" dirty="0"/>
              <a:t> ? Zamboni. Programação Em Java - Curso Completo - 4ª Ed. 2014</a:t>
            </a:r>
          </a:p>
          <a:p>
            <a:pPr lvl="1"/>
            <a:r>
              <a:rPr lang="pt-BR" dirty="0"/>
              <a:t>SCHILDT, H.; SKRIEN, D. </a:t>
            </a:r>
            <a:r>
              <a:rPr lang="pt-BR" b="1" dirty="0"/>
              <a:t>Programação com Java</a:t>
            </a:r>
            <a:r>
              <a:rPr lang="pt-BR" dirty="0"/>
              <a:t>: uma introdução abrangente. Porto Alegre: AMGH, 2013;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 </a:t>
            </a:r>
            <a:br>
              <a:rPr lang="en-US" sz="5400" dirty="0"/>
            </a:b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Repetir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mas </a:t>
            </a:r>
            <a:r>
              <a:rPr lang="en-US" dirty="0" err="1"/>
              <a:t>acrescente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dados do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Aprimore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até que o </a:t>
            </a:r>
            <a:r>
              <a:rPr lang="en-US" dirty="0" err="1"/>
              <a:t>usuario</a:t>
            </a:r>
            <a:r>
              <a:rPr lang="en-US" dirty="0"/>
              <a:t> “</a:t>
            </a:r>
            <a:r>
              <a:rPr lang="en-US" dirty="0" err="1"/>
              <a:t>cancele</a:t>
            </a:r>
            <a:r>
              <a:rPr lang="en-US" dirty="0"/>
              <a:t>”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5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38" y="39583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dirty="0"/>
            </a:br>
            <a:r>
              <a:rPr lang="en-US" sz="4900" b="1" dirty="0" err="1"/>
              <a:t>Exercício</a:t>
            </a:r>
            <a:r>
              <a:rPr lang="en-US" sz="4900" b="1" dirty="0"/>
              <a:t>( 2.1)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51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8D1C94-4FCF-4ED4-8C39-26F5BAB1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1" y="2190853"/>
            <a:ext cx="4710996" cy="2476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AB29AC-C3A0-4264-9685-953E5279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01" y="196711"/>
            <a:ext cx="7258761" cy="6265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148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921" y="136525"/>
            <a:ext cx="10515600" cy="1940712"/>
          </a:xfrm>
        </p:spPr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dirty="0"/>
            </a:br>
            <a:r>
              <a:rPr lang="en-US" sz="4900" b="1" dirty="0" err="1"/>
              <a:t>Exercício</a:t>
            </a:r>
            <a:br>
              <a:rPr lang="en-US" sz="4900" b="1" dirty="0"/>
            </a:br>
            <a:r>
              <a:rPr lang="en-US" sz="4900" b="1" dirty="0" err="1"/>
              <a:t>em</a:t>
            </a:r>
            <a:r>
              <a:rPr lang="en-US" sz="4900" b="1" dirty="0"/>
              <a:t> Sala(2.2)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52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451C40-AA8C-437A-8576-CFF3CB64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3" y="2835668"/>
            <a:ext cx="5166309" cy="1940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F2F8F7-93A4-4CB1-B42D-23E3A80F2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12" y="136525"/>
            <a:ext cx="6515100" cy="6257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883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pra</a:t>
            </a:r>
            <a:r>
              <a:rPr lang="en-US" sz="4900" b="1" dirty="0"/>
              <a:t> casa 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 para: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outro </a:t>
            </a:r>
            <a:r>
              <a:rPr lang="en-US" dirty="0" err="1"/>
              <a:t>objeto</a:t>
            </a:r>
            <a:r>
              <a:rPr lang="en-US" dirty="0"/>
              <a:t> “View” para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arquivo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passe</a:t>
            </a:r>
            <a:r>
              <a:rPr lang="en-US" dirty="0"/>
              <a:t> para a view a </a:t>
            </a:r>
            <a:r>
              <a:rPr lang="en-US" dirty="0" err="1"/>
              <a:t>informação</a:t>
            </a:r>
            <a:r>
              <a:rPr lang="en-US" dirty="0"/>
              <a:t> se a </a:t>
            </a:r>
            <a:r>
              <a:rPr lang="en-US" dirty="0" err="1"/>
              <a:t>pessoa</a:t>
            </a:r>
            <a:r>
              <a:rPr lang="en-US" dirty="0"/>
              <a:t> é </a:t>
            </a:r>
            <a:r>
              <a:rPr lang="en-US" dirty="0" err="1"/>
              <a:t>maior</a:t>
            </a:r>
            <a:r>
              <a:rPr lang="en-US" dirty="0"/>
              <a:t> de idade (&gt;18) para que seja </a:t>
            </a:r>
            <a:r>
              <a:rPr lang="en-US" dirty="0" err="1"/>
              <a:t>apresentado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5400" b="1" dirty="0"/>
              <a:t>Graphical User Interfaces (GUIs)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AWT - Abstract Window Toolkit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JAVA 1.1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Muito Código </a:t>
            </a:r>
            <a:r>
              <a:rPr lang="en-US" dirty="0" err="1"/>
              <a:t>nativo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SWING                </a:t>
            </a:r>
            <a:r>
              <a:rPr lang="en-US" dirty="0">
                <a:sym typeface="Wingdings" panose="05000000000000000000" pitchFamily="2" charset="2"/>
              </a:rPr>
              <a:t>         </a:t>
            </a:r>
            <a:r>
              <a:rPr lang="en-US" dirty="0" err="1">
                <a:sym typeface="Wingdings" panose="05000000000000000000" pitchFamily="2" charset="2"/>
              </a:rPr>
              <a:t>Ultrapassado</a:t>
            </a:r>
            <a:r>
              <a:rPr lang="en-US" dirty="0">
                <a:sym typeface="Wingdings" panose="05000000000000000000" pitchFamily="2" charset="2"/>
              </a:rPr>
              <a:t> ?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Visual </a:t>
            </a:r>
            <a:r>
              <a:rPr lang="en-US" dirty="0" err="1"/>
              <a:t>Configurável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MVC (Model View </a:t>
            </a:r>
            <a:r>
              <a:rPr lang="en-US" dirty="0" err="1"/>
              <a:t>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IBM’s SWT - </a:t>
            </a:r>
            <a:r>
              <a:rPr lang="pt-BR" dirty="0"/>
              <a:t>STANDARD WIDGET TOOLKIT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Mais </a:t>
            </a:r>
            <a:r>
              <a:rPr lang="en-US" dirty="0" err="1"/>
              <a:t>rápido</a:t>
            </a:r>
            <a:r>
              <a:rPr lang="en-US" dirty="0"/>
              <a:t> e </a:t>
            </a:r>
            <a:r>
              <a:rPr lang="en-US" dirty="0" err="1"/>
              <a:t>leve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Superado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JavaFX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Atual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Tendencia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D366D9-FB10-4A15-92B8-20FC5CF4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7" y="1563654"/>
            <a:ext cx="1465150" cy="11524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F21A5-C7E7-46F2-8C76-A9526D67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31" y="2950533"/>
            <a:ext cx="1017169" cy="10682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23E818-1C77-4BF0-9D93-4077AC675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97" y="4272389"/>
            <a:ext cx="1014975" cy="12179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E7714F2-E18D-4E75-B2C7-94C6B5B81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25" y="5490359"/>
            <a:ext cx="913127" cy="8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5400" b="1" dirty="0" err="1"/>
              <a:t>Visão</a:t>
            </a:r>
            <a:r>
              <a:rPr lang="en-US" sz="5400" b="1" dirty="0"/>
              <a:t> Geral do Swing –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6B9FD4-BC84-4B67-8D82-FF01362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74" y="1880098"/>
            <a:ext cx="7319346" cy="42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5400" b="1" dirty="0" err="1"/>
              <a:t>Visão</a:t>
            </a:r>
            <a:r>
              <a:rPr lang="en-US" sz="5400" b="1" dirty="0"/>
              <a:t> Geral do Swing –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94E963-68A2-4740-A0A2-A821A312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39" y="1682433"/>
            <a:ext cx="570547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3D76C3B-1FC5-4302-BF67-FFF6D360C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3069114"/>
            <a:ext cx="588645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DF7352-196A-49C4-AF23-AD08486D8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101" y="5051742"/>
            <a:ext cx="6434138" cy="914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DA614D-9B16-4C7B-97BA-6B59F0256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98" y="1721167"/>
            <a:ext cx="5458470" cy="4605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03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Hierarquia</a:t>
            </a:r>
            <a:r>
              <a:rPr lang="en-US" sz="4900" b="1" dirty="0"/>
              <a:t> de </a:t>
            </a:r>
            <a:r>
              <a:rPr lang="en-US" sz="49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1C76FE-1E7F-4CE9-B1AD-B4CF9D75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9" y="1550866"/>
            <a:ext cx="7600398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55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2175</TotalTime>
  <Words>3106</Words>
  <Application>Microsoft Office PowerPoint</Application>
  <PresentationFormat>Widescreen</PresentationFormat>
  <Paragraphs>541</Paragraphs>
  <Slides>53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1" baseType="lpstr">
      <vt:lpstr>Arial</vt:lpstr>
      <vt:lpstr>Biondi</vt:lpstr>
      <vt:lpstr>Calibri</vt:lpstr>
      <vt:lpstr>Calibri Light</vt:lpstr>
      <vt:lpstr>Courier New</vt:lpstr>
      <vt:lpstr>Wingdings</vt:lpstr>
      <vt:lpstr>Wingdings 2</vt:lpstr>
      <vt:lpstr>HDOfficeLightV0</vt:lpstr>
      <vt:lpstr>Desenvolvimento de Software (Aula 1/2)</vt:lpstr>
      <vt:lpstr>Desenvolvimento de Software Aula 1</vt:lpstr>
      <vt:lpstr>Desenvolvimento de Software Avisos</vt:lpstr>
      <vt:lpstr>Desenvolvimento de Software Conteúdo Programático</vt:lpstr>
      <vt:lpstr>Bibliografia</vt:lpstr>
      <vt:lpstr>Desenvolvimento de Software Graphical User Interfaces (GUIs)</vt:lpstr>
      <vt:lpstr>Desenvolvimento de Software Visão Geral do Swing – MVC</vt:lpstr>
      <vt:lpstr>Desenvolvimento de Software Visão Geral do Swing – MVC</vt:lpstr>
      <vt:lpstr>Desenvolvimento de Software SWING – Hierarquia de Componentes</vt:lpstr>
      <vt:lpstr>Desenvolvimento de Software SWING – Exemplo (NetBeans)</vt:lpstr>
      <vt:lpstr>Desenvolvimento de Software SWING – GUI Padrão – JOptionPane (Deitel Cap. 14)</vt:lpstr>
      <vt:lpstr>Desenvolvimento de Software SWING – GUI Padrão – JOptionPane (Deitel Cap. 14)</vt:lpstr>
      <vt:lpstr>Desenvolvimento de Software SWING – GUI Padrão – JOptionPane (Deitel Cap. 14)</vt:lpstr>
      <vt:lpstr>Desenvolvimento de Software Aula 1 – Exercício em Sala(1)</vt:lpstr>
      <vt:lpstr>Desenvolvimento de Software Aula 1 – Exercício em Sala(2)</vt:lpstr>
      <vt:lpstr>Revisão – JAVA – Hello World</vt:lpstr>
      <vt:lpstr>Revisão – JAVA – Hello World</vt:lpstr>
      <vt:lpstr>Revisão – JAVA – Hello World</vt:lpstr>
      <vt:lpstr>Revisão – JAVA – Hello World II</vt:lpstr>
      <vt:lpstr>Revisão – JAVA – Exemplo JOptionPane</vt:lpstr>
      <vt:lpstr>Revisão – JAVA - Tipos de dados primitivos</vt:lpstr>
      <vt:lpstr>Revisão – JAVA - Variáveis e Constantes</vt:lpstr>
      <vt:lpstr>Revisão – JAVA - Wrappers</vt:lpstr>
      <vt:lpstr>Revisão – JAVA – P1_EX2 - Comandos de Fluxo (for)</vt:lpstr>
      <vt:lpstr>Revisão – JAVA – P1_EX3 - Comandos de Fluxo (While)</vt:lpstr>
      <vt:lpstr>Revisão – JAVA – EX3 - MVC</vt:lpstr>
      <vt:lpstr>Revisão – JAVA – EX3 - MVC Passos</vt:lpstr>
      <vt:lpstr>Revisão – JAVA – EX3 - MVC</vt:lpstr>
      <vt:lpstr>Revisão – JAVA – EX3 - MVC</vt:lpstr>
      <vt:lpstr>Revisão – JAVA – “Arrays” ou “Vetores”  (Deitel cap.7)</vt:lpstr>
      <vt:lpstr>Revisão – JAVA – Arrays – Ex 1 - Coloque a lista abaixo em um array e mostre o total</vt:lpstr>
      <vt:lpstr>Revisão – JAVA – Arrays – Ex 1</vt:lpstr>
      <vt:lpstr>Revisão – JAVA – Arrays – Ex 2  (1) - Coloque a lista abaixo em um array e mostre os totais </vt:lpstr>
      <vt:lpstr>Revisão – JAVA – Arrays – Ex 2 (2) - Coloque a lista abaixo em um array e mostre os totais</vt:lpstr>
      <vt:lpstr>Revisão – JAVA Programação Estruturada x Orientação Objeto</vt:lpstr>
      <vt:lpstr>Revisão – JAVA - Classes, atributos e métodos</vt:lpstr>
      <vt:lpstr>Revisão – JAVA - Herança</vt:lpstr>
      <vt:lpstr>Revisão – JAVA: Herança, Polimorfismo, atributos e métodos (JAVA)</vt:lpstr>
      <vt:lpstr>Revisão – JAVA: Herança, Polimorfismo, atributos e métodos (UML)</vt:lpstr>
      <vt:lpstr>Revisão – JAVA – Exercício 2.1</vt:lpstr>
      <vt:lpstr>Revisão – JAVA – EX4 – MVC3</vt:lpstr>
      <vt:lpstr>Revisão – JAVA – EX4 – MVC3</vt:lpstr>
      <vt:lpstr>Revisão – JAVA – Exercício 2.2</vt:lpstr>
      <vt:lpstr>Revisão – JAVA – EX4 – MVC4 Passos</vt:lpstr>
      <vt:lpstr>Revisão – JAVA – EX4 – MVC4</vt:lpstr>
      <vt:lpstr>Revisão – JAVA – EX4 – MVC4</vt:lpstr>
      <vt:lpstr>Revisão – JAVA – EX3 – MVC4</vt:lpstr>
      <vt:lpstr>Revisão – JAVA Aula 1 – Exercício em Sala</vt:lpstr>
      <vt:lpstr>Revisão – JAVA Aula 1 – Exercício em Sala(1)</vt:lpstr>
      <vt:lpstr>Revisão – JAVA  Exercício em Sala(2)</vt:lpstr>
      <vt:lpstr>Revisão – JAVA Exercício( 2.1)</vt:lpstr>
      <vt:lpstr>Revisão – JAVA Exercício em Sala(2.2)</vt:lpstr>
      <vt:lpstr>Revisão – JAVA Aula 1 – Exercício pra casa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74</cp:revision>
  <cp:lastPrinted>2018-02-21T20:08:26Z</cp:lastPrinted>
  <dcterms:created xsi:type="dcterms:W3CDTF">2016-08-01T02:15:42Z</dcterms:created>
  <dcterms:modified xsi:type="dcterms:W3CDTF">2018-03-05T00:13:56Z</dcterms:modified>
</cp:coreProperties>
</file>