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8" r:id="rId24"/>
    <p:sldId id="287" r:id="rId25"/>
    <p:sldId id="293" r:id="rId26"/>
    <p:sldId id="289" r:id="rId27"/>
    <p:sldId id="290" r:id="rId28"/>
    <p:sldId id="292" r:id="rId29"/>
    <p:sldId id="291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26/03/2018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6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274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81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1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02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5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0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50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75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22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19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18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60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3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46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71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25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61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375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481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7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1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82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90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3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75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88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4614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8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01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50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62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6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84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0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dirty="0"/>
              <a:t>(Aula 4)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753228"/>
            <a:ext cx="9989382" cy="1080938"/>
          </a:xfrm>
        </p:spPr>
        <p:txBody>
          <a:bodyPr/>
          <a:lstStyle/>
          <a:p>
            <a:r>
              <a:rPr lang="en-US" dirty="0"/>
              <a:t>2.3 -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713438"/>
            <a:ext cx="7246180" cy="23930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688443"/>
            <a:ext cx="11047221" cy="262527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82A665-F687-443C-ABB8-E8A40B60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32936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0C4320-590F-474B-99CE-18692E85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0" y="904717"/>
            <a:ext cx="4940516" cy="13557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7D0131-CE43-46DF-935E-62BF08B04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277" y="1238408"/>
            <a:ext cx="7185797" cy="5117942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EA369ED4-8107-4FBF-A4CF-3292072C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228816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3C407D-D6A5-4DDA-A7AC-4DB07479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8" y="1110381"/>
            <a:ext cx="8715566" cy="36390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34ECBE-D6DD-4D78-954B-74786C59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474" y="3634980"/>
            <a:ext cx="7405266" cy="2721370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A3D303B5-C420-411A-B21E-D94160E8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73159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373BC-D3D9-4899-84BF-5D66AFEC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6" y="1057627"/>
            <a:ext cx="5925195" cy="54585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AFCA7-63C1-4957-A2D1-A2F5C884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26" y="1992582"/>
            <a:ext cx="7264313" cy="2214341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5FD096EB-A5F0-47E2-A368-CC73FAAA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41883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373BC-D3D9-4899-84BF-5D66AFEC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7" y="1068889"/>
            <a:ext cx="5925195" cy="54585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CD7D82-F30C-4BD8-9AED-4602AA91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44" y="1253893"/>
            <a:ext cx="4471497" cy="46644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BDBC9F-5BBE-4413-A869-C80BB93B4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841" y="259928"/>
            <a:ext cx="4819650" cy="4772025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9BE1BBCD-453C-4F33-A4BC-FCC9C473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1627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BDBC9F-5BBE-4413-A869-C80BB93B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9" y="1042987"/>
            <a:ext cx="4819650" cy="4772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DC2EF1-4F3A-4CB0-8D73-8B5916786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336" y="1054195"/>
            <a:ext cx="6762629" cy="5302155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8CAD212-2728-4E53-A019-58296C35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84859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9AC44C-0517-4972-B55C-90EEA1A9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32" y="1217463"/>
            <a:ext cx="8368825" cy="4978621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A516743-0B3C-4FE0-854A-6C7C7E6F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43237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12D481-4DB0-41F3-B904-A1228711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1" y="1045760"/>
            <a:ext cx="11197428" cy="5418110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26A5B2B6-D4A6-4240-A8F8-8E72C86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249003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C42F55-C748-4E94-ABF8-2E1791A7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47" y="1519956"/>
            <a:ext cx="4591050" cy="45339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16E58C-E4DD-4E2A-A820-5AE7311D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159493"/>
            <a:ext cx="8448968" cy="174410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E68199A0-67D7-4154-9DE1-B63DA311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00977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A251EE-8B69-441F-8379-728B7D065ED5}"/>
              </a:ext>
            </a:extLst>
          </p:cNvPr>
          <p:cNvSpPr/>
          <p:nvPr/>
        </p:nvSpPr>
        <p:spPr>
          <a:xfrm>
            <a:off x="318448" y="1094633"/>
            <a:ext cx="1173707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\GlassFishServer4111\glassfish\domains\domain1\generated\jsp\JSP_EX1\org\apache\jsp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8E305C-8E76-4B56-A03E-BB0FDCAE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298"/>
            <a:ext cx="11608096" cy="13717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4789D5-6C9F-4C81-89E6-4E6BB192F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5712"/>
            <a:ext cx="12425531" cy="3230638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29EC1D4C-B4BA-49CA-AC41-3A6B03F2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5243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4 - </a:t>
            </a:r>
            <a:r>
              <a:rPr lang="en-US" dirty="0" err="1"/>
              <a:t>Aplicações</a:t>
            </a:r>
            <a:r>
              <a:rPr lang="en-US" dirty="0"/>
              <a:t> Web – Java Server Pages (JSP)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Descrição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Estrutura</a:t>
            </a:r>
            <a:endParaRPr lang="en-US" sz="3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Ciclo</a:t>
            </a:r>
            <a:r>
              <a:rPr lang="en-US" sz="3200" dirty="0"/>
              <a:t> de Vida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Elementos</a:t>
            </a:r>
            <a:endParaRPr lang="en-US" sz="32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Objetos</a:t>
            </a:r>
            <a:r>
              <a:rPr lang="en-US" sz="3200" dirty="0"/>
              <a:t> </a:t>
            </a:r>
            <a:r>
              <a:rPr lang="en-US" sz="3200" dirty="0" err="1"/>
              <a:t>implícitos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Exemplos</a:t>
            </a: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567B47-FF99-4AAE-899F-D9B29302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9" y="1217462"/>
            <a:ext cx="12101715" cy="32180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DC5772-4345-48E3-BBE5-87DB103C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5058" y="4532833"/>
            <a:ext cx="11585785" cy="735203"/>
          </a:xfrm>
          <a:prstGeom prst="rect">
            <a:avLst/>
          </a:prstGeom>
        </p:spPr>
      </p:pic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C9F1C357-652C-41AB-840C-4A20BC18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4556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2 -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7B9553-176D-4340-8FE1-4A420689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9" y="1312566"/>
            <a:ext cx="10153814" cy="5066308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853B26D7-F014-47B0-96FE-E709341D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407107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3 - JSP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94A30-A808-4A02-B038-D038A6DE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7" y="1157287"/>
            <a:ext cx="2449587" cy="56447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27256A-C060-4C1B-9F72-C0FC58F7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66" y="1217463"/>
            <a:ext cx="4993759" cy="5274658"/>
          </a:xfrm>
          <a:prstGeom prst="rect">
            <a:avLst/>
          </a:prstGeom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BE416A0D-823A-4E55-BAAC-B67A8D0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67EC724-7AC4-4A17-A899-61490B3E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6584516-45EA-4411-BA2D-5BE276A3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4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3 - JSP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427896-08F2-4E79-9CF4-9E422AC1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47" y="1589345"/>
            <a:ext cx="11994082" cy="278063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7F9286-35B7-4F29-BF4A-42BA8D6183E5}"/>
              </a:ext>
            </a:extLst>
          </p:cNvPr>
          <p:cNvSpPr/>
          <p:nvPr/>
        </p:nvSpPr>
        <p:spPr>
          <a:xfrm>
            <a:off x="2870791" y="1217463"/>
            <a:ext cx="8548576" cy="11854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8BCE0-19DC-46E8-AB1F-73AD5E9A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19439-A00D-4624-851E-C305D7E0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11853F-FB04-4CC8-B402-18EB52B4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6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-149944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3 -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41D484-9872-43D5-95A6-B6ACEC9B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9" y="755650"/>
            <a:ext cx="107346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3 - JSP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60F81-5716-4EBF-9746-E1127346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5" y="1041546"/>
            <a:ext cx="9342791" cy="2169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D081E20-97B1-4622-B372-19CFB6221A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7" r="2593"/>
          <a:stretch/>
        </p:blipFill>
        <p:spPr>
          <a:xfrm>
            <a:off x="389736" y="2633251"/>
            <a:ext cx="12142356" cy="3629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3 - JSP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60F81-5716-4EBF-9746-E1127346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5" y="1041546"/>
            <a:ext cx="9800674" cy="2275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239BDA-CB3A-48FB-925D-9DA99262A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82" y="3067013"/>
            <a:ext cx="9254482" cy="26745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73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/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3 - JSP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081E20-97B1-4622-B372-19CFB6221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r="2593"/>
          <a:stretch/>
        </p:blipFill>
        <p:spPr>
          <a:xfrm>
            <a:off x="318448" y="1091530"/>
            <a:ext cx="8754114" cy="2616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101644-EB26-411B-9690-64215BA1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25" y="2785729"/>
            <a:ext cx="9386827" cy="3570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16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4 -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DD8C89-0C16-4243-A68D-1A0A0AB8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92138"/>
            <a:ext cx="7074446" cy="56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4 -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FAF80A-7F01-4F33-B73E-0CD03471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7" y="1477674"/>
            <a:ext cx="10809410" cy="44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 err="1"/>
              <a:t>Aplicações</a:t>
            </a:r>
            <a:r>
              <a:rPr lang="en-US" dirty="0"/>
              <a:t> Web – JSPs - </a:t>
            </a:r>
            <a:r>
              <a:rPr lang="en-US" dirty="0" err="1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Páginas</a:t>
            </a:r>
            <a:r>
              <a:rPr lang="en-US" sz="3600" dirty="0"/>
              <a:t> HTML com “</a:t>
            </a:r>
            <a:r>
              <a:rPr lang="en-US" sz="3600" dirty="0" err="1"/>
              <a:t>conteúdo</a:t>
            </a:r>
            <a:r>
              <a:rPr lang="en-US" sz="3600" dirty="0"/>
              <a:t>” Java que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transformados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Servlets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Usadas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geral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front end para Servlets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Servlets </a:t>
            </a:r>
            <a:r>
              <a:rPr lang="en-US" sz="3600" dirty="0" err="1"/>
              <a:t>criadas</a:t>
            </a:r>
            <a:r>
              <a:rPr lang="en-US" sz="3600" dirty="0"/>
              <a:t> </a:t>
            </a:r>
            <a:r>
              <a:rPr lang="en-US" sz="3600" dirty="0" err="1"/>
              <a:t>dinâmicamente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primeira</a:t>
            </a:r>
            <a:r>
              <a:rPr lang="en-US" sz="3600" dirty="0"/>
              <a:t> </a:t>
            </a:r>
            <a:r>
              <a:rPr lang="en-US" sz="3600" dirty="0" err="1"/>
              <a:t>carga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2A1FE9F-7EC9-4E5E-ADE7-EF7430C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90767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4 -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7AC4E7-F736-43C0-B812-85A9D250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70" y="1217463"/>
            <a:ext cx="7820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5F9383-9EFA-4488-9F99-CCA66077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3" y="1540597"/>
            <a:ext cx="6162074" cy="37768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2C38C3-6741-43A4-944B-F3C33E40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77" y="1012825"/>
            <a:ext cx="479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7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47418FB-A5E9-4364-9DCB-2C531F86B04F}"/>
              </a:ext>
            </a:extLst>
          </p:cNvPr>
          <p:cNvSpPr/>
          <p:nvPr/>
        </p:nvSpPr>
        <p:spPr>
          <a:xfrm>
            <a:off x="318448" y="-15264463"/>
            <a:ext cx="11555104" cy="204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pageEncoding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&lt;meta http-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=UTF-8"&gt;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&gt;JSP Page&lt;/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&lt;%!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totalLucro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totalVenda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modoLeitura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&lt;%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("Enviando")!=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modoLeitura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modoLeitura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&lt;%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modoLeitura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="http://localhost:8080/JSP_EX4/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ProdutoJSP.jsp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&gt;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="Laranjas"/&gt;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="2.50"/&gt;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="1.5"/&gt;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="100"/&gt;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="Enviando"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="1" /&gt;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="Inserir Produto" /&gt;         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&lt;%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&lt;h1&gt;Mostrando os dados:&lt;/h1&gt;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 Nome do Produto:  &lt;%=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 %&gt; &lt;/h3&gt;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&lt;h4&gt;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Produto: R$ &lt;%=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 %&gt;&lt;/h4&gt;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&lt;h4&gt;Custo do Produto: R$ &lt;%=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 %&gt;&lt;/h4&gt;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&lt;h4&gt;Unidades do Produto &lt;%=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 %&gt;&lt;/h4&gt;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&lt;%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custo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QdeProduto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totalVenda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totalLucro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totalVenda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*custo);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&lt;h4&gt;Total Venda:&lt;%=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totalVenda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%&gt;&lt;/h4&gt;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&lt;h4&gt;Total Lucro:&lt;%=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totalLucro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%&gt;&lt;/h4&gt;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="http://localhost:8080/JSP_EX4/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ProdutoJSP.jsp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&gt;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&lt;input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="Novo Produto" /&gt;         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&lt;%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%&gt;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4400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sz="4400" dirty="0">
                <a:latin typeface="+mj-lt"/>
                <a:cs typeface="Courier New" panose="02070309020205020404" pitchFamily="49" charset="0"/>
              </a:rPr>
              <a:t>EXERCICIO PARA SER FEITO EM SALA – VALENDO 2,0 </a:t>
            </a:r>
            <a:r>
              <a:rPr lang="en-US" sz="4400" dirty="0" err="1">
                <a:latin typeface="+mj-lt"/>
                <a:cs typeface="Courier New" panose="02070309020205020404" pitchFamily="49" charset="0"/>
              </a:rPr>
              <a:t>na</a:t>
            </a:r>
            <a:r>
              <a:rPr lang="en-US" sz="4400" dirty="0">
                <a:latin typeface="+mj-lt"/>
                <a:cs typeface="Courier New" panose="02070309020205020404" pitchFamily="49" charset="0"/>
              </a:rPr>
              <a:t> PROVA…</a:t>
            </a:r>
          </a:p>
          <a:p>
            <a:pPr algn="ctr"/>
            <a:endParaRPr lang="en-US" sz="4400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sz="44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4400" dirty="0">
                <a:latin typeface="+mj-lt"/>
                <a:cs typeface="Courier New" panose="02070309020205020404" pitchFamily="49" charset="0"/>
              </a:rPr>
              <a:t>DEVE ESTAR DIGITADO ATË O FIM DESSE SLIDE</a:t>
            </a:r>
            <a:endParaRPr lang="pt-BR" sz="4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9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9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770356-10A7-49C4-95B9-A42F3D0A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063766"/>
            <a:ext cx="9343030" cy="52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9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CDB46C-259F-4047-8186-77A1CF6A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8" y="1062519"/>
            <a:ext cx="11107129" cy="50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2B000-9C02-47D0-95F4-E9F67E93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69" y="950651"/>
            <a:ext cx="8430627" cy="57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18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3CB961-F435-4005-B3FE-F5B19778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6" y="1417312"/>
            <a:ext cx="11780874" cy="29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5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448" y="136525"/>
            <a:ext cx="9989382" cy="1080938"/>
          </a:xfrm>
        </p:spPr>
        <p:txBody>
          <a:bodyPr>
            <a:normAutofit/>
          </a:bodyPr>
          <a:lstStyle/>
          <a:p>
            <a:r>
              <a:rPr lang="en-US" dirty="0"/>
              <a:t>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5 - JSP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EEA3F7-2C9F-48F7-914F-F5069A99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3FB652F-FE90-46D8-AB61-EB627DB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BB7B74-818D-4344-8F95-1465B9A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6AA0F0-9BA1-4521-9E9C-1A705E38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41" y="1457182"/>
            <a:ext cx="9655300" cy="4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0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r>
              <a:rPr lang="en-US" dirty="0"/>
              <a:t>2 -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3819" y="1450252"/>
            <a:ext cx="11406385" cy="4906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err="1"/>
              <a:t>Minhapagina.jsp</a:t>
            </a:r>
            <a:r>
              <a:rPr lang="en-US" sz="3600" dirty="0"/>
              <a:t>    ==</a:t>
            </a:r>
            <a:r>
              <a:rPr lang="en-US" sz="3600" dirty="0">
                <a:solidFill>
                  <a:schemeClr val="accent5"/>
                </a:solidFill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public final class </a:t>
            </a:r>
            <a:r>
              <a:rPr lang="en-US" sz="3600" b="1" dirty="0" err="1">
                <a:solidFill>
                  <a:schemeClr val="accent5"/>
                </a:solidFill>
                <a:sym typeface="Wingdings" panose="05000000000000000000" pitchFamily="2" charset="2"/>
              </a:rPr>
              <a:t>MinhaPagina_jsp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endParaRPr lang="en-US" sz="3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600" dirty="0"/>
              <a:t>. . </a:t>
            </a:r>
            <a:r>
              <a:rPr lang="en-US" sz="3600" b="1" dirty="0"/>
              <a:t>.                               { . . . </a:t>
            </a:r>
          </a:p>
          <a:p>
            <a:pPr marL="0" indent="0">
              <a:buNone/>
            </a:pPr>
            <a:r>
              <a:rPr lang="en-US" sz="3600" dirty="0"/>
              <a:t>&lt;%! … %&gt;          ==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Declarações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Atributos</a:t>
            </a:r>
            <a:r>
              <a:rPr lang="en-US" sz="3600" dirty="0">
                <a:sym typeface="Wingdings" panose="05000000000000000000" pitchFamily="2" charset="2"/>
              </a:rPr>
              <a:t>, </a:t>
            </a:r>
            <a:r>
              <a:rPr lang="en-US" sz="3600" dirty="0" err="1">
                <a:sym typeface="Wingdings" panose="05000000000000000000" pitchFamily="2" charset="2"/>
              </a:rPr>
              <a:t>Métodos</a:t>
            </a:r>
            <a:r>
              <a:rPr lang="en-US" sz="3600" dirty="0">
                <a:sym typeface="Wingdings" panose="05000000000000000000" pitchFamily="2" charset="2"/>
              </a:rPr>
              <a:t>, Classes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chemeClr val="accent5"/>
                </a:solidFill>
              </a:rPr>
              <a:t>                                     public void _</a:t>
            </a:r>
            <a:r>
              <a:rPr lang="en-US" sz="3600" b="1" dirty="0" err="1">
                <a:solidFill>
                  <a:schemeClr val="accent5"/>
                </a:solidFill>
              </a:rPr>
              <a:t>jspService</a:t>
            </a:r>
            <a:r>
              <a:rPr lang="en-US" sz="3600" b="1" dirty="0">
                <a:solidFill>
                  <a:schemeClr val="accent5"/>
                </a:solidFill>
              </a:rPr>
              <a:t>(  . . .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5"/>
                </a:solidFill>
              </a:rPr>
              <a:t>                                        {</a:t>
            </a:r>
          </a:p>
          <a:p>
            <a:pPr marL="0" indent="0">
              <a:buNone/>
            </a:pPr>
            <a:r>
              <a:rPr lang="en-US" sz="3600" dirty="0" err="1"/>
              <a:t>Conteúdo</a:t>
            </a:r>
            <a:r>
              <a:rPr lang="en-US" sz="3600" dirty="0"/>
              <a:t> HTML1   ==</a:t>
            </a:r>
            <a:r>
              <a:rPr lang="en-US" sz="3600" dirty="0">
                <a:sym typeface="Wingdings" panose="05000000000000000000" pitchFamily="2" charset="2"/>
              </a:rPr>
              <a:t>            </a:t>
            </a:r>
            <a:r>
              <a:rPr lang="en-US" sz="3600" b="1" dirty="0" err="1">
                <a:solidFill>
                  <a:schemeClr val="accent5"/>
                </a:solidFill>
                <a:sym typeface="Wingdings" panose="05000000000000000000" pitchFamily="2" charset="2"/>
              </a:rPr>
              <a:t>out.Write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( &lt;</a:t>
            </a:r>
            <a:r>
              <a:rPr lang="en-US" sz="3600" b="1" dirty="0" err="1">
                <a:solidFill>
                  <a:schemeClr val="accent5"/>
                </a:solidFill>
                <a:sym typeface="Wingdings" panose="05000000000000000000" pitchFamily="2" charset="2"/>
              </a:rPr>
              <a:t>Conteúdo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 HTML1&gt; );</a:t>
            </a:r>
            <a:endParaRPr lang="en-US" sz="36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600" dirty="0"/>
              <a:t>&lt;%  &lt;</a:t>
            </a:r>
            <a:r>
              <a:rPr lang="en-US" sz="3600" dirty="0" err="1"/>
              <a:t>Codigo</a:t>
            </a:r>
            <a:r>
              <a:rPr lang="en-US" sz="3600" dirty="0"/>
              <a:t> JAVA&gt;…  %&gt;           &lt;</a:t>
            </a:r>
            <a:r>
              <a:rPr lang="en-US" sz="3600" dirty="0" err="1"/>
              <a:t>Codigo</a:t>
            </a:r>
            <a:r>
              <a:rPr lang="en-US" sz="3600" dirty="0"/>
              <a:t> JAVA&gt;…</a:t>
            </a:r>
          </a:p>
          <a:p>
            <a:pPr marL="0" indent="0">
              <a:buNone/>
            </a:pPr>
            <a:r>
              <a:rPr lang="en-US" sz="3600" dirty="0" err="1"/>
              <a:t>Conteúdo</a:t>
            </a:r>
            <a:r>
              <a:rPr lang="en-US" sz="3600" dirty="0"/>
              <a:t> HTML2   ==</a:t>
            </a:r>
            <a:r>
              <a:rPr lang="en-US" sz="3600" dirty="0">
                <a:sym typeface="Wingdings" panose="05000000000000000000" pitchFamily="2" charset="2"/>
              </a:rPr>
              <a:t>            </a:t>
            </a:r>
            <a:r>
              <a:rPr lang="en-US" sz="3600" b="1" dirty="0" err="1">
                <a:solidFill>
                  <a:schemeClr val="accent5"/>
                </a:solidFill>
                <a:sym typeface="Wingdings" panose="05000000000000000000" pitchFamily="2" charset="2"/>
              </a:rPr>
              <a:t>out.Write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( &lt;</a:t>
            </a:r>
            <a:r>
              <a:rPr lang="en-US" sz="3600" b="1" dirty="0" err="1">
                <a:solidFill>
                  <a:schemeClr val="accent5"/>
                </a:solidFill>
                <a:sym typeface="Wingdings" panose="05000000000000000000" pitchFamily="2" charset="2"/>
              </a:rPr>
              <a:t>Conteúdo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 HTML2&gt;  );</a:t>
            </a:r>
          </a:p>
          <a:p>
            <a:pPr marL="0" indent="0">
              <a:buNone/>
            </a:pPr>
            <a:r>
              <a:rPr lang="en-US" sz="3600" dirty="0"/>
              <a:t>HTML3  &lt;%= </a:t>
            </a:r>
            <a:r>
              <a:rPr lang="en-US" sz="3600" i="1" dirty="0"/>
              <a:t>&lt;</a:t>
            </a:r>
            <a:r>
              <a:rPr lang="en-US" sz="3600" i="1" dirty="0" err="1"/>
              <a:t>Método</a:t>
            </a:r>
            <a:r>
              <a:rPr lang="en-US" sz="3600" i="1" dirty="0"/>
              <a:t>&gt;</a:t>
            </a:r>
            <a:r>
              <a:rPr lang="en-US" sz="3600" dirty="0"/>
              <a:t> %&gt; </a:t>
            </a:r>
            <a:r>
              <a:rPr lang="en-US" sz="3600" dirty="0">
                <a:sym typeface="Wingdings" panose="05000000000000000000" pitchFamily="2" charset="2"/>
              </a:rPr>
              <a:t>  </a:t>
            </a:r>
            <a:r>
              <a:rPr lang="en-US" sz="3600" b="1" dirty="0" err="1">
                <a:solidFill>
                  <a:schemeClr val="accent5"/>
                </a:solidFill>
                <a:sym typeface="Wingdings" panose="05000000000000000000" pitchFamily="2" charset="2"/>
              </a:rPr>
              <a:t>out.Write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( &lt;HTML3&gt; +</a:t>
            </a:r>
            <a:r>
              <a:rPr lang="en-US" sz="3600" i="1" dirty="0"/>
              <a:t>&lt;</a:t>
            </a:r>
            <a:r>
              <a:rPr lang="en-US" sz="3600" i="1" dirty="0" err="1"/>
              <a:t>Método</a:t>
            </a:r>
            <a:r>
              <a:rPr lang="en-US" sz="3600" i="1" dirty="0"/>
              <a:t>&gt;</a:t>
            </a:r>
            <a:r>
              <a:rPr lang="en-US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);</a:t>
            </a: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2BE43C-58FE-4678-8380-12A24F01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9940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74554" y="6335331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28217" r="5890" b="4028"/>
          <a:stretch/>
        </p:blipFill>
        <p:spPr>
          <a:xfrm>
            <a:off x="1332611" y="1611086"/>
            <a:ext cx="8161831" cy="4724245"/>
          </a:xfr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FCF739-9678-4B0C-BF19-80CCCF94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42586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Elementos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19" t="16126" r="35117" b="15475"/>
          <a:stretch/>
        </p:blipFill>
        <p:spPr>
          <a:xfrm>
            <a:off x="483429" y="1741714"/>
            <a:ext cx="8646056" cy="4637160"/>
          </a:xfr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0BFEA9-9EC1-4C03-BAC4-DFC298A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292983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753228"/>
            <a:ext cx="9989382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2.3 -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Implicitos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37708" r="47915" b="22970"/>
          <a:stretch/>
        </p:blipFill>
        <p:spPr>
          <a:xfrm>
            <a:off x="1651831" y="1714330"/>
            <a:ext cx="7869540" cy="4664544"/>
          </a:xfr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52005F-F684-4E1D-AAF9-43435C8E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7601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753228"/>
            <a:ext cx="9989382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2.3 -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- HTML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587499"/>
            <a:ext cx="10635532" cy="4660899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8D58D-907C-458A-9208-CDB7EE28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41029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753228"/>
            <a:ext cx="9989382" cy="1080938"/>
          </a:xfrm>
        </p:spPr>
        <p:txBody>
          <a:bodyPr/>
          <a:lstStyle/>
          <a:p>
            <a:r>
              <a:rPr lang="en-US" dirty="0"/>
              <a:t>2.3 - </a:t>
            </a:r>
            <a:r>
              <a:rPr lang="en-US" dirty="0" err="1"/>
              <a:t>Aplicações</a:t>
            </a:r>
            <a:r>
              <a:rPr lang="en-US" dirty="0"/>
              <a:t> Web – JSPs – </a:t>
            </a:r>
            <a:r>
              <a:rPr lang="en-US" dirty="0" err="1"/>
              <a:t>Exemplo</a:t>
            </a:r>
            <a:r>
              <a:rPr lang="en-US" dirty="0"/>
              <a:t> - JSP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6378874"/>
            <a:ext cx="6870660" cy="365125"/>
          </a:xfrm>
        </p:spPr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2" y="1624458"/>
            <a:ext cx="9071882" cy="4842862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BB3E0CC-E1CE-426D-9267-BA6034F9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8742813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2541</TotalTime>
  <Words>1456</Words>
  <Application>Microsoft Office PowerPoint</Application>
  <PresentationFormat>Widescreen</PresentationFormat>
  <Paragraphs>276</Paragraphs>
  <Slides>37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Courier New</vt:lpstr>
      <vt:lpstr>Wingdings</vt:lpstr>
      <vt:lpstr>Wingdings 2</vt:lpstr>
      <vt:lpstr>HDOfficeLightV0</vt:lpstr>
      <vt:lpstr>Desenvolvimento de Software (Aula 4)</vt:lpstr>
      <vt:lpstr>Desenvolvimento de Software Aula 4 - Aplicações Web – Java Server Pages (JSP)</vt:lpstr>
      <vt:lpstr>1 - Aplicações Web – JSPs - Descrição</vt:lpstr>
      <vt:lpstr>2 - Aplicações Web – JSPs – Estrutura</vt:lpstr>
      <vt:lpstr>2.1 - Aplicações Web – JSPs – Ciclo de Vida</vt:lpstr>
      <vt:lpstr>2.2 - Aplicações Web – JSPs – Elementos</vt:lpstr>
      <vt:lpstr>2.3 - Aplicações Web – JSPs – Objetos Implicitos</vt:lpstr>
      <vt:lpstr>2.3 - Aplicações Web – JSPs – Exemplo - HTML</vt:lpstr>
      <vt:lpstr>2.3 - Aplicações Web – JSPs – Exemplo - JSP</vt:lpstr>
      <vt:lpstr>2.3 - Aplicações Web – JSPs – Exemplo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2 - JSP</vt:lpstr>
      <vt:lpstr>3 - Aplicações Web – JSPs – Exemplo 3 - JSP</vt:lpstr>
      <vt:lpstr>3 - Aplicações Web – JSPs – Exemplo 3 - JSP</vt:lpstr>
      <vt:lpstr>3 - Aplicações Web – JSPs – Exemplo 3 - JSP</vt:lpstr>
      <vt:lpstr>3 - Aplicações Web – JSPs – Exemplo 3 - JSP</vt:lpstr>
      <vt:lpstr>3 - Aplicações Web – JSPs – Exemplo 3 - JSP</vt:lpstr>
      <vt:lpstr>3 - Aplicações Web – JSPs – Exemplo 3 - JSP</vt:lpstr>
      <vt:lpstr>3 - Aplicações Web – JSPs – Exemplo 4 - JSP</vt:lpstr>
      <vt:lpstr>3 - Aplicações Web – JSPs – Exemplo 4 - JSP</vt:lpstr>
      <vt:lpstr>3 - Aplicações Web – JSPs – Exemplo 4 - JSP</vt:lpstr>
      <vt:lpstr>3 - Aplicações Web – JSPs – Exemplo 5 - JSP</vt:lpstr>
      <vt:lpstr>3 - Aplicações Web – JSPs – Exemplo 5 - JSP</vt:lpstr>
      <vt:lpstr>3 - Aplicações Web – JSPs – Exemplo 5 - JSP</vt:lpstr>
      <vt:lpstr>3 - Aplicações Web – JSPs – Exemplo 5 - JSP</vt:lpstr>
      <vt:lpstr>3 - Aplicações Web – JSPs – Exemplo 5 - JSP</vt:lpstr>
      <vt:lpstr>3 - Aplicações Web – JSPs – Exemplo 5 - JSP</vt:lpstr>
      <vt:lpstr>3 - Aplicações Web – JSPs – Exemplo 5 - 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96</cp:revision>
  <cp:lastPrinted>2018-02-21T20:08:26Z</cp:lastPrinted>
  <dcterms:created xsi:type="dcterms:W3CDTF">2016-08-01T02:15:42Z</dcterms:created>
  <dcterms:modified xsi:type="dcterms:W3CDTF">2018-03-26T20:09:22Z</dcterms:modified>
</cp:coreProperties>
</file>