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60" r:id="rId4"/>
    <p:sldId id="311" r:id="rId5"/>
    <p:sldId id="264" r:id="rId6"/>
    <p:sldId id="491" r:id="rId7"/>
    <p:sldId id="269" r:id="rId8"/>
    <p:sldId id="279" r:id="rId9"/>
    <p:sldId id="308" r:id="rId10"/>
    <p:sldId id="492" r:id="rId11"/>
    <p:sldId id="309" r:id="rId12"/>
    <p:sldId id="494" r:id="rId13"/>
    <p:sldId id="493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09/04/2018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46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234D6F2-4342-4E11-A119-CE03185CC3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545877-4000-4053-898E-2E429633717E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75012024-CB0E-4718-8A4C-B9A466394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516F5243-D1FA-43A9-A764-B6DA8F282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26227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77967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189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4610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E163B87-06CE-4C57-BC77-7EFBE3E75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58A60-A261-419F-B7AF-004B87316055}" type="slidenum">
              <a:rPr lang="es-ES_tradnl" altLang="pt-BR"/>
              <a:pPr/>
              <a:t>12</a:t>
            </a:fld>
            <a:endParaRPr lang="es-ES_tradnl" altLang="pt-BR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EEDAB22-AE98-4E36-9AA5-AE670C901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5020147F-17CB-45A7-A751-6E06ABDF6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410127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2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3953B-03E8-40E5-9A51-2CD5DA81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499BC3-AD0B-4529-A1C4-5D18BB6B2A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545C3-1601-4855-9E41-F87A17CBF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9D3B32-B412-4BF2-A48A-45B67B95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09/04/2018</a:t>
            </a:r>
            <a:endParaRPr lang="tr-TR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E563B-4C27-40AE-B2A6-6603A32D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Desenvolvimento de Software - André L. Braga</a:t>
            </a:r>
            <a:endParaRPr lang="tr-TR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8A515E-47A5-49B0-8AD5-D6EE41B3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556823E0-4422-4A8B-A4A8-12FCDD39C80B}" type="slidenum">
              <a:rPr lang="tr-TR" altLang="pt-BR"/>
              <a:pPr/>
              <a:t>‹nº›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88551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09/04/2018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i="1" dirty="0"/>
              <a:t>Software</a:t>
            </a:r>
            <a:br>
              <a:rPr lang="en-US" dirty="0"/>
            </a:br>
            <a:r>
              <a:rPr lang="en-US" dirty="0"/>
              <a:t>(Aula 6)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55" y="1394147"/>
            <a:ext cx="10281581" cy="496220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&lt;Nome da funcao&gt;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par1, par2...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&lt;qualquer coisa&gt;;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GB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quadrado (numero) {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it-IT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* numero;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it-IT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60815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Funções</a:t>
            </a:r>
            <a:r>
              <a:rPr lang="en-US" dirty="0"/>
              <a:t> e </a:t>
            </a:r>
            <a:r>
              <a:rPr lang="en-US" dirty="0" err="1"/>
              <a:t>Eventos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3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Inicializar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Finalizar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processaFormulario</a:t>
            </a:r>
            <a:r>
              <a:rPr lang="it-IT" alt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{... 	}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3366"/>
              </a:buClr>
              <a:buNone/>
            </a:pPr>
            <a:r>
              <a:rPr lang="en-US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pt-BR" sz="3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BODY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Inicializar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pt-BR" sz="30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onUnload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3000" dirty="0">
                <a:latin typeface="Courier New" panose="02070309020205020404" pitchFamily="49" charset="0"/>
              </a:rPr>
              <a:t>“</a:t>
            </a:r>
            <a:r>
              <a:rPr lang="en-US" altLang="pt-BR" sz="3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Finalizar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  <a:r>
              <a:rPr lang="es-ES_tradnl" altLang="pt-BR" sz="3000" dirty="0">
                <a:latin typeface="Courier New" panose="02070309020205020404" pitchFamily="49" charset="0"/>
              </a:rPr>
              <a:t>"</a:t>
            </a:r>
            <a:r>
              <a:rPr lang="en-US" altLang="pt-BR" sz="3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pt-BR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&lt;</a:t>
            </a:r>
            <a:r>
              <a:rPr lang="es-ES_tradnl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FORM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name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=“Entrada de dados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... 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s-ES_tradnl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onSubmit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=“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processaFormulario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()"&gt;</a:t>
            </a:r>
          </a:p>
          <a:p>
            <a:pPr lvl="1" algn="ctr">
              <a:lnSpc>
                <a:spcPct val="80000"/>
              </a:lnSpc>
              <a:buNone/>
            </a:pPr>
            <a:endParaRPr lang="en-US" altLang="pt-BR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mycheck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“OK"</a:t>
            </a:r>
            <a:r>
              <a:rPr lang="en-US" alt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 </a:t>
            </a:r>
            <a:r>
              <a:rPr lang="es-ES_tradnl" altLang="pt-BR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onClick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alert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(‘</a:t>
            </a:r>
            <a:r>
              <a:rPr lang="es-ES_tradnl" altLang="pt-BR" sz="22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Processando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 a página’)</a:t>
            </a:r>
            <a:r>
              <a:rPr lang="es-ES_tradnl" altLang="pt-BR" sz="2200" dirty="0">
                <a:latin typeface="Courier New" panose="02070309020205020404" pitchFamily="49" charset="0"/>
              </a:rPr>
              <a:t>"</a:t>
            </a:r>
            <a:r>
              <a:rPr lang="es-ES_tradnl" altLang="pt-BR" sz="22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  <a:r>
              <a:rPr lang="en-GB" altLang="pt-BR" sz="2200" i="1" dirty="0">
                <a:latin typeface="Courier New" panose="02070309020205020404" pitchFamily="49" charset="0"/>
              </a:rPr>
              <a:t> 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pt-BR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&lt;/FORM&gt;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pt-BR" sz="30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&lt;/BODY&gt;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812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BF9D26B8-65B1-43F4-B749-9D5C17767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Objetos</a:t>
            </a:r>
            <a:endParaRPr lang="es-ES_tradnl" altLang="pt-BR" i="1" dirty="0"/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D8A042A0-C641-40BE-AC20-188F8CD4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730" y="1953872"/>
            <a:ext cx="11266394" cy="469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5"/>
                </a:solidFill>
              </a:rPr>
              <a:t>var</a:t>
            </a:r>
            <a:r>
              <a:rPr lang="pt-BR" dirty="0"/>
              <a:t> Pessoa = {</a:t>
            </a:r>
          </a:p>
          <a:p>
            <a:pPr marL="0" indent="0">
              <a:buNone/>
            </a:pPr>
            <a:r>
              <a:rPr lang="pt-BR" dirty="0"/>
              <a:t>	Nome: “Nicholas”,</a:t>
            </a:r>
          </a:p>
          <a:p>
            <a:pPr marL="0" indent="0">
              <a:buNone/>
            </a:pPr>
            <a:r>
              <a:rPr lang="pt-BR" dirty="0"/>
              <a:t>	Idade: 29,</a:t>
            </a:r>
          </a:p>
          <a:p>
            <a:pPr marL="0" indent="0">
              <a:buNone/>
            </a:pPr>
            <a:r>
              <a:rPr lang="pt-BR" dirty="0"/>
              <a:t>	Cargo: “Software </a:t>
            </a:r>
            <a:r>
              <a:rPr lang="pt-BR" dirty="0" err="1"/>
              <a:t>Engineer</a:t>
            </a:r>
            <a:r>
              <a:rPr lang="pt-BR" dirty="0"/>
              <a:t>”,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mostraNome</a:t>
            </a:r>
            <a:r>
              <a:rPr lang="pt-BR" dirty="0"/>
              <a:t>: </a:t>
            </a:r>
            <a:r>
              <a:rPr lang="pt-BR" b="1" dirty="0" err="1">
                <a:solidFill>
                  <a:schemeClr val="accent5"/>
                </a:solidFill>
              </a:rPr>
              <a:t>function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b="1" dirty="0" err="1">
                <a:solidFill>
                  <a:schemeClr val="accent5"/>
                </a:solidFill>
              </a:rPr>
              <a:t>alert</a:t>
            </a:r>
            <a:r>
              <a:rPr lang="pt-BR" dirty="0"/>
              <a:t>(</a:t>
            </a:r>
            <a:r>
              <a:rPr lang="pt-BR" b="1" dirty="0" err="1">
                <a:solidFill>
                  <a:schemeClr val="accent5"/>
                </a:solidFill>
              </a:rPr>
              <a:t>this</a:t>
            </a:r>
            <a:r>
              <a:rPr lang="pt-BR" dirty="0" err="1"/>
              <a:t>.Nome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};</a:t>
            </a:r>
            <a:endParaRPr lang="en-US" altLang="pt-BR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1A9D-9EAD-44B2-B0A5-A4725870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88985-FC9E-488E-A80A-574F6E81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C63EB-763B-4611-BF2F-526445F4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99655"/>
      </p:ext>
    </p:extLst>
  </p:cSld>
  <p:clrMapOvr>
    <a:masterClrMapping/>
  </p:clrMapOvr>
  <p:transition spd="med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6  - </a:t>
            </a:r>
            <a:r>
              <a:rPr lang="en-US" dirty="0" err="1"/>
              <a:t>Modularização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777506"/>
            <a:ext cx="10788073" cy="443899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Arquivos</a:t>
            </a:r>
            <a:r>
              <a:rPr lang="en-US" sz="3600" dirty="0"/>
              <a:t> </a:t>
            </a:r>
            <a:r>
              <a:rPr lang="en-US" sz="3600" dirty="0" err="1"/>
              <a:t>separados</a:t>
            </a:r>
            <a:r>
              <a:rPr lang="en-US" sz="3600" dirty="0"/>
              <a:t>:  </a:t>
            </a:r>
          </a:p>
          <a:p>
            <a:pPr marL="1200150" lvl="1" indent="-742950">
              <a:buFont typeface="+mj-lt"/>
              <a:buAutoNum type="alphaLcParenR"/>
            </a:pPr>
            <a:r>
              <a:rPr lang="en-US" sz="3200" dirty="0"/>
              <a:t>&lt;</a:t>
            </a:r>
            <a:r>
              <a:rPr lang="en-US" sz="3200" b="1" dirty="0"/>
              <a:t>script</a:t>
            </a:r>
            <a:r>
              <a:rPr lang="en-US" sz="3200" dirty="0"/>
              <a:t> type="text/</a:t>
            </a:r>
            <a:r>
              <a:rPr lang="en-US" sz="3200" dirty="0" err="1"/>
              <a:t>javascript“src</a:t>
            </a:r>
            <a:r>
              <a:rPr lang="en-US" sz="3200" dirty="0"/>
              <a:t>=“arq1.js"&gt;&lt;/</a:t>
            </a:r>
            <a:r>
              <a:rPr lang="en-US" sz="3200" b="1" dirty="0"/>
              <a:t>script</a:t>
            </a:r>
            <a:r>
              <a:rPr lang="en-US" sz="3200" dirty="0"/>
              <a:t>&gt;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Objetos</a:t>
            </a:r>
            <a:r>
              <a:rPr lang="en-US" sz="3600" dirty="0"/>
              <a:t> e </a:t>
            </a:r>
            <a:r>
              <a:rPr lang="en-US" sz="3600" dirty="0" err="1"/>
              <a:t>Variáveis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Funções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Funções</a:t>
            </a:r>
            <a:r>
              <a:rPr lang="en-US" sz="3600" dirty="0"/>
              <a:t> de </a:t>
            </a:r>
            <a:r>
              <a:rPr lang="en-US" sz="3600" dirty="0" err="1"/>
              <a:t>eventos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“</a:t>
            </a:r>
            <a:r>
              <a:rPr lang="en-US" sz="3600" dirty="0" err="1"/>
              <a:t>Scriptlets</a:t>
            </a:r>
            <a:r>
              <a:rPr lang="en-US" sz="3600" dirty="0"/>
              <a:t>”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Conectar</a:t>
            </a:r>
            <a:r>
              <a:rPr lang="en-US" sz="3600" dirty="0"/>
              <a:t> </a:t>
            </a:r>
            <a:r>
              <a:rPr lang="en-US" sz="3600" dirty="0" err="1"/>
              <a:t>funções</a:t>
            </a:r>
            <a:r>
              <a:rPr lang="en-US" sz="3600" dirty="0"/>
              <a:t> de </a:t>
            </a:r>
            <a:r>
              <a:rPr lang="en-US" sz="3600" dirty="0" err="1"/>
              <a:t>eventos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4624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b="1" dirty="0"/>
              <a:t>Aula 6  - </a:t>
            </a:r>
            <a:r>
              <a:rPr lang="en-US" dirty="0" err="1"/>
              <a:t>Aplicações</a:t>
            </a:r>
            <a:r>
              <a:rPr lang="en-US" dirty="0"/>
              <a:t> Web – JavaScript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 dirty="0"/>
              <a:t>Desenvolvimento de Software - André L.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438997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Hello World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Infra </a:t>
            </a:r>
            <a:r>
              <a:rPr lang="en-US" sz="3600" dirty="0" err="1"/>
              <a:t>Estrutura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Operadores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Caixas</a:t>
            </a:r>
            <a:r>
              <a:rPr lang="en-US" sz="3600" dirty="0"/>
              <a:t> de </a:t>
            </a:r>
            <a:r>
              <a:rPr lang="en-US" sz="3600" dirty="0" err="1"/>
              <a:t>Diálogo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Condicional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Funções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Objetos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err="1"/>
              <a:t>Estrutura</a:t>
            </a:r>
            <a:r>
              <a:rPr lang="en-US" sz="3600" dirty="0"/>
              <a:t> Modular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Desenvolvimento</a:t>
            </a:r>
            <a:r>
              <a:rPr lang="en-US" sz="4000" b="1" dirty="0"/>
              <a:t> de Software</a:t>
            </a:r>
            <a:br>
              <a:rPr lang="en-US" sz="4000" dirty="0"/>
            </a:br>
            <a:r>
              <a:rPr lang="en-US" sz="4000" b="1" dirty="0"/>
              <a:t>Aula 6  - </a:t>
            </a:r>
            <a:r>
              <a:rPr lang="en-US" sz="4000" dirty="0"/>
              <a:t>JavaScript – Hello World</a:t>
            </a:r>
            <a:endParaRPr lang="tr-TR" altLang="pt-BR" sz="4000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20B553-F60F-4C26-91F2-D5DEFB34062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&lt;html&gt;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b="1" dirty="0"/>
              <a:t>&lt;script type="text/javascript"&gt;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b="1" dirty="0">
                <a:solidFill>
                  <a:schemeClr val="accent5"/>
                </a:solidFill>
              </a:rPr>
              <a:t>		</a:t>
            </a:r>
            <a:r>
              <a:rPr lang="tr-TR" altLang="pt-BR" b="1" dirty="0">
                <a:solidFill>
                  <a:schemeClr val="accent5"/>
                </a:solidFill>
              </a:rPr>
              <a:t>document.write("Hello World!")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b="1" dirty="0"/>
              <a:t>	</a:t>
            </a:r>
            <a:r>
              <a:rPr lang="tr-TR" altLang="pt-BR" b="1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&lt;/body&gt;</a:t>
            </a:r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&lt;/html&gt; 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68CC81B8-F6E6-45B3-8E68-B908E1177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 - </a:t>
            </a:r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Infra </a:t>
            </a:r>
            <a:r>
              <a:rPr lang="en-US" dirty="0" err="1"/>
              <a:t>Estrutura</a:t>
            </a:r>
            <a:endParaRPr lang="es-ES_tradnl" altLang="pt-BR" dirty="0"/>
          </a:p>
        </p:txBody>
      </p:sp>
      <p:sp>
        <p:nvSpPr>
          <p:cNvPr id="310277" name="Rectangle 5">
            <a:extLst>
              <a:ext uri="{FF2B5EF4-FFF2-40B4-BE49-F238E27FC236}">
                <a16:creationId xmlns:a16="http://schemas.microsoft.com/office/drawing/2014/main" id="{9D12EAFA-DA33-466A-AFEB-79650263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9144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pic>
        <p:nvPicPr>
          <p:cNvPr id="310276" name="Picture 4" descr="obj_hier">
            <a:extLst>
              <a:ext uri="{FF2B5EF4-FFF2-40B4-BE49-F238E27FC236}">
                <a16:creationId xmlns:a16="http://schemas.microsoft.com/office/drawing/2014/main" id="{B5A91B8D-C72A-402F-9269-6FB93EF6B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0"/>
          <a:stretch/>
        </p:blipFill>
        <p:spPr bwMode="auto">
          <a:xfrm>
            <a:off x="4595380" y="1099066"/>
            <a:ext cx="5164255" cy="579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58AFCB-DDDC-4A9F-996F-718BEBFB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B311E4-6A84-4088-B573-0A02EE06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F32C4E-4943-4C43-A80F-A4D53B6D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084433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(1)</a:t>
            </a:r>
            <a:endParaRPr lang="tr-TR" altLang="pt-BR" dirty="0"/>
          </a:p>
        </p:txBody>
      </p:sp>
      <p:graphicFrame>
        <p:nvGraphicFramePr>
          <p:cNvPr id="12673" name="Group 385">
            <a:extLst>
              <a:ext uri="{FF2B5EF4-FFF2-40B4-BE49-F238E27FC236}">
                <a16:creationId xmlns:a16="http://schemas.microsoft.com/office/drawing/2014/main" id="{39298CDF-C472-4B9A-9885-91F9DDBBFC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1289075"/>
              </p:ext>
            </p:extLst>
          </p:nvPr>
        </p:nvGraphicFramePr>
        <p:xfrm>
          <a:off x="1405993" y="1503095"/>
          <a:ext cx="4194175" cy="476059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224160595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1062405310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162601212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427098277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Result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7924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Addition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0597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952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45966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Subtraction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31681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36037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55436"/>
                  </a:ext>
                </a:extLst>
              </a:tr>
              <a:tr h="228600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Multiplication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20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36113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y=4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95525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64354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Division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15/5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62229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5/2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2,5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99641"/>
                  </a:ext>
                </a:extLst>
              </a:tr>
              <a:tr h="230188"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Modulus (division remainder)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38110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10%8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7063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10%2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1655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++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Increment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851373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x++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92318"/>
                  </a:ext>
                </a:extLst>
              </a:tr>
              <a:tr h="230188"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--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Decrement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x=4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52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x--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089961"/>
                  </a:ext>
                </a:extLst>
              </a:tr>
            </a:tbl>
          </a:graphicData>
        </a:graphic>
      </p:graphicFrame>
      <p:graphicFrame>
        <p:nvGraphicFramePr>
          <p:cNvPr id="7" name="Group 137">
            <a:extLst>
              <a:ext uri="{FF2B5EF4-FFF2-40B4-BE49-F238E27FC236}">
                <a16:creationId xmlns:a16="http://schemas.microsoft.com/office/drawing/2014/main" id="{3BD09A61-AF78-4B84-9939-378EA3513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004120"/>
              </p:ext>
            </p:extLst>
          </p:nvPr>
        </p:nvGraphicFramePr>
        <p:xfrm>
          <a:off x="6439238" y="1633906"/>
          <a:ext cx="4194175" cy="4498975"/>
        </p:xfrm>
        <a:graphic>
          <a:graphicData uri="http://schemas.openxmlformats.org/drawingml/2006/table">
            <a:tbl>
              <a:tblPr/>
              <a:tblGrid>
                <a:gridCol w="1182688">
                  <a:extLst>
                    <a:ext uri="{9D8B030D-6E8A-4147-A177-3AD203B41FA5}">
                      <a16:colId xmlns:a16="http://schemas.microsoft.com/office/drawing/2014/main" val="10489096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3855376239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222028178"/>
                    </a:ext>
                  </a:extLst>
                </a:gridCol>
              </a:tblGrid>
              <a:tr h="9747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The Same As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11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13905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+=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x+=y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x=x+y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3441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x-=y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x=x-y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9115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*=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x*=y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x=x*y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18311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x/=y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x=x/y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9892"/>
                  </a:ext>
                </a:extLst>
              </a:tr>
              <a:tr h="5873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x%=y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x=x%y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673984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75D5A-1D93-486D-94C8-CB209587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09/04/2018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B28464-7CF6-4D33-9E58-4E83EA4A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Desenvolvimento de Software - André L. Braga</a:t>
            </a:r>
            <a:endParaRPr lang="tr-T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3CCE9-4E8E-4FF4-B925-43A987C9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5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9831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C31FC1-96C5-4F37-9A2D-5C409233841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Operadores</a:t>
            </a:r>
            <a:r>
              <a:rPr lang="en-US" dirty="0"/>
              <a:t>(2)</a:t>
            </a:r>
            <a:endParaRPr lang="tr-TR" altLang="pt-BR" dirty="0"/>
          </a:p>
        </p:txBody>
      </p:sp>
      <p:graphicFrame>
        <p:nvGraphicFramePr>
          <p:cNvPr id="8" name="Group 206">
            <a:extLst>
              <a:ext uri="{FF2B5EF4-FFF2-40B4-BE49-F238E27FC236}">
                <a16:creationId xmlns:a16="http://schemas.microsoft.com/office/drawing/2014/main" id="{0F213B08-74CA-4B39-9589-1E6175F8D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013017"/>
              </p:ext>
            </p:extLst>
          </p:nvPr>
        </p:nvGraphicFramePr>
        <p:xfrm>
          <a:off x="1046766" y="1452489"/>
          <a:ext cx="4194175" cy="4321178"/>
        </p:xfrm>
        <a:graphic>
          <a:graphicData uri="http://schemas.openxmlformats.org/drawingml/2006/table">
            <a:tbl>
              <a:tblPr/>
              <a:tblGrid>
                <a:gridCol w="931863">
                  <a:extLst>
                    <a:ext uri="{9D8B030D-6E8A-4147-A177-3AD203B41FA5}">
                      <a16:colId xmlns:a16="http://schemas.microsoft.com/office/drawing/2014/main" val="247674595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1741808187"/>
                    </a:ext>
                  </a:extLst>
                </a:gridCol>
                <a:gridCol w="1449387">
                  <a:extLst>
                    <a:ext uri="{9D8B030D-6E8A-4147-A177-3AD203B41FA5}">
                      <a16:colId xmlns:a16="http://schemas.microsoft.com/office/drawing/2014/main" val="3922888546"/>
                    </a:ext>
                  </a:extLst>
                </a:gridCol>
              </a:tblGrid>
              <a:tr h="3889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638516"/>
                  </a:ext>
                </a:extLst>
              </a:tr>
              <a:tr h="3603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5==8 returns false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882126"/>
                  </a:ext>
                </a:extLst>
              </a:tr>
              <a:tr h="287338"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===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equal to (checks for both value and type)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x=5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783025"/>
                  </a:ext>
                </a:extLst>
              </a:tr>
              <a:tr h="28416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y="5"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2731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26663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x==y returns true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38860"/>
                  </a:ext>
                </a:extLst>
              </a:tr>
              <a:tr h="4635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x===y returns false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60026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not equal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5!=8 returns true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4184"/>
                  </a:ext>
                </a:extLst>
              </a:tr>
              <a:tr h="2857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5&gt;8 returns false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11322"/>
                  </a:ext>
                </a:extLst>
              </a:tr>
              <a:tr h="2873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5&lt;8 returns true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22994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&gt;=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greater than or equal to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5&gt;=8 returns false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9164"/>
                  </a:ext>
                </a:extLst>
              </a:tr>
              <a:tr h="463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&lt;=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is less than or equal to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5&lt;=8 returns true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52592"/>
                  </a:ext>
                </a:extLst>
              </a:tr>
            </a:tbl>
          </a:graphicData>
        </a:graphic>
      </p:graphicFrame>
      <p:graphicFrame>
        <p:nvGraphicFramePr>
          <p:cNvPr id="9" name="Group 191">
            <a:extLst>
              <a:ext uri="{FF2B5EF4-FFF2-40B4-BE49-F238E27FC236}">
                <a16:creationId xmlns:a16="http://schemas.microsoft.com/office/drawing/2014/main" id="{638648E6-A6AB-41C4-B5E6-04A33DF167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2772527"/>
              </p:ext>
            </p:extLst>
          </p:nvPr>
        </p:nvGraphicFramePr>
        <p:xfrm>
          <a:off x="5953716" y="1452489"/>
          <a:ext cx="4194175" cy="4498978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49269418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154640104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163791105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Operator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Description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Example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151214"/>
                  </a:ext>
                </a:extLst>
              </a:tr>
              <a:tr h="304800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&amp;&amp;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and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59926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38478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17096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 &lt; 10 &amp;&amp; y &gt; 1) returns true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61889"/>
                  </a:ext>
                </a:extLst>
              </a:tr>
              <a:tr h="304800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||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or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113571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9544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18788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(x==5 || y==5) returns false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84879"/>
                  </a:ext>
                </a:extLst>
              </a:tr>
              <a:tr h="303213"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not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x=6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99099"/>
                  </a:ext>
                </a:extLst>
              </a:tr>
              <a:tr h="30321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y=3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50613"/>
                  </a:ext>
                </a:extLst>
              </a:tr>
              <a:tr h="3016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Tur" panose="020B0604020202020204" pitchFamily="34" charset="0"/>
                        </a:rPr>
                        <a:t> </a:t>
                      </a:r>
                      <a:endParaRPr kumimoji="0" lang="tr-TR" alt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56359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pt-B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!(x==y) returns true</a:t>
                      </a:r>
                      <a:endParaRPr kumimoji="0" lang="tr-T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3559"/>
                  </a:ext>
                </a:extLst>
              </a:tr>
            </a:tbl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87FB6-1AB6-46B5-8DD3-19D08EBA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/>
              <a:t>09/04/2018</a:t>
            </a:r>
            <a:endParaRPr lang="tr-TR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20A02-3F23-48CC-B944-A9059317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/>
              <a:t>Desenvolvimento de Software - André L. Braga</a:t>
            </a:r>
            <a:endParaRPr lang="tr-T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8A003-2361-4746-8912-5B34E4A9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823E0-4422-4A8B-A4A8-12FCDD39C80B}" type="slidenum">
              <a:rPr lang="tr-TR" altLang="pt-BR" smtClean="0"/>
              <a:pPr/>
              <a:t>6</a:t>
            </a:fld>
            <a:endParaRPr lang="tr-TR" altLang="pt-BR"/>
          </a:p>
        </p:txBody>
      </p:sp>
    </p:spTree>
    <p:extLst>
      <p:ext uri="{BB962C8B-B14F-4D97-AF65-F5344CB8AC3E}">
        <p14:creationId xmlns:p14="http://schemas.microsoft.com/office/powerpoint/2010/main" val="173629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8A90F93-E36C-4D30-86AA-FCAF945092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– </a:t>
            </a:r>
            <a:r>
              <a:rPr lang="en-US" dirty="0" err="1"/>
              <a:t>Caixas</a:t>
            </a:r>
            <a:r>
              <a:rPr lang="en-US" dirty="0"/>
              <a:t> de </a:t>
            </a:r>
            <a:r>
              <a:rPr lang="en-US" dirty="0" err="1"/>
              <a:t>diálogo</a:t>
            </a:r>
            <a:endParaRPr lang="tr-TR" altLang="pt-BR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DD4766-A054-4187-9EFA-2FC008A8F93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4882" y="1801639"/>
            <a:ext cx="6370485" cy="43513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altLang="pt-BR" dirty="0"/>
              <a:t>&lt;script</a:t>
            </a:r>
            <a:r>
              <a:rPr lang="en-US" altLang="pt-BR" dirty="0"/>
              <a:t> </a:t>
            </a:r>
            <a:r>
              <a:rPr lang="tr-TR" altLang="pt-BR" b="1" dirty="0"/>
              <a:t>type="text/javascript" </a:t>
            </a:r>
            <a:r>
              <a:rPr lang="tr-TR" altLang="pt-BR" dirty="0"/>
              <a:t>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en-US" altLang="pt-BR" dirty="0" err="1"/>
              <a:t>var</a:t>
            </a:r>
            <a:r>
              <a:rPr lang="en-US" altLang="pt-BR" dirty="0"/>
              <a:t> </a:t>
            </a:r>
            <a:r>
              <a:rPr lang="tr-TR" altLang="pt-BR" dirty="0"/>
              <a:t>x=“Hello World!”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</a:t>
            </a:r>
            <a:r>
              <a:rPr lang="en-US" altLang="pt-BR" dirty="0"/>
              <a:t>“</a:t>
            </a:r>
            <a:r>
              <a:rPr lang="en-US" altLang="pt-BR" dirty="0" err="1"/>
              <a:t>Alo</a:t>
            </a:r>
            <a:r>
              <a:rPr lang="en-US" altLang="pt-BR" dirty="0"/>
              <a:t> Mundo = “ + </a:t>
            </a:r>
            <a:r>
              <a:rPr lang="tr-TR" altLang="pt-BR" dirty="0"/>
              <a:t>x)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x=prompt (“</a:t>
            </a:r>
            <a:r>
              <a:rPr lang="en-US" altLang="pt-BR" dirty="0" err="1"/>
              <a:t>Digite</a:t>
            </a:r>
            <a:r>
              <a:rPr lang="en-US" altLang="pt-BR" dirty="0"/>
              <a:t> </a:t>
            </a:r>
            <a:r>
              <a:rPr lang="en-US" altLang="pt-BR" dirty="0" err="1"/>
              <a:t>informacao</a:t>
            </a:r>
            <a:r>
              <a:rPr lang="en-US" altLang="pt-BR" dirty="0"/>
              <a:t>:</a:t>
            </a:r>
            <a:r>
              <a:rPr lang="tr-TR" altLang="pt-BR" dirty="0"/>
              <a:t>”, “ 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Digitado</a:t>
            </a:r>
            <a:r>
              <a:rPr lang="en-US" altLang="pt-BR" dirty="0"/>
              <a:t>: </a:t>
            </a:r>
            <a:r>
              <a:rPr lang="tr-TR" altLang="pt-BR" dirty="0"/>
              <a:t>&lt;br&gt;”</a:t>
            </a:r>
            <a:r>
              <a:rPr lang="en-US" altLang="pt-BR" dirty="0"/>
              <a:t>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41481-1BA2-428C-A873-EBF61BCB60A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579743" y="1801639"/>
            <a:ext cx="5702792" cy="460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x=</a:t>
            </a:r>
            <a:r>
              <a:rPr lang="en-US" altLang="pt-BR" dirty="0"/>
              <a:t>confirm</a:t>
            </a:r>
            <a:r>
              <a:rPr lang="tr-TR" altLang="pt-BR" dirty="0"/>
              <a:t> (“</a:t>
            </a:r>
            <a:r>
              <a:rPr lang="en-US" altLang="pt-BR" dirty="0"/>
              <a:t>Devo </a:t>
            </a:r>
            <a:r>
              <a:rPr lang="en-US" altLang="pt-BR" dirty="0" err="1"/>
              <a:t>prossegir</a:t>
            </a:r>
            <a:r>
              <a:rPr lang="en-US" altLang="pt-BR" dirty="0"/>
              <a:t> ?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</a:t>
            </a:r>
            <a:r>
              <a:rPr lang="tr-TR" altLang="pt-BR" dirty="0"/>
              <a:t>document.write(“</a:t>
            </a:r>
            <a:r>
              <a:rPr lang="en-US" altLang="pt-BR" dirty="0" err="1"/>
              <a:t>Resposta</a:t>
            </a:r>
            <a:r>
              <a:rPr lang="en-US" altLang="pt-BR" dirty="0"/>
              <a:t>:” </a:t>
            </a:r>
            <a:r>
              <a:rPr lang="tr-TR" altLang="pt-BR" dirty="0"/>
              <a:t>+</a:t>
            </a:r>
            <a:r>
              <a:rPr lang="en-US" altLang="pt-BR" dirty="0"/>
              <a:t> </a:t>
            </a:r>
            <a:r>
              <a:rPr lang="tr-TR" altLang="pt-BR" dirty="0"/>
              <a:t>x)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en-US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&lt;script</a:t>
            </a:r>
            <a:r>
              <a:rPr lang="tr-TR" altLang="pt-BR" b="1" dirty="0"/>
              <a:t> type="text/javascript" </a:t>
            </a:r>
            <a:r>
              <a:rPr lang="tr-TR" altLang="pt-BR" dirty="0"/>
              <a:t>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pt-BR" dirty="0"/>
              <a:t>	alert</a:t>
            </a:r>
            <a:r>
              <a:rPr lang="tr-TR" altLang="pt-BR" dirty="0"/>
              <a:t>(“</a:t>
            </a:r>
            <a:r>
              <a:rPr lang="en-US" altLang="pt-BR" dirty="0"/>
              <a:t>FUJA!!!!</a:t>
            </a:r>
            <a:r>
              <a:rPr lang="tr-TR" altLang="pt-BR" dirty="0"/>
              <a:t>”)</a:t>
            </a:r>
            <a:r>
              <a:rPr lang="en-US" altLang="pt-BR" dirty="0"/>
              <a:t>;</a:t>
            </a:r>
            <a:endParaRPr lang="tr-TR" altLang="pt-BR" dirty="0"/>
          </a:p>
          <a:p>
            <a:pPr>
              <a:buFont typeface="Arial" panose="020B0604020202020204" pitchFamily="34" charset="0"/>
              <a:buNone/>
            </a:pPr>
            <a:r>
              <a:rPr lang="tr-TR" altLang="pt-BR" dirty="0"/>
              <a:t>&lt;/script&gt;</a:t>
            </a:r>
          </a:p>
          <a:p>
            <a:pPr>
              <a:buFont typeface="Arial" panose="020B0604020202020204" pitchFamily="34" charset="0"/>
              <a:buNone/>
            </a:pPr>
            <a:endParaRPr lang="tr-TR" alt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2FB884-25E5-416B-AEE5-6EBA9742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C3BD7-0F91-4636-9459-CC6FEF7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57EA55-24E3-475C-9E22-C769CE62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76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BF81C34-EA1A-483D-99DE-377642407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Condicional</a:t>
            </a:r>
            <a:endParaRPr lang="tr-TR" altLang="pt-BR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8223D8-7728-4631-971F-1E7D6E00F25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71638"/>
            <a:ext cx="8540750" cy="434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&lt;script</a:t>
            </a:r>
            <a:r>
              <a:rPr lang="en-US" altLang="pt-BR" sz="3600" dirty="0"/>
              <a:t> </a:t>
            </a:r>
            <a:r>
              <a:rPr lang="tr-TR" altLang="pt-BR" sz="3600" b="1" dirty="0"/>
              <a:t>type="text/javascript"&gt; </a:t>
            </a:r>
            <a:endParaRPr lang="tr-TR" altLang="pt-BR" sz="3600" dirty="0"/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x=3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if(x&lt;0)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menor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e</a:t>
            </a:r>
            <a:r>
              <a:rPr lang="tr-TR" altLang="pt-BR" sz="3200" dirty="0"/>
              <a:t>lse</a:t>
            </a:r>
            <a:r>
              <a:rPr lang="en-US" altLang="pt-BR" sz="3200" dirty="0"/>
              <a:t> </a:t>
            </a:r>
            <a:r>
              <a:rPr lang="tr-TR" altLang="pt-BR" sz="3200" dirty="0"/>
              <a:t>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pt-BR" sz="3200" dirty="0"/>
              <a:t>	</a:t>
            </a:r>
            <a:r>
              <a:rPr lang="tr-TR" altLang="pt-BR" sz="3200" dirty="0"/>
              <a:t>alert (“</a:t>
            </a:r>
            <a:r>
              <a:rPr lang="en-US" altLang="pt-BR" sz="3200" dirty="0"/>
              <a:t>X </a:t>
            </a:r>
            <a:r>
              <a:rPr lang="en-US" altLang="pt-BR" sz="3200" dirty="0" err="1"/>
              <a:t>Maior</a:t>
            </a:r>
            <a:r>
              <a:rPr lang="en-US" altLang="pt-BR" sz="3200" dirty="0"/>
              <a:t> ou </a:t>
            </a:r>
            <a:r>
              <a:rPr lang="en-US" altLang="pt-BR" sz="3200" dirty="0" err="1"/>
              <a:t>igual</a:t>
            </a:r>
            <a:r>
              <a:rPr lang="en-US" altLang="pt-BR" sz="3200" dirty="0"/>
              <a:t> que zero</a:t>
            </a:r>
            <a:r>
              <a:rPr lang="tr-TR" altLang="pt-BR" sz="3200" dirty="0"/>
              <a:t>”)</a:t>
            </a:r>
          </a:p>
          <a:p>
            <a:pPr lvl="1">
              <a:lnSpc>
                <a:spcPct val="80000"/>
              </a:lnSpc>
              <a:buNone/>
            </a:pPr>
            <a:r>
              <a:rPr lang="tr-TR" altLang="pt-BR" sz="3200" dirty="0"/>
              <a:t>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pt-BR" sz="3600" dirty="0"/>
              <a:t>&lt;/script&gt;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F7F30D-5047-409B-802E-649FAAEF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24445-52B2-4A8E-B4B2-A60CF672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83A8-F1FE-4D39-A3BC-094CBAB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2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Desenvolvimento</a:t>
            </a:r>
            <a:r>
              <a:rPr lang="en-US" b="1" dirty="0"/>
              <a:t> de Software</a:t>
            </a:r>
            <a:br>
              <a:rPr lang="en-US" dirty="0"/>
            </a:br>
            <a:r>
              <a:rPr lang="en-US" dirty="0"/>
              <a:t>JavaScript - </a:t>
            </a:r>
            <a:r>
              <a:rPr lang="en-US" dirty="0" err="1"/>
              <a:t>Funções</a:t>
            </a:r>
            <a:endParaRPr lang="es-ES_tradnl" altLang="pt-BR" dirty="0"/>
          </a:p>
        </p:txBody>
      </p:sp>
      <p:sp>
        <p:nvSpPr>
          <p:cNvPr id="304133" name="Rectangle 5">
            <a:extLst>
              <a:ext uri="{FF2B5EF4-FFF2-40B4-BE49-F238E27FC236}">
                <a16:creationId xmlns:a16="http://schemas.microsoft.com/office/drawing/2014/main" id="{40BDAE24-A60D-4399-8906-964BD091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83" y="1810693"/>
            <a:ext cx="10281581" cy="412838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s-ES_tradnl" altLang="pt-BR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_tradnl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s-ES_tradnl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valor_abs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.expr.value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.result.value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ES_tradnl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5000"/>
              </a:lnSpc>
              <a:spcBef>
                <a:spcPct val="40000"/>
              </a:spcBef>
              <a:buClr>
                <a:srgbClr val="003366"/>
              </a:buClr>
            </a:pPr>
            <a:r>
              <a:rPr lang="en-US" alt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GB" alt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5A09FF-1F15-4D53-BF52-01D1C38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09/04/2018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2CDF2-0195-4CE9-949D-756B9598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Desenvolvimento de Software - André L. Braga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4ECFA2-E9A2-4F4D-869B-278E6E26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55668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3567</TotalTime>
  <Words>624</Words>
  <Application>Microsoft Office PowerPoint</Application>
  <PresentationFormat>Widescreen</PresentationFormat>
  <Paragraphs>274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Arial Tur</vt:lpstr>
      <vt:lpstr>Calibri</vt:lpstr>
      <vt:lpstr>Calibri Light</vt:lpstr>
      <vt:lpstr>Courier New</vt:lpstr>
      <vt:lpstr>Times New Roman</vt:lpstr>
      <vt:lpstr>Verdana</vt:lpstr>
      <vt:lpstr>Wingdings 2</vt:lpstr>
      <vt:lpstr>HDOfficeLightV0</vt:lpstr>
      <vt:lpstr>Desenvolvimento de Software (Aula 6)</vt:lpstr>
      <vt:lpstr>Desenvolvimento de Software Aula 6  - Aplicações Web – JavaScript</vt:lpstr>
      <vt:lpstr>Desenvolvimento de Software Aula 6  - JavaScript – Hello World</vt:lpstr>
      <vt:lpstr>Desenvolvimento de Software - JavaScript  Infra Estrutura</vt:lpstr>
      <vt:lpstr>Desenvolvimento de Software JavaScript – Operadores(1)</vt:lpstr>
      <vt:lpstr>Desenvolvimento de Software JavaScript – Operadores(2)</vt:lpstr>
      <vt:lpstr>Desenvolvimento de Software JavaScript – Caixas de diálogo</vt:lpstr>
      <vt:lpstr>Desenvolvimento de Software JavaScript - Condicional</vt:lpstr>
      <vt:lpstr>Desenvolvimento de Software JavaScript - Funções</vt:lpstr>
      <vt:lpstr>Desenvolvimento de Software JavaScript - Funções</vt:lpstr>
      <vt:lpstr>Desenvolvimento de Software JavaScript – Funções e Eventos</vt:lpstr>
      <vt:lpstr>Desenvolvimento de Software JavaScript – Objetos</vt:lpstr>
      <vt:lpstr>Desenvolvimento de Software Aula 6  - Modularização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110</cp:revision>
  <cp:lastPrinted>2018-02-21T20:08:26Z</cp:lastPrinted>
  <dcterms:created xsi:type="dcterms:W3CDTF">2016-08-01T02:15:42Z</dcterms:created>
  <dcterms:modified xsi:type="dcterms:W3CDTF">2018-04-09T19:41:44Z</dcterms:modified>
</cp:coreProperties>
</file>