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3" r:id="rId3"/>
    <p:sldId id="283" r:id="rId4"/>
    <p:sldId id="286" r:id="rId5"/>
    <p:sldId id="272" r:id="rId6"/>
    <p:sldId id="274" r:id="rId7"/>
    <p:sldId id="284" r:id="rId8"/>
    <p:sldId id="275" r:id="rId9"/>
    <p:sldId id="285" r:id="rId10"/>
    <p:sldId id="276" r:id="rId11"/>
    <p:sldId id="279" r:id="rId12"/>
    <p:sldId id="281" r:id="rId13"/>
    <p:sldId id="282" r:id="rId14"/>
    <p:sldId id="270" r:id="rId15"/>
    <p:sldId id="280" r:id="rId16"/>
    <p:sldId id="266" r:id="rId17"/>
    <p:sldId id="267" r:id="rId18"/>
    <p:sldId id="268" r:id="rId19"/>
    <p:sldId id="269" r:id="rId20"/>
    <p:sldId id="271" r:id="rId21"/>
    <p:sldId id="265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7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04/06/2018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67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57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889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579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95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32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838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145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524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298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55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740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73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965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03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43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96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5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83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1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04/06/2018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i="1" dirty="0"/>
              <a:t>Software</a:t>
            </a:r>
            <a:br>
              <a:rPr lang="en-US" dirty="0"/>
            </a:br>
            <a:r>
              <a:rPr lang="en-US" dirty="0"/>
              <a:t>(Aula 9)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3AE889-E6AC-4321-9C27-0D16F479E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860" y="1330308"/>
            <a:ext cx="6957712" cy="502604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988" y="92382"/>
            <a:ext cx="10515600" cy="114363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b="1" dirty="0"/>
            </a:br>
            <a:r>
              <a:rPr lang="en-US" sz="3600" dirty="0"/>
              <a:t>Aula 9  - 2.0 - </a:t>
            </a:r>
            <a:r>
              <a:rPr lang="en-US" sz="3600" dirty="0" err="1"/>
              <a:t>Persistencia</a:t>
            </a:r>
            <a:r>
              <a:rPr lang="en-US" sz="3600" dirty="0"/>
              <a:t> – JPA – Hibernate - </a:t>
            </a:r>
            <a:r>
              <a:rPr lang="en-US" sz="3600" dirty="0" err="1"/>
              <a:t>Arquitetura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</p:spTree>
    <p:extLst>
      <p:ext uri="{BB962C8B-B14F-4D97-AF65-F5344CB8AC3E}">
        <p14:creationId xmlns:p14="http://schemas.microsoft.com/office/powerpoint/2010/main" val="111178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b="1" dirty="0"/>
            </a:br>
            <a:r>
              <a:rPr lang="en-US" dirty="0"/>
              <a:t>Aula 9  - 2.0 - </a:t>
            </a:r>
            <a:r>
              <a:rPr lang="en-US" dirty="0" err="1"/>
              <a:t>Persistencia</a:t>
            </a:r>
            <a:r>
              <a:rPr lang="en-US" dirty="0"/>
              <a:t> – Annotations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1899DC-0647-4C1C-89F4-36DD10A8B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82" y="1648203"/>
            <a:ext cx="4947228" cy="4674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F2BD28-E0C2-4006-B596-B371C95D9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720" y="2520594"/>
            <a:ext cx="5569613" cy="23982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eta: da Esquerda para a Direita 8">
            <a:extLst>
              <a:ext uri="{FF2B5EF4-FFF2-40B4-BE49-F238E27FC236}">
                <a16:creationId xmlns:a16="http://schemas.microsoft.com/office/drawing/2014/main" id="{4B635D88-437A-4073-8F6A-55A96D415DBD}"/>
              </a:ext>
            </a:extLst>
          </p:cNvPr>
          <p:cNvSpPr/>
          <p:nvPr/>
        </p:nvSpPr>
        <p:spPr>
          <a:xfrm>
            <a:off x="3134185" y="3036316"/>
            <a:ext cx="2812569" cy="583447"/>
          </a:xfrm>
          <a:prstGeom prst="leftRightArrow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89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3875" y="95121"/>
            <a:ext cx="11824042" cy="104630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b="1" dirty="0"/>
            </a:br>
            <a:r>
              <a:rPr lang="en-US" sz="3600" b="1" i="1" dirty="0"/>
              <a:t>Aula 9  - 2.0 - Hibernate – </a:t>
            </a:r>
            <a:r>
              <a:rPr lang="en-US" sz="3600" b="1" i="1" dirty="0" err="1"/>
              <a:t>Configuração</a:t>
            </a:r>
            <a:r>
              <a:rPr lang="en-US" sz="3600" b="1" i="1" dirty="0"/>
              <a:t> de </a:t>
            </a:r>
            <a:r>
              <a:rPr lang="en-US" sz="3600" b="1" i="1" dirty="0" err="1"/>
              <a:t>Conexões</a:t>
            </a:r>
            <a:endParaRPr lang="pt-BR" sz="2800" b="1" i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EC987EA-279F-402C-BE41-BDD26DDB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32" y="1141423"/>
            <a:ext cx="8381933" cy="5231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729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462" y="50450"/>
            <a:ext cx="12233947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b="1" dirty="0"/>
            </a:br>
            <a:r>
              <a:rPr lang="en-US" sz="3200" b="1" i="1" dirty="0"/>
              <a:t>Aula 9  - 2.0 – Hibernate – </a:t>
            </a:r>
            <a:r>
              <a:rPr lang="en-US" sz="3200" b="1" i="1" dirty="0" err="1"/>
              <a:t>Transações</a:t>
            </a:r>
            <a:r>
              <a:rPr lang="en-US" sz="3200" b="1" i="1" dirty="0"/>
              <a:t> - Exemplo</a:t>
            </a:r>
            <a:endParaRPr lang="pt-BR" b="1" i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EB76DA-9997-4E49-8425-87056642E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61"/>
          <a:stretch/>
        </p:blipFill>
        <p:spPr>
          <a:xfrm>
            <a:off x="1131995" y="1206808"/>
            <a:ext cx="8882261" cy="5149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135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136525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b="1" dirty="0"/>
            </a:br>
            <a:r>
              <a:rPr lang="en-US" sz="2800" b="1" i="1" dirty="0"/>
              <a:t>Aula 9  - </a:t>
            </a:r>
            <a:r>
              <a:rPr lang="en-US" sz="2800" b="1" i="1" dirty="0" err="1"/>
              <a:t>Persistencia</a:t>
            </a:r>
            <a:r>
              <a:rPr lang="en-US" sz="2800" b="1" i="1" dirty="0"/>
              <a:t> – Visao Geral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7ACA8C-4C85-459D-B938-B6F7FF4C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73" y="1387366"/>
            <a:ext cx="10515600" cy="516478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Classes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Modulares</a:t>
            </a:r>
            <a:r>
              <a:rPr lang="en-US" dirty="0"/>
              <a:t>, Singletons JDBC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Formalização</a:t>
            </a:r>
            <a:r>
              <a:rPr lang="en-US" dirty="0"/>
              <a:t> - “Data Access Objects”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Multiplataforma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Métodos</a:t>
            </a:r>
            <a:r>
              <a:rPr lang="en-US" dirty="0"/>
              <a:t> para CRUD “</a:t>
            </a:r>
            <a:r>
              <a:rPr lang="en-US" dirty="0" err="1"/>
              <a:t>Programáticos</a:t>
            </a:r>
            <a:r>
              <a:rPr lang="en-US" dirty="0"/>
              <a:t>”  (Na </a:t>
            </a:r>
            <a:r>
              <a:rPr lang="en-US" dirty="0" err="1"/>
              <a:t>mão</a:t>
            </a:r>
            <a:r>
              <a:rPr lang="en-US" dirty="0"/>
              <a:t> </a:t>
            </a:r>
            <a:r>
              <a:rPr lang="en-US" dirty="0" err="1"/>
              <a:t>feitos</a:t>
            </a:r>
            <a:r>
              <a:rPr lang="en-US" dirty="0"/>
              <a:t>  pelo </a:t>
            </a:r>
            <a:r>
              <a:rPr lang="en-US" dirty="0" err="1"/>
              <a:t>programador</a:t>
            </a:r>
            <a:r>
              <a:rPr lang="en-US" dirty="0"/>
              <a:t>) –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Não 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Orientado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a 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Objetos</a:t>
            </a: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Controle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de 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transação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“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Programático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Enterprise Beans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Automático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Multiplataforma</a:t>
            </a:r>
            <a:r>
              <a:rPr lang="en-US" dirty="0"/>
              <a:t> e </a:t>
            </a:r>
            <a:r>
              <a:rPr lang="en-US" dirty="0" err="1"/>
              <a:t>Multilinguagem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Armazenamento</a:t>
            </a:r>
            <a:r>
              <a:rPr lang="en-US" dirty="0"/>
              <a:t> “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</a:t>
            </a:r>
            <a:r>
              <a:rPr lang="en-US" dirty="0"/>
              <a:t>” DAO era o </a:t>
            </a:r>
            <a:r>
              <a:rPr lang="en-US" dirty="0" err="1"/>
              <a:t>SessionBean</a:t>
            </a:r>
            <a:r>
              <a:rPr lang="en-US" dirty="0"/>
              <a:t> (EJB)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Entity Beans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ORM(CMP) – </a:t>
            </a:r>
            <a:r>
              <a:rPr lang="en-US" dirty="0" err="1"/>
              <a:t>Configuração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XML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Customizado</a:t>
            </a:r>
            <a:r>
              <a:rPr lang="en-US" dirty="0"/>
              <a:t>(BMP) – Queries </a:t>
            </a:r>
            <a:r>
              <a:rPr lang="en-US" dirty="0" err="1"/>
              <a:t>montadas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Transação</a:t>
            </a:r>
            <a:r>
              <a:rPr lang="en-US" dirty="0"/>
              <a:t> </a:t>
            </a:r>
            <a:r>
              <a:rPr lang="en-US" dirty="0" err="1"/>
              <a:t>automatizada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Frameworks ORM / Hibernate / JPA / Entity Beans 3.0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Sem </a:t>
            </a:r>
            <a:r>
              <a:rPr lang="en-US" dirty="0" err="1"/>
              <a:t>suporte</a:t>
            </a:r>
            <a:r>
              <a:rPr lang="en-US" dirty="0"/>
              <a:t> </a:t>
            </a:r>
            <a:r>
              <a:rPr lang="en-US" dirty="0" err="1"/>
              <a:t>especifico</a:t>
            </a:r>
            <a:r>
              <a:rPr lang="en-US" dirty="0"/>
              <a:t> a </a:t>
            </a:r>
            <a:r>
              <a:rPr lang="en-US" dirty="0" err="1"/>
              <a:t>multiplataforma</a:t>
            </a:r>
            <a:r>
              <a:rPr lang="en-US" dirty="0"/>
              <a:t> e </a:t>
            </a:r>
            <a:r>
              <a:rPr lang="en-US" dirty="0" err="1"/>
              <a:t>multilinguagem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Controle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de 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transação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manual (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Programático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Mapeamento</a:t>
            </a:r>
            <a:r>
              <a:rPr lang="en-US" dirty="0"/>
              <a:t> ORM – Annotations OU </a:t>
            </a:r>
            <a:r>
              <a:rPr lang="en-US" dirty="0" err="1"/>
              <a:t>Configuração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XML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Entity Beans 3.0 = Hibernate = JPA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Métodos</a:t>
            </a:r>
            <a:r>
              <a:rPr lang="en-US" dirty="0"/>
              <a:t> CRUD no </a:t>
            </a:r>
            <a:r>
              <a:rPr lang="en-US" dirty="0" err="1"/>
              <a:t>modelo</a:t>
            </a:r>
            <a:r>
              <a:rPr lang="en-US" dirty="0"/>
              <a:t> DAO (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Não 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orientado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a </a:t>
            </a:r>
            <a:r>
              <a:rPr lang="en-US" b="1" i="1" dirty="0" err="1">
                <a:solidFill>
                  <a:schemeClr val="accent4">
                    <a:lumMod val="75000"/>
                  </a:schemeClr>
                </a:solidFill>
              </a:rPr>
              <a:t>Objeto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2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b="1" dirty="0"/>
              <a:t>Aula 9  - …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092F938-5E3E-4E1A-8974-C40D30D1C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472" y="2022938"/>
            <a:ext cx="26193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7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b="1" dirty="0"/>
              <a:t>Aula 9  - …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29B536-C185-4322-922E-C70B496E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1691322"/>
            <a:ext cx="5534025" cy="2619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73C6D60-F17D-41DD-98F1-168A26B11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787" y="2295525"/>
            <a:ext cx="4924425" cy="22669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102360-6AC7-4735-9966-EBD8EA8E0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927" y="2185353"/>
            <a:ext cx="50673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5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b="1" dirty="0"/>
              <a:t>Aula 9  - …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E7FC0E-98D2-4B7C-8198-8BDD05167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70" y="1919287"/>
            <a:ext cx="69723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5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b="1" dirty="0"/>
              <a:t>Aula 9  - …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83E912-2915-44C0-9A1C-6BA11D8A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7" y="1730373"/>
            <a:ext cx="3648075" cy="15716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696502E-4DA6-446E-8AFA-CDCD75991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87" y="2100262"/>
            <a:ext cx="6067425" cy="2657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B56C15-24FE-4816-8C88-833F92724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476" y="1308563"/>
            <a:ext cx="61626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4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b="1" dirty="0"/>
              <a:t>Aula 9  - …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3EC1D5-6ED8-4472-99A9-208954A0D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7" y="2276475"/>
            <a:ext cx="61817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8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b="1" dirty="0"/>
            </a:br>
            <a:r>
              <a:rPr lang="en-US" sz="2800" dirty="0"/>
              <a:t>Aula 9  - </a:t>
            </a:r>
            <a:r>
              <a:rPr lang="en-US" sz="2800" dirty="0" err="1"/>
              <a:t>Persistencia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10326589" cy="4438997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Soluções</a:t>
            </a:r>
            <a:r>
              <a:rPr lang="en-US" sz="3600" dirty="0"/>
              <a:t> Banco de Dados - JAVA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b="1" dirty="0"/>
              <a:t>JDBC </a:t>
            </a:r>
            <a:r>
              <a:rPr lang="en-US" sz="3200" dirty="0"/>
              <a:t>– Direto no </a:t>
            </a:r>
            <a:r>
              <a:rPr lang="en-US" sz="3200" dirty="0" err="1"/>
              <a:t>código</a:t>
            </a:r>
            <a:r>
              <a:rPr lang="en-US" sz="3200" dirty="0"/>
              <a:t>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padrões</a:t>
            </a:r>
            <a:endParaRPr lang="en-US" sz="3200" dirty="0"/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Data Access Objects – </a:t>
            </a:r>
            <a:r>
              <a:rPr lang="en-US" sz="3200" dirty="0" err="1"/>
              <a:t>Abstrair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SGBDs(DB2, </a:t>
            </a:r>
            <a:r>
              <a:rPr lang="en-US" sz="3200" dirty="0" err="1"/>
              <a:t>SQLServer,etc</a:t>
            </a:r>
            <a:r>
              <a:rPr lang="en-US" sz="3200" dirty="0"/>
              <a:t>.)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Enterprise Java Beans</a:t>
            </a:r>
          </a:p>
          <a:p>
            <a:pPr marL="1657350" lvl="2" indent="-742950">
              <a:buFont typeface="+mj-lt"/>
              <a:buAutoNum type="alphaLcParenR"/>
            </a:pPr>
            <a:r>
              <a:rPr lang="en-US" sz="2800" dirty="0" err="1"/>
              <a:t>SessionBeans</a:t>
            </a:r>
            <a:r>
              <a:rPr lang="en-US" sz="2800" dirty="0"/>
              <a:t> – </a:t>
            </a:r>
            <a:r>
              <a:rPr lang="en-US" sz="2800" dirty="0" err="1"/>
              <a:t>Controle</a:t>
            </a:r>
            <a:r>
              <a:rPr lang="en-US" sz="2800" dirty="0"/>
              <a:t> de </a:t>
            </a:r>
            <a:r>
              <a:rPr lang="en-US" sz="2800" dirty="0" err="1"/>
              <a:t>Transação</a:t>
            </a:r>
            <a:r>
              <a:rPr lang="en-US" sz="2800" dirty="0"/>
              <a:t> e </a:t>
            </a:r>
            <a:r>
              <a:rPr lang="en-US" sz="2800" dirty="0" err="1"/>
              <a:t>Negócios</a:t>
            </a:r>
            <a:endParaRPr lang="en-US" sz="2800" dirty="0"/>
          </a:p>
          <a:p>
            <a:pPr marL="1657350" lvl="2" indent="-742950">
              <a:buFont typeface="+mj-lt"/>
              <a:buAutoNum type="alphaLcParenR"/>
            </a:pPr>
            <a:r>
              <a:rPr lang="en-US" sz="2800" dirty="0"/>
              <a:t>Entity Beans - ORM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 err="1"/>
              <a:t>FrameWorks</a:t>
            </a:r>
            <a:r>
              <a:rPr lang="en-US" sz="3200" dirty="0"/>
              <a:t> ORM (Object Relational Mapping)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JPA – JAVA Persistence API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Hibernate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 err="1"/>
              <a:t>Mapeamento</a:t>
            </a:r>
            <a:r>
              <a:rPr lang="en-US" sz="3200" dirty="0"/>
              <a:t>  / Annotations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Engenharia </a:t>
            </a:r>
            <a:r>
              <a:rPr lang="en-US" sz="3200" dirty="0" err="1"/>
              <a:t>Reversa</a:t>
            </a:r>
            <a:endParaRPr lang="en-US" sz="32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 err="1"/>
              <a:t>Gerenciamento</a:t>
            </a:r>
            <a:r>
              <a:rPr lang="en-US" sz="3200" dirty="0"/>
              <a:t> de </a:t>
            </a:r>
            <a:r>
              <a:rPr lang="en-US" sz="3200" dirty="0" err="1"/>
              <a:t>Sessão</a:t>
            </a:r>
            <a:r>
              <a:rPr lang="en-US" sz="3200" dirty="0"/>
              <a:t> / </a:t>
            </a:r>
            <a:r>
              <a:rPr lang="en-US" sz="3200" dirty="0" err="1"/>
              <a:t>Transação</a:t>
            </a: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b="1" dirty="0"/>
              <a:t>Aula 9  - …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</p:spTree>
    <p:extLst>
      <p:ext uri="{BB962C8B-B14F-4D97-AF65-F5344CB8AC3E}">
        <p14:creationId xmlns:p14="http://schemas.microsoft.com/office/powerpoint/2010/main" val="1066038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b="1" dirty="0"/>
              <a:t>Aula 9  - …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43899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H….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6022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7A92144-BE5D-45B9-AB8C-01453B45C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36493" r="18948" b="2236"/>
          <a:stretch/>
        </p:blipFill>
        <p:spPr>
          <a:xfrm>
            <a:off x="611289" y="881286"/>
            <a:ext cx="10266859" cy="52168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906" y="136525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b="1" dirty="0"/>
            </a:br>
            <a:r>
              <a:rPr lang="en-US" sz="2800" dirty="0"/>
              <a:t>Aula 9  - </a:t>
            </a:r>
            <a:r>
              <a:rPr lang="en-US" sz="2800" dirty="0" err="1"/>
              <a:t>Persistencia</a:t>
            </a:r>
            <a:r>
              <a:rPr lang="en-US" sz="2800" dirty="0"/>
              <a:t> – 1.2 - Data Access Objects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438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4949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DF3E87-F455-4587-AEE5-15B7C7F9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36" y="1264702"/>
            <a:ext cx="10313851" cy="50916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906" y="165844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b="1" dirty="0"/>
            </a:br>
            <a:r>
              <a:rPr lang="en-US" sz="2800" dirty="0"/>
              <a:t>Aula 9  - 1.2 </a:t>
            </a:r>
            <a:r>
              <a:rPr lang="en-US" sz="2800" dirty="0" err="1"/>
              <a:t>Persistencia</a:t>
            </a:r>
            <a:r>
              <a:rPr lang="en-US" sz="2800" dirty="0"/>
              <a:t> – Data Access Objects</a:t>
            </a:r>
            <a:endParaRPr lang="pt-BR" sz="2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438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3711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A34A778-CC77-4FBC-85DA-11E2308EA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7" y="1525086"/>
            <a:ext cx="11489259" cy="443899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487" y="136525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b="1" dirty="0"/>
            </a:br>
            <a:r>
              <a:rPr lang="en-US" sz="2800" dirty="0"/>
              <a:t>Aula 9  - </a:t>
            </a:r>
            <a:r>
              <a:rPr lang="en-US" sz="2800" b="1" i="1" dirty="0"/>
              <a:t>3 - </a:t>
            </a:r>
            <a:r>
              <a:rPr lang="en-US" sz="2800" b="1" i="1" dirty="0" err="1"/>
              <a:t>Persistencia</a:t>
            </a:r>
            <a:r>
              <a:rPr lang="en-US" sz="2800" b="1" i="1" dirty="0"/>
              <a:t> – Enterprise JAVA Beans</a:t>
            </a:r>
            <a:endParaRPr lang="pt-BR" b="1" i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438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1875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2CFD491-A602-4C37-B85A-D6C63E389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832" y="1412151"/>
            <a:ext cx="8431398" cy="48084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568" y="6940"/>
            <a:ext cx="10515600" cy="2345909"/>
          </a:xfrm>
        </p:spPr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b="1" dirty="0"/>
            </a:br>
            <a:r>
              <a:rPr lang="en-US" sz="2800" b="1" i="1" dirty="0"/>
              <a:t>Aula 9  - 3.0 - </a:t>
            </a:r>
            <a:r>
              <a:rPr lang="en-US" sz="2800" b="1" i="1" dirty="0" err="1"/>
              <a:t>Persistencia</a:t>
            </a:r>
            <a:r>
              <a:rPr lang="en-US" sz="2800" b="1" i="1" dirty="0"/>
              <a:t> –Enterprise JAVA Beans</a:t>
            </a:r>
            <a:br>
              <a:rPr lang="en-US" sz="2800" b="1" i="1" dirty="0"/>
            </a:br>
            <a:r>
              <a:rPr lang="en-US" sz="2800" b="1" i="1" dirty="0"/>
              <a:t>  </a:t>
            </a:r>
            <a:r>
              <a:rPr lang="en-US" sz="2000" dirty="0"/>
              <a:t>- </a:t>
            </a:r>
            <a:r>
              <a:rPr lang="en-US" sz="2000" dirty="0" err="1"/>
              <a:t>Desacoplamento</a:t>
            </a:r>
            <a:br>
              <a:rPr lang="en-US" sz="2000" dirty="0"/>
            </a:br>
            <a:r>
              <a:rPr lang="en-US" sz="2000" dirty="0"/>
              <a:t>   - CORBA</a:t>
            </a:r>
            <a:br>
              <a:rPr lang="en-US" sz="2000" dirty="0"/>
            </a:br>
            <a:r>
              <a:rPr lang="en-US" sz="2000" dirty="0"/>
              <a:t>   - Multi-</a:t>
            </a:r>
            <a:r>
              <a:rPr lang="en-US" sz="2000" dirty="0" err="1"/>
              <a:t>Linguagem</a:t>
            </a:r>
            <a:br>
              <a:rPr lang="en-US" sz="2000" dirty="0"/>
            </a:br>
            <a:r>
              <a:rPr lang="en-US" sz="2000" dirty="0"/>
              <a:t>   - Multi - </a:t>
            </a:r>
            <a:r>
              <a:rPr lang="en-US" sz="2000" dirty="0" err="1"/>
              <a:t>Plataforma</a:t>
            </a:r>
            <a:endParaRPr lang="pt-BR" sz="2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</p:spTree>
    <p:extLst>
      <p:ext uri="{BB962C8B-B14F-4D97-AF65-F5344CB8AC3E}">
        <p14:creationId xmlns:p14="http://schemas.microsoft.com/office/powerpoint/2010/main" val="208894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119" y="136525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b="1" dirty="0"/>
            </a:br>
            <a:r>
              <a:rPr lang="en-US" sz="2800" b="1" i="1" dirty="0"/>
              <a:t>Aula 9  - 3.0 - </a:t>
            </a:r>
            <a:r>
              <a:rPr lang="en-US" sz="2800" b="1" i="1" dirty="0" err="1"/>
              <a:t>Persistencia</a:t>
            </a:r>
            <a:r>
              <a:rPr lang="en-US" sz="2800" b="1" i="1" dirty="0"/>
              <a:t> –Enterprise JAVA Beans</a:t>
            </a:r>
            <a:endParaRPr lang="pt-BR" sz="2800" b="1" i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5FDE67-FFCE-4050-8976-A30D4D475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64" y="1397066"/>
            <a:ext cx="11461266" cy="41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1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607" y="81980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b="1" dirty="0"/>
            </a:br>
            <a:r>
              <a:rPr lang="en-US" sz="3200" dirty="0"/>
              <a:t>Aula 9  - 1.4 - </a:t>
            </a:r>
            <a:r>
              <a:rPr lang="en-US" sz="3200" dirty="0" err="1"/>
              <a:t>Persistencia</a:t>
            </a:r>
            <a:r>
              <a:rPr lang="en-US" sz="3200" dirty="0"/>
              <a:t> – ORM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663851-A1E2-40C0-AC4F-687E13D84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8" t="3065" r="4098"/>
          <a:stretch/>
        </p:blipFill>
        <p:spPr>
          <a:xfrm>
            <a:off x="2060027" y="1337666"/>
            <a:ext cx="8071945" cy="501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683BE41-AF21-4BE2-83AF-67BCD2772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946" y="799306"/>
            <a:ext cx="9516054" cy="55954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994" y="136525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b="1" dirty="0"/>
            </a:br>
            <a:r>
              <a:rPr lang="en-US" sz="2800" dirty="0"/>
              <a:t>Aula 9  - 1.5 - </a:t>
            </a:r>
            <a:r>
              <a:rPr lang="en-US" sz="2800" dirty="0" err="1"/>
              <a:t>Persistencia</a:t>
            </a:r>
            <a:r>
              <a:rPr lang="en-US" sz="2800" dirty="0"/>
              <a:t> - JPA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04/06/2018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3309F54-1142-4FF1-8233-D0C30CC69436}"/>
              </a:ext>
            </a:extLst>
          </p:cNvPr>
          <p:cNvSpPr/>
          <p:nvPr/>
        </p:nvSpPr>
        <p:spPr>
          <a:xfrm>
            <a:off x="4998719" y="1004887"/>
            <a:ext cx="28567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Persistencia</a:t>
            </a:r>
            <a:r>
              <a:rPr lang="en-US" sz="3200" dirty="0"/>
              <a:t> de </a:t>
            </a:r>
            <a:r>
              <a:rPr lang="en-US" sz="3200" dirty="0" err="1"/>
              <a:t>Entidades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4767086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3878</TotalTime>
  <Words>515</Words>
  <Application>Microsoft Office PowerPoint</Application>
  <PresentationFormat>Widescreen</PresentationFormat>
  <Paragraphs>152</Paragraphs>
  <Slides>21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Wingdings 2</vt:lpstr>
      <vt:lpstr>HDOfficeLightV0</vt:lpstr>
      <vt:lpstr>Desenvolvimento de Software (Aula 9)</vt:lpstr>
      <vt:lpstr>Desenvolvimento de Software Aula 9  - Persistencia</vt:lpstr>
      <vt:lpstr>Desenvolvimento de Software Aula 9  - Persistencia – 1.2 - Data Access Objects</vt:lpstr>
      <vt:lpstr>Desenvolvimento de Software Aula 9  - 1.2 Persistencia – Data Access Objects</vt:lpstr>
      <vt:lpstr>Desenvolvimento de Software Aula 9  - 3 - Persistencia – Enterprise JAVA Beans</vt:lpstr>
      <vt:lpstr>Desenvolvimento de Software Aula 9  - 3.0 - Persistencia –Enterprise JAVA Beans   - Desacoplamento    - CORBA    - Multi-Linguagem    - Multi - Plataforma</vt:lpstr>
      <vt:lpstr>Desenvolvimento de Software Aula 9  - 3.0 - Persistencia –Enterprise JAVA Beans</vt:lpstr>
      <vt:lpstr>Desenvolvimento de Software Aula 9  - 1.4 - Persistencia – ORM</vt:lpstr>
      <vt:lpstr>Desenvolvimento de Software Aula 9  - 1.5 - Persistencia - JPA</vt:lpstr>
      <vt:lpstr>Desenvolvimento de Software Aula 9  - 2.0 - Persistencia – JPA – Hibernate - Arquitetura</vt:lpstr>
      <vt:lpstr>Desenvolvimento de Software Aula 9  - 2.0 - Persistencia – Annotations</vt:lpstr>
      <vt:lpstr>Desenvolvimento de Software Aula 9  - 2.0 - Hibernate – Configuração de Conexões</vt:lpstr>
      <vt:lpstr>Desenvolvimento de Software Aula 9  - 2.0 – Hibernate – Transações - Exemplo</vt:lpstr>
      <vt:lpstr>Desenvolvimento de Software Aula 9  - Persistencia – Visao Geral</vt:lpstr>
      <vt:lpstr>Desenvolvimento de Software Aula 9  - …</vt:lpstr>
      <vt:lpstr>Desenvolvimento de Software Aula 9  - …</vt:lpstr>
      <vt:lpstr>Desenvolvimento de Software Aula 9  - …</vt:lpstr>
      <vt:lpstr>Desenvolvimento de Software Aula 9  - …</vt:lpstr>
      <vt:lpstr>Desenvolvimento de Software Aula 9  - …</vt:lpstr>
      <vt:lpstr>Desenvolvimento de Software Aula 9  - …</vt:lpstr>
      <vt:lpstr>Desenvolvimento de Software Aula 9  -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135</cp:revision>
  <cp:lastPrinted>2018-02-21T20:08:26Z</cp:lastPrinted>
  <dcterms:created xsi:type="dcterms:W3CDTF">2016-08-01T02:15:42Z</dcterms:created>
  <dcterms:modified xsi:type="dcterms:W3CDTF">2018-06-04T19:46:23Z</dcterms:modified>
</cp:coreProperties>
</file>