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5"/>
  </p:notesMasterIdLst>
  <p:sldIdLst>
    <p:sldId id="256" r:id="rId2"/>
    <p:sldId id="261" r:id="rId3"/>
    <p:sldId id="257" r:id="rId4"/>
    <p:sldId id="271" r:id="rId5"/>
    <p:sldId id="273" r:id="rId6"/>
    <p:sldId id="274" r:id="rId7"/>
    <p:sldId id="286" r:id="rId8"/>
    <p:sldId id="276" r:id="rId9"/>
    <p:sldId id="288" r:id="rId10"/>
    <p:sldId id="287" r:id="rId11"/>
    <p:sldId id="275" r:id="rId12"/>
    <p:sldId id="277" r:id="rId13"/>
    <p:sldId id="285" r:id="rId14"/>
    <p:sldId id="279" r:id="rId15"/>
    <p:sldId id="280" r:id="rId16"/>
    <p:sldId id="281" r:id="rId17"/>
    <p:sldId id="283" r:id="rId18"/>
    <p:sldId id="284" r:id="rId19"/>
    <p:sldId id="282" r:id="rId20"/>
    <p:sldId id="289" r:id="rId21"/>
    <p:sldId id="291" r:id="rId22"/>
    <p:sldId id="290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02/03/2018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92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30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7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86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9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47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21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50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81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67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69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58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0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45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06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3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91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17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23/02/2018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878" y="215733"/>
            <a:ext cx="10283042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(3)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006" y="1600200"/>
            <a:ext cx="10577253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err="1"/>
              <a:t>Modelo</a:t>
            </a:r>
            <a:r>
              <a:rPr lang="en-US" sz="3200" b="1" dirty="0"/>
              <a:t> MVC</a:t>
            </a:r>
          </a:p>
          <a:p>
            <a:pPr lvl="1"/>
            <a:r>
              <a:rPr lang="en-US" sz="2800" b="1" dirty="0"/>
              <a:t>Activity (</a:t>
            </a:r>
            <a:r>
              <a:rPr lang="en-US" sz="2800" dirty="0" err="1"/>
              <a:t>Controler</a:t>
            </a:r>
            <a:r>
              <a:rPr lang="en-US" sz="2800" b="1" dirty="0"/>
              <a:t>)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err="1">
                <a:sym typeface="Wingdings" panose="05000000000000000000" pitchFamily="2" charset="2"/>
              </a:rPr>
              <a:t>Executa</a:t>
            </a:r>
            <a:r>
              <a:rPr lang="en-US" sz="2800" dirty="0">
                <a:sym typeface="Wingdings" panose="05000000000000000000" pitchFamily="2" charset="2"/>
              </a:rPr>
              <a:t> a lógica de </a:t>
            </a:r>
            <a:r>
              <a:rPr lang="en-US" sz="2800" dirty="0" err="1">
                <a:sym typeface="Wingdings" panose="05000000000000000000" pitchFamily="2" charset="2"/>
              </a:rPr>
              <a:t>negócios</a:t>
            </a:r>
            <a:r>
              <a:rPr lang="en-US" sz="2800" dirty="0">
                <a:sym typeface="Wingdings" panose="05000000000000000000" pitchFamily="2" charset="2"/>
              </a:rPr>
              <a:t> entre dados(Model) e </a:t>
            </a:r>
            <a:r>
              <a:rPr lang="en-US" sz="2800" dirty="0" err="1">
                <a:sym typeface="Wingdings" panose="05000000000000000000" pitchFamily="2" charset="2"/>
              </a:rPr>
              <a:t>visualização</a:t>
            </a:r>
            <a:r>
              <a:rPr lang="en-US" sz="2800" dirty="0">
                <a:sym typeface="Wingdings" panose="05000000000000000000" pitchFamily="2" charset="2"/>
              </a:rPr>
              <a:t>(View)</a:t>
            </a:r>
          </a:p>
          <a:p>
            <a:pPr lvl="1"/>
            <a:r>
              <a:rPr lang="en-US" sz="2800" b="1" dirty="0">
                <a:sym typeface="Wingdings" panose="05000000000000000000" pitchFamily="2" charset="2"/>
              </a:rPr>
              <a:t>VIEW e </a:t>
            </a:r>
            <a:r>
              <a:rPr lang="en-US" sz="3200" b="1" dirty="0">
                <a:sym typeface="Wingdings" panose="05000000000000000000" pitchFamily="2" charset="2"/>
              </a:rPr>
              <a:t>Layout (</a:t>
            </a:r>
            <a:r>
              <a:rPr lang="en-US" sz="3200" dirty="0">
                <a:sym typeface="Wingdings" panose="05000000000000000000" pitchFamily="2" charset="2"/>
              </a:rPr>
              <a:t>View</a:t>
            </a:r>
            <a:r>
              <a:rPr lang="en-US" sz="3200" b="1" dirty="0">
                <a:sym typeface="Wingdings" panose="05000000000000000000" pitchFamily="2" charset="2"/>
              </a:rPr>
              <a:t>)  </a:t>
            </a:r>
            <a:r>
              <a:rPr lang="en-US" sz="3200" dirty="0" err="1">
                <a:sym typeface="Wingdings" panose="05000000000000000000" pitchFamily="2" charset="2"/>
              </a:rPr>
              <a:t>Objetos</a:t>
            </a:r>
            <a:r>
              <a:rPr lang="en-US" sz="3200" dirty="0">
                <a:sym typeface="Wingdings" panose="05000000000000000000" pitchFamily="2" charset="2"/>
              </a:rPr>
              <a:t> java de </a:t>
            </a:r>
            <a:r>
              <a:rPr lang="en-US" sz="3200" dirty="0" err="1">
                <a:sym typeface="Wingdings" panose="05000000000000000000" pitchFamily="2" charset="2"/>
              </a:rPr>
              <a:t>visualização</a:t>
            </a:r>
            <a:endParaRPr lang="en-US" sz="3200" dirty="0">
              <a:sym typeface="Wingdings" panose="05000000000000000000" pitchFamily="2" charset="2"/>
            </a:endParaRP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Model  SQLite, Dados </a:t>
            </a:r>
            <a:r>
              <a:rPr lang="en-US" sz="3200" dirty="0" err="1">
                <a:sym typeface="Wingdings" panose="05000000000000000000" pitchFamily="2" charset="2"/>
              </a:rPr>
              <a:t>Remotos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arquivos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200" b="1" dirty="0">
                <a:sym typeface="Wingdings" panose="05000000000000000000" pitchFamily="2" charset="2"/>
              </a:rPr>
              <a:t>Intent</a:t>
            </a:r>
            <a:r>
              <a:rPr lang="en-US" sz="3200" dirty="0"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ym typeface="Wingdings" panose="05000000000000000000" pitchFamily="2" charset="2"/>
              </a:rPr>
              <a:t>chamada</a:t>
            </a:r>
            <a:r>
              <a:rPr lang="en-US" sz="3200" dirty="0">
                <a:sym typeface="Wingdings" panose="05000000000000000000" pitchFamily="2" charset="2"/>
              </a:rPr>
              <a:t> a outros </a:t>
            </a:r>
            <a:r>
              <a:rPr lang="en-US" sz="3200" dirty="0" err="1">
                <a:sym typeface="Wingdings" panose="05000000000000000000" pitchFamily="2" charset="2"/>
              </a:rPr>
              <a:t>módulos</a:t>
            </a:r>
            <a:r>
              <a:rPr lang="en-US" sz="3200" dirty="0">
                <a:sym typeface="Wingdings" panose="05000000000000000000" pitchFamily="2" charset="2"/>
              </a:rPr>
              <a:t> do </a:t>
            </a:r>
            <a:r>
              <a:rPr lang="en-US" sz="3200" dirty="0" err="1">
                <a:sym typeface="Wingdings" panose="05000000000000000000" pitchFamily="2" charset="2"/>
              </a:rPr>
              <a:t>aplicativo</a:t>
            </a:r>
            <a:r>
              <a:rPr lang="en-US" sz="3200" dirty="0">
                <a:sym typeface="Wingdings" panose="05000000000000000000" pitchFamily="2" charset="2"/>
              </a:rPr>
              <a:t> ou do </a:t>
            </a:r>
            <a:r>
              <a:rPr lang="en-US" sz="3200" dirty="0" err="1">
                <a:sym typeface="Wingdings" panose="05000000000000000000" pitchFamily="2" charset="2"/>
              </a:rPr>
              <a:t>sistema</a:t>
            </a: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Aplicativos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ou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pouca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interação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visual e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ciclo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de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vida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mais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longo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– “Activity”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sem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tela</a:t>
            </a:r>
            <a:endParaRPr lang="en-US" sz="32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ContentProvider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Ponto comum para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acesso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 dados</a:t>
            </a:r>
          </a:p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BroadcastReceiver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Comunicação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externa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0E4D192-7BDE-435B-A87A-8918D9EF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05047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047" y="99611"/>
            <a:ext cx="10150434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/>
              <a:t>- </a:t>
            </a:r>
            <a:r>
              <a:rPr lang="en-US" cap="none" dirty="0">
                <a:solidFill>
                  <a:schemeClr val="tx1"/>
                </a:solidFill>
              </a:rPr>
              <a:t>AndroidManifest.xml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045037" y="6383829"/>
            <a:ext cx="497774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90" y="1392639"/>
            <a:ext cx="8635063" cy="4991190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EB782D-D078-461B-85CC-27DE7B96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98308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91926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cap="none" dirty="0" err="1">
                <a:solidFill>
                  <a:schemeClr val="tx1"/>
                </a:solidFill>
              </a:rPr>
              <a:t>Ambientes</a:t>
            </a:r>
            <a:r>
              <a:rPr lang="en-US" cap="none" dirty="0">
                <a:solidFill>
                  <a:schemeClr val="tx1"/>
                </a:solidFill>
              </a:rPr>
              <a:t> de </a:t>
            </a:r>
            <a:r>
              <a:rPr lang="en-US" cap="none" dirty="0" err="1">
                <a:solidFill>
                  <a:schemeClr val="tx1"/>
                </a:solidFill>
              </a:rPr>
              <a:t>Desenvolvimento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821180"/>
            <a:ext cx="10820400" cy="43891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 Eclipse Android Neon (ADT)</a:t>
            </a:r>
          </a:p>
          <a:p>
            <a:pPr>
              <a:buFont typeface="+mj-lt"/>
              <a:buAutoNum type="arabicPeriod"/>
            </a:pPr>
            <a:r>
              <a:rPr lang="en-US" sz="4400" dirty="0" err="1">
                <a:sym typeface="Wingdings" panose="05000000000000000000" pitchFamily="2" charset="2"/>
              </a:rPr>
              <a:t>Worklight</a:t>
            </a:r>
            <a:r>
              <a:rPr lang="en-US" sz="4400" dirty="0">
                <a:sym typeface="Wingdings" panose="05000000000000000000" pitchFamily="2" charset="2"/>
              </a:rPr>
              <a:t> (IBM)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 PhoneGap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Visual Studio Community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 Android Studio</a:t>
            </a:r>
          </a:p>
          <a:p>
            <a:pPr>
              <a:buFont typeface="+mj-lt"/>
              <a:buAutoNum type="arabicPeriod"/>
            </a:pPr>
            <a:r>
              <a:rPr lang="en-US" sz="4400" dirty="0">
                <a:sym typeface="Wingdings" panose="05000000000000000000" pitchFamily="2" charset="2"/>
              </a:rPr>
              <a:t> Notepad ?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61C1B56-C98F-4512-B133-ED955AC8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1858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7660" y="283422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Ambientes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44" y="1576450"/>
            <a:ext cx="8640480" cy="4686824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18F2C7-86E9-4FB3-ACF5-8BA82323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25124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9" y="819397"/>
            <a:ext cx="7473757" cy="16172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27" y="2027086"/>
            <a:ext cx="6986063" cy="4261571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E9CC45-939D-4464-85C2-259999D7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92254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61942" y="6394491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3" y="696429"/>
            <a:ext cx="4813063" cy="57043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79" y="1021236"/>
            <a:ext cx="2953100" cy="53795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67" y="1559564"/>
            <a:ext cx="4373300" cy="4834927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A15323-208E-45E3-95F3-F8B42B3A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63793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68876" y="6492875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47" y="819397"/>
            <a:ext cx="9481951" cy="5630438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555171" y="182672"/>
            <a:ext cx="10447317" cy="63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cap="none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D8015B-60FF-41EC-8841-8D62352C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73857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033154" y="6538912"/>
            <a:ext cx="7772400" cy="365125"/>
          </a:xfrm>
        </p:spPr>
        <p:txBody>
          <a:bodyPr/>
          <a:lstStyle/>
          <a:p>
            <a:r>
              <a:rPr lang="pt-BR" dirty="0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5" y="845010"/>
            <a:ext cx="7018986" cy="5511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347" y="619384"/>
            <a:ext cx="3035026" cy="355511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320" y="4338298"/>
            <a:ext cx="3816489" cy="12845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A82DB6-FCED-41B1-88DE-701CABEB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80149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2351" y="6249254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3" y="1508166"/>
            <a:ext cx="4822098" cy="38134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3" y="819396"/>
            <a:ext cx="4113993" cy="5884025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D7CF2D-D403-49A5-B350-6DDA365B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81888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III – Primeiro </a:t>
            </a:r>
            <a:r>
              <a:rPr lang="en-US" b="1" dirty="0" err="1"/>
              <a:t>Aplicativo</a:t>
            </a:r>
            <a:r>
              <a:rPr lang="en-US" b="1" dirty="0"/>
              <a:t> (Hello World)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88" y="763325"/>
            <a:ext cx="8844890" cy="5646986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204F92E3-6DD2-40EE-BDCA-1376D993642B}"/>
              </a:ext>
            </a:extLst>
          </p:cNvPr>
          <p:cNvSpPr/>
          <p:nvPr/>
        </p:nvSpPr>
        <p:spPr>
          <a:xfrm>
            <a:off x="6672028" y="1660585"/>
            <a:ext cx="4330460" cy="1513936"/>
          </a:xfrm>
          <a:prstGeom prst="wedgeEllipseCallout">
            <a:avLst>
              <a:gd name="adj1" fmla="val -87765"/>
              <a:gd name="adj2" fmla="val 5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Vamos </a:t>
            </a:r>
            <a:r>
              <a:rPr lang="en-US" sz="3600" dirty="0" err="1">
                <a:solidFill>
                  <a:schemeClr val="tx1"/>
                </a:solidFill>
              </a:rPr>
              <a:t>alterar</a:t>
            </a:r>
            <a:r>
              <a:rPr lang="en-US" sz="3600" dirty="0">
                <a:solidFill>
                  <a:schemeClr val="tx1"/>
                </a:solidFill>
              </a:rPr>
              <a:t> aqui </a:t>
            </a: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8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Curso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331720"/>
            <a:ext cx="10820400" cy="402412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Aula: </a:t>
            </a: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Plataforma</a:t>
            </a:r>
            <a:r>
              <a:rPr lang="en-US" dirty="0"/>
              <a:t> Android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Pré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: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Programação</a:t>
            </a:r>
            <a:r>
              <a:rPr lang="en-US" dirty="0"/>
              <a:t> JAVA</a:t>
            </a:r>
          </a:p>
          <a:p>
            <a:pPr lvl="1">
              <a:buFont typeface="+mj-lt"/>
              <a:buAutoNum type="arabicPeriod"/>
            </a:pPr>
            <a:r>
              <a:rPr lang="en-US" dirty="0" err="1"/>
              <a:t>Básico</a:t>
            </a:r>
            <a:r>
              <a:rPr lang="en-US" dirty="0"/>
              <a:t> de Banco de Dados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AV1 </a:t>
            </a:r>
            <a:r>
              <a:rPr lang="pt-BR" dirty="0">
                <a:sym typeface="Wingdings" panose="05000000000000000000" pitchFamily="2" charset="2"/>
              </a:rPr>
              <a:t> 50% trabalho 50% Prova.  AV2  A decidir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Trabalhos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grupo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Grupos</a:t>
            </a:r>
            <a:r>
              <a:rPr lang="en-US" dirty="0">
                <a:sym typeface="Wingdings" panose="05000000000000000000" pitchFamily="2" charset="2"/>
              </a:rPr>
              <a:t> de 2-3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Celulares</a:t>
            </a:r>
            <a:r>
              <a:rPr lang="en-US" dirty="0"/>
              <a:t> / WhatsApp / Conversas </a:t>
            </a:r>
            <a:r>
              <a:rPr lang="en-US" dirty="0" err="1"/>
              <a:t>paralelas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Lá fora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3C457F3-582E-486D-A332-40028D9F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859278-C1E0-41F4-8E36-D6A87FE6F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3" y="873358"/>
            <a:ext cx="5456067" cy="46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9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712661-FA87-4AD2-AE1C-FBA8B3E7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75" y="766860"/>
            <a:ext cx="10009135" cy="57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BAF348-F04A-41AF-B959-11F7AA7D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52" y="436851"/>
            <a:ext cx="7772400" cy="57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3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55171" y="182672"/>
            <a:ext cx="10447317" cy="6367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Aplicativo</a:t>
            </a:r>
            <a:r>
              <a:rPr lang="en-US" b="1" dirty="0"/>
              <a:t> Soma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209800" y="6410311"/>
            <a:ext cx="7772400" cy="365125"/>
          </a:xfrm>
        </p:spPr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B4BED-87BB-4D79-817D-93B280C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06D3FD-2C27-4E44-8CB6-2D9600EB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83" y="895588"/>
            <a:ext cx="7377342" cy="55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69033"/>
            <a:ext cx="10018713" cy="120520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0612" y="1474237"/>
            <a:ext cx="10018713" cy="4746171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Introdução a Computação Móvel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Conceitos básicos, Categorias, Visão geral o mercado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Classificação das aplicações móveis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Desenvolvimento de Aplicações Móveis - Caraterísticas, Abordagens  e Projeto 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Plataformas de desenvolvimento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Programação de Aplicações Móveis para Smartphones (</a:t>
            </a:r>
            <a:r>
              <a:rPr lang="pt-BR" dirty="0" err="1"/>
              <a:t>Android</a:t>
            </a:r>
            <a:r>
              <a:rPr lang="pt-BR" dirty="0"/>
              <a:t>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Visão geral da plataforma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Arquitetura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Ambiente e ferramentas 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Fundamentos da programação 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Linguagem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Componentes básicos da API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Principais componentes de tela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Gerenciadores de layout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Ciclo de vida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Tratamento de eventos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Navegação entre telas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Persistência de dados - </a:t>
            </a:r>
            <a:r>
              <a:rPr lang="pt-BR" dirty="0" err="1"/>
              <a:t>SQLite</a:t>
            </a:r>
            <a:endParaRPr lang="pt-BR" dirty="0"/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Acessando Web </a:t>
            </a:r>
            <a:r>
              <a:rPr lang="pt-BR" dirty="0" err="1"/>
              <a:t>service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D15FE4D-602E-4D50-9AE8-445A5FA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496" y="1563555"/>
            <a:ext cx="10963527" cy="4227645"/>
          </a:xfrm>
        </p:spPr>
        <p:txBody>
          <a:bodyPr>
            <a:normAutofit/>
          </a:bodyPr>
          <a:lstStyle/>
          <a:p>
            <a:r>
              <a:rPr lang="pt-BR" sz="3200" b="1" dirty="0"/>
              <a:t>Básica:</a:t>
            </a:r>
          </a:p>
          <a:p>
            <a:pPr lvl="1"/>
            <a:r>
              <a:rPr lang="pt-BR" sz="3200" dirty="0"/>
              <a:t>DEITEL, Androide para Programadores PEARSON</a:t>
            </a:r>
          </a:p>
          <a:p>
            <a:pPr lvl="1"/>
            <a:r>
              <a:rPr lang="pt-BR" sz="3200" dirty="0"/>
              <a:t>ABLENSON, Androide em Ação– ED CAMPUS</a:t>
            </a:r>
          </a:p>
          <a:p>
            <a:pPr lvl="1"/>
            <a:r>
              <a:rPr lang="pt-BR" sz="3200" dirty="0"/>
              <a:t>DEITEL, JAVA como </a:t>
            </a:r>
            <a:r>
              <a:rPr lang="pt-BR" sz="3200" dirty="0" err="1"/>
              <a:t>Proigramar</a:t>
            </a:r>
            <a:r>
              <a:rPr lang="pt-BR" sz="3200" dirty="0"/>
              <a:t> 8a edição</a:t>
            </a:r>
          </a:p>
          <a:p>
            <a:pPr lvl="1"/>
            <a:endParaRPr lang="pt-BR" sz="3200" dirty="0"/>
          </a:p>
          <a:p>
            <a:r>
              <a:rPr lang="pt-BR" sz="3200" b="1" dirty="0"/>
              <a:t>Complementar:</a:t>
            </a:r>
          </a:p>
          <a:p>
            <a:pPr lvl="1"/>
            <a:r>
              <a:rPr lang="pt-BR" sz="3200" dirty="0"/>
              <a:t>GOODRICH, M. ET AL. Estrutura de Dados e Algoritmos em JAVA – 4a Edição - 2007</a:t>
            </a:r>
            <a:endParaRPr lang="pt-BR" sz="4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28EAC84-A02A-417A-B701-A6871E04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669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Aula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840" y="1417320"/>
            <a:ext cx="10820400" cy="486918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Introdução a Computação Móvel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Conceitos básicos, Categorias, Visão geral o mercado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Classificação das aplicações móveis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Desenvolvimento de Aplicações Móveis - Caraterísticas, Abordagens  e Projeto 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Plataformas de desenvolvimento</a:t>
            </a:r>
          </a:p>
          <a:p>
            <a:pPr marL="571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pt-BR" dirty="0"/>
              <a:t>Programação de Aplicações Móveis para Smartphones (</a:t>
            </a:r>
            <a:r>
              <a:rPr lang="pt-BR" dirty="0" err="1"/>
              <a:t>Android</a:t>
            </a:r>
            <a:r>
              <a:rPr lang="pt-BR" dirty="0"/>
              <a:t>)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Visão geral da plataforma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Arquitetura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pt-BR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Ambiente e ferramentas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dirty="0"/>
              <a:t>P</a:t>
            </a:r>
            <a:r>
              <a:rPr lang="pt-BR" dirty="0" err="1"/>
              <a:t>rimeiro</a:t>
            </a:r>
            <a:r>
              <a:rPr lang="pt-BR" dirty="0"/>
              <a:t> Aplicativo (</a:t>
            </a:r>
            <a:r>
              <a:rPr lang="pt-BR" dirty="0" err="1"/>
              <a:t>Hello</a:t>
            </a:r>
            <a:r>
              <a:rPr lang="pt-BR" dirty="0"/>
              <a:t> World)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7EC21E0-F951-41C3-AD75-DEDE2B88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22191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dirty="0"/>
            </a:br>
            <a:r>
              <a:rPr lang="en-US" dirty="0"/>
              <a:t>I – </a:t>
            </a:r>
            <a:r>
              <a:rPr lang="en-US" dirty="0" err="1"/>
              <a:t>Indrodução</a:t>
            </a:r>
            <a:r>
              <a:rPr lang="en-US" dirty="0"/>
              <a:t>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Móvel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304291"/>
            <a:ext cx="10820400" cy="505205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sz="1600" dirty="0"/>
              <a:t>Conceitos básicos, Categorias, Visão geral o mercado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>
                <a:sym typeface="Wingdings" panose="05000000000000000000" pitchFamily="2" charset="2"/>
              </a:rPr>
              <a:t>Grande </a:t>
            </a:r>
            <a:r>
              <a:rPr lang="en-US" sz="1600" dirty="0" err="1">
                <a:sym typeface="Wingdings" panose="05000000000000000000" pitchFamily="2" charset="2"/>
              </a:rPr>
              <a:t>variação</a:t>
            </a:r>
            <a:r>
              <a:rPr lang="en-US" sz="1600" dirty="0">
                <a:sym typeface="Wingdings" panose="05000000000000000000" pitchFamily="2" charset="2"/>
              </a:rPr>
              <a:t> de </a:t>
            </a:r>
            <a:r>
              <a:rPr lang="en-US" sz="1600" dirty="0" err="1">
                <a:sym typeface="Wingdings" panose="05000000000000000000" pitchFamily="2" charset="2"/>
              </a:rPr>
              <a:t>dimensão</a:t>
            </a:r>
            <a:r>
              <a:rPr lang="en-US" sz="1600" dirty="0">
                <a:sym typeface="Wingdings" panose="05000000000000000000" pitchFamily="2" charset="2"/>
              </a:rPr>
              <a:t> dos </a:t>
            </a:r>
            <a:r>
              <a:rPr lang="en-US" sz="1600" dirty="0" err="1">
                <a:sym typeface="Wingdings" panose="05000000000000000000" pitchFamily="2" charset="2"/>
              </a:rPr>
              <a:t>dispositivos</a:t>
            </a:r>
            <a:r>
              <a:rPr lang="en-US" sz="1600" dirty="0">
                <a:sym typeface="Wingdings" panose="05000000000000000000" pitchFamily="2" charset="2"/>
              </a:rPr>
              <a:t> (</a:t>
            </a:r>
            <a:r>
              <a:rPr lang="en-US" sz="1600" dirty="0" err="1">
                <a:sym typeface="Wingdings" panose="05000000000000000000" pitchFamily="2" charset="2"/>
              </a:rPr>
              <a:t>telas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n-US" sz="1600" dirty="0" err="1">
                <a:sym typeface="Wingdings" panose="05000000000000000000" pitchFamily="2" charset="2"/>
              </a:rPr>
              <a:t>etc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>
                <a:sym typeface="Wingdings" panose="05000000000000000000" pitchFamily="2" charset="2"/>
              </a:rPr>
              <a:t>Categorias</a:t>
            </a:r>
            <a:r>
              <a:rPr lang="en-US" sz="1600" dirty="0">
                <a:sym typeface="Wingdings" panose="05000000000000000000" pitchFamily="2" charset="2"/>
              </a:rPr>
              <a:t>: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600" dirty="0"/>
              <a:t>Computadores móveis (Notebooks)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600" dirty="0"/>
              <a:t>Computadores de mão(</a:t>
            </a:r>
            <a:r>
              <a:rPr lang="pt-BR" sz="1600" dirty="0" err="1"/>
              <a:t>tablets</a:t>
            </a:r>
            <a:r>
              <a:rPr lang="pt-BR" sz="1600" dirty="0"/>
              <a:t>, Smartphones)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pt-BR" sz="1600" dirty="0"/>
              <a:t>Computadores vestíveis (</a:t>
            </a:r>
            <a:r>
              <a:rPr lang="pt-BR" sz="1600" dirty="0" err="1"/>
              <a:t>Wearables</a:t>
            </a:r>
            <a:r>
              <a:rPr lang="pt-BR" sz="1600" dirty="0"/>
              <a:t>)</a:t>
            </a:r>
          </a:p>
          <a:p>
            <a:pPr marL="1257300" lvl="2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1600" dirty="0">
                <a:sym typeface="Wingdings" panose="05000000000000000000" pitchFamily="2" charset="2"/>
              </a:rPr>
              <a:t>Internet das Coisas (</a:t>
            </a:r>
            <a:r>
              <a:rPr lang="en-US" sz="1600" dirty="0" err="1">
                <a:sym typeface="Wingdings" panose="05000000000000000000" pitchFamily="2" charset="2"/>
              </a:rPr>
              <a:t>iOT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sz="1600" dirty="0"/>
              <a:t>Desenvolvimento: Caraterísticas, Abordagens  e Projeto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>
                <a:sym typeface="Wingdings" panose="05000000000000000000" pitchFamily="2" charset="2"/>
              </a:rPr>
              <a:t>Desenvolvimento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Nativo</a:t>
            </a:r>
            <a:r>
              <a:rPr lang="en-US" sz="1600" dirty="0">
                <a:sym typeface="Wingdings" panose="05000000000000000000" pitchFamily="2" charset="2"/>
              </a:rPr>
              <a:t> x </a:t>
            </a:r>
            <a:r>
              <a:rPr lang="en-US" sz="1600" dirty="0" err="1">
                <a:sym typeface="Wingdings" panose="05000000000000000000" pitchFamily="2" charset="2"/>
              </a:rPr>
              <a:t>Geradores</a:t>
            </a:r>
            <a:r>
              <a:rPr lang="en-US" sz="1600" dirty="0">
                <a:sym typeface="Wingdings" panose="05000000000000000000" pitchFamily="2" charset="2"/>
              </a:rPr>
              <a:t> de Código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>
                <a:sym typeface="Wingdings" panose="05000000000000000000" pitchFamily="2" charset="2"/>
              </a:rPr>
              <a:t>RESTfull</a:t>
            </a:r>
            <a:r>
              <a:rPr lang="en-US" sz="1600" dirty="0">
                <a:sym typeface="Wingdings" panose="05000000000000000000" pitchFamily="2" charset="2"/>
              </a:rPr>
              <a:t> Services 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>
                <a:sym typeface="Wingdings" panose="05000000000000000000" pitchFamily="2" charset="2"/>
              </a:rPr>
              <a:t>Portabilidade</a:t>
            </a:r>
            <a:r>
              <a:rPr lang="en-US" sz="1600" dirty="0">
                <a:sym typeface="Wingdings" panose="05000000000000000000" pitchFamily="2" charset="2"/>
              </a:rPr>
              <a:t> – HTML5</a:t>
            </a:r>
            <a:endParaRPr lang="pt-BR" sz="16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sz="1600" dirty="0"/>
              <a:t>Classificação das aplicações móveis quanto a implementação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>
                <a:sym typeface="Wingdings" panose="05000000000000000000" pitchFamily="2" charset="2"/>
              </a:rPr>
              <a:t>Local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>
                <a:sym typeface="Wingdings" panose="05000000000000000000" pitchFamily="2" charset="2"/>
              </a:rPr>
              <a:t>Servidor</a:t>
            </a:r>
            <a:endParaRPr lang="en-US" sz="1600" dirty="0">
              <a:sym typeface="Wingdings" panose="05000000000000000000" pitchFamily="2" charset="2"/>
            </a:endParaRP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>
                <a:sym typeface="Wingdings" panose="05000000000000000000" pitchFamily="2" charset="2"/>
              </a:rPr>
              <a:t>Híbrida</a:t>
            </a:r>
            <a:r>
              <a:rPr lang="en-US" sz="1600" dirty="0">
                <a:sym typeface="Wingdings" panose="05000000000000000000" pitchFamily="2" charset="2"/>
              </a:rPr>
              <a:t> (</a:t>
            </a:r>
            <a:r>
              <a:rPr lang="en-US" sz="1600" dirty="0" err="1">
                <a:sym typeface="Wingdings" panose="05000000000000000000" pitchFamily="2" charset="2"/>
              </a:rPr>
              <a:t>Balanço</a:t>
            </a:r>
            <a:r>
              <a:rPr lang="en-US" sz="1600" dirty="0">
                <a:sym typeface="Wingdings" panose="05000000000000000000" pitchFamily="2" charset="2"/>
              </a:rPr>
              <a:t> entre performance e </a:t>
            </a:r>
            <a:r>
              <a:rPr lang="en-US" sz="1600" dirty="0" err="1">
                <a:sym typeface="Wingdings" panose="05000000000000000000" pitchFamily="2" charset="2"/>
              </a:rPr>
              <a:t>atualização</a:t>
            </a:r>
            <a:r>
              <a:rPr lang="en-US" sz="1600" dirty="0">
                <a:sym typeface="Wingdings" panose="05000000000000000000" pitchFamily="2" charset="2"/>
              </a:rPr>
              <a:t>)</a:t>
            </a:r>
          </a:p>
          <a:p>
            <a:pPr marL="857250" lvl="1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 err="1">
                <a:sym typeface="Wingdings" panose="05000000000000000000" pitchFamily="2" charset="2"/>
              </a:rPr>
              <a:t>Multiplataforma</a:t>
            </a:r>
            <a:endParaRPr lang="en-US" sz="16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arenR"/>
            </a:pPr>
            <a:r>
              <a:rPr lang="pt-BR" sz="1600" dirty="0"/>
              <a:t>Plataformas de desenvolvimento: </a:t>
            </a:r>
            <a:r>
              <a:rPr lang="en-US" sz="1600" dirty="0">
                <a:sym typeface="Wingdings" panose="05000000000000000000" pitchFamily="2" charset="2"/>
              </a:rPr>
              <a:t>(Android, iOS, Windows Mobile, Symbian)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1600" dirty="0">
                <a:sym typeface="Wingdings" panose="05000000000000000000" pitchFamily="2" charset="2"/>
              </a:rPr>
              <a:t>Android x iOS ? 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en-US" sz="4400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6C09A-88B1-4005-BD7C-571FD768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59292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350" y="99611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</a:t>
            </a:r>
            <a:br>
              <a:rPr lang="en-US" dirty="0"/>
            </a:br>
            <a:r>
              <a:rPr lang="en-US" cap="none" dirty="0" err="1">
                <a:solidFill>
                  <a:schemeClr val="tx1"/>
                </a:solidFill>
              </a:rPr>
              <a:t>Arquitetura</a:t>
            </a:r>
            <a:r>
              <a:rPr lang="en-US" cap="none" dirty="0">
                <a:solidFill>
                  <a:schemeClr val="tx1"/>
                </a:solidFill>
              </a:rPr>
              <a:t> Android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65947"/>
            <a:ext cx="7413956" cy="535552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1519ED-C6E2-4D59-9B7C-7A76D345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33182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</a:t>
            </a:r>
            <a:r>
              <a:rPr lang="en-US" cap="none" dirty="0" err="1">
                <a:solidFill>
                  <a:schemeClr val="tx1"/>
                </a:solidFill>
              </a:rPr>
              <a:t>rincipais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  <a:r>
              <a:rPr lang="en-US" cap="none" dirty="0" err="1">
                <a:solidFill>
                  <a:schemeClr val="tx1"/>
                </a:solidFill>
              </a:rPr>
              <a:t>Componentes</a:t>
            </a:r>
            <a:r>
              <a:rPr lang="en-US" cap="none" dirty="0">
                <a:solidFill>
                  <a:schemeClr val="tx1"/>
                </a:solidFill>
              </a:rPr>
              <a:t>(1)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54" y="1338112"/>
            <a:ext cx="8903956" cy="5018238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</p:spTree>
    <p:extLst>
      <p:ext uri="{BB962C8B-B14F-4D97-AF65-F5344CB8AC3E}">
        <p14:creationId xmlns:p14="http://schemas.microsoft.com/office/powerpoint/2010/main" val="111205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36525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II - </a:t>
            </a:r>
            <a:r>
              <a:rPr lang="en-US" b="1" dirty="0" err="1"/>
              <a:t>Programação</a:t>
            </a:r>
            <a:r>
              <a:rPr lang="en-US" b="1" dirty="0"/>
              <a:t> de </a:t>
            </a:r>
            <a:r>
              <a:rPr lang="en-US" b="1" dirty="0" err="1"/>
              <a:t>Aplicações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dirty="0"/>
              <a:t> (Android)</a:t>
            </a:r>
            <a:br>
              <a:rPr lang="en-US" dirty="0"/>
            </a:br>
            <a:r>
              <a:rPr lang="en-US" dirty="0" err="1"/>
              <a:t>P</a:t>
            </a:r>
            <a:r>
              <a:rPr lang="en-US" cap="none" dirty="0" err="1">
                <a:solidFill>
                  <a:schemeClr val="tx1"/>
                </a:solidFill>
              </a:rPr>
              <a:t>rincipais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  <a:r>
              <a:rPr lang="en-US" cap="none" dirty="0" err="1">
                <a:solidFill>
                  <a:schemeClr val="tx1"/>
                </a:solidFill>
              </a:rPr>
              <a:t>Componentes</a:t>
            </a:r>
            <a:r>
              <a:rPr lang="en-US" cap="none" dirty="0">
                <a:solidFill>
                  <a:schemeClr val="tx1"/>
                </a:solidFill>
              </a:rPr>
              <a:t>(2)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Móveis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E4083-6D0A-4FFF-8588-84BDDD98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23/02/2018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F88D66-DBC3-424F-841A-DDA8ECA6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t="12290" r="7113" b="7191"/>
          <a:stretch/>
        </p:blipFill>
        <p:spPr>
          <a:xfrm>
            <a:off x="3544596" y="1429553"/>
            <a:ext cx="7853774" cy="476421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C12132-51B7-418F-87B1-BD8A2D92E2CA}"/>
              </a:ext>
            </a:extLst>
          </p:cNvPr>
          <p:cNvSpPr/>
          <p:nvPr/>
        </p:nvSpPr>
        <p:spPr>
          <a:xfrm>
            <a:off x="2104844" y="1429553"/>
            <a:ext cx="9401355" cy="49267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68764C-4DF9-4EDE-888E-B2C7777B0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1266969"/>
            <a:ext cx="3726611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250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1671</TotalTime>
  <Words>868</Words>
  <Application>Microsoft Office PowerPoint</Application>
  <PresentationFormat>Widescreen</PresentationFormat>
  <Paragraphs>191</Paragraphs>
  <Slides>23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Wingdings</vt:lpstr>
      <vt:lpstr>Wingdings 2</vt:lpstr>
      <vt:lpstr>HDOfficeLightV0</vt:lpstr>
      <vt:lpstr>Programação para Dispositivos Móveis Aula 1</vt:lpstr>
      <vt:lpstr>Programação para Dispositivos Móveis Estrutura do Curso e Avisos iniciais</vt:lpstr>
      <vt:lpstr>Programação para Dispositivos Móveis Conteúdo Programático</vt:lpstr>
      <vt:lpstr>Bibliografia</vt:lpstr>
      <vt:lpstr>Programação para Dispositivos Móveis Aula 1</vt:lpstr>
      <vt:lpstr>Programação para Dispositivos Móveis I – Indrodução a Computação Móvel</vt:lpstr>
      <vt:lpstr>II - Programação de Aplicações Móveis  Arquitetura Android</vt:lpstr>
      <vt:lpstr>II - Programação de Aplicações Móveis (Android) Principais Componentes(1)</vt:lpstr>
      <vt:lpstr>II - Programação de Aplicações Móveis (Android) Principais Componentes(2)</vt:lpstr>
      <vt:lpstr>II - Programação de Aplicações Móveis (Android) Principais Componentes(3)</vt:lpstr>
      <vt:lpstr>II - Programação de Aplicações Móveis (Android) - AndroidManifest.xml</vt:lpstr>
      <vt:lpstr>II - Programação de Aplicações Móveis (Android) Ambientes de Desenvolvimento</vt:lpstr>
      <vt:lpstr>II - Programação de Aplicações Móveis (Android) Ambientes de Desenvolvimento</vt:lpstr>
      <vt:lpstr>III – Primeiro Aplicativo (Hello World)</vt:lpstr>
      <vt:lpstr>Apresentação do PowerPoint</vt:lpstr>
      <vt:lpstr>Apresentação do PowerPoint</vt:lpstr>
      <vt:lpstr>III – Primeiro Aplicativo (Hello World)</vt:lpstr>
      <vt:lpstr>III – Primeiro Aplicativo (Hello World)</vt:lpstr>
      <vt:lpstr>III – Primeiro Aplicativo (Hello World)</vt:lpstr>
      <vt:lpstr>Aplicativo Soma</vt:lpstr>
      <vt:lpstr>Aplicativo Soma</vt:lpstr>
      <vt:lpstr>Aplicativo Soma</vt:lpstr>
      <vt:lpstr>Aplicativo Soma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56</cp:revision>
  <dcterms:created xsi:type="dcterms:W3CDTF">2016-08-01T02:15:42Z</dcterms:created>
  <dcterms:modified xsi:type="dcterms:W3CDTF">2018-03-02T22:11:09Z</dcterms:modified>
</cp:coreProperties>
</file>