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3" r:id="rId1"/>
  </p:sldMasterIdLst>
  <p:notesMasterIdLst>
    <p:notesMasterId r:id="rId19"/>
  </p:notesMasterIdLst>
  <p:sldIdLst>
    <p:sldId id="256" r:id="rId2"/>
    <p:sldId id="273" r:id="rId3"/>
    <p:sldId id="294" r:id="rId4"/>
    <p:sldId id="312" r:id="rId5"/>
    <p:sldId id="301" r:id="rId6"/>
    <p:sldId id="302" r:id="rId7"/>
    <p:sldId id="297" r:id="rId8"/>
    <p:sldId id="303" r:id="rId9"/>
    <p:sldId id="304" r:id="rId10"/>
    <p:sldId id="305" r:id="rId11"/>
    <p:sldId id="307" r:id="rId12"/>
    <p:sldId id="306" r:id="rId13"/>
    <p:sldId id="308" r:id="rId14"/>
    <p:sldId id="309" r:id="rId15"/>
    <p:sldId id="311" r:id="rId16"/>
    <p:sldId id="310" r:id="rId17"/>
    <p:sldId id="31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76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1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23/03/2018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469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647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362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700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148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431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603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762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850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230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429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186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156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147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134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28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10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36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6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70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7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83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5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9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45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36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60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48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Programação</a:t>
            </a:r>
            <a:r>
              <a:rPr lang="en-US" dirty="0"/>
              <a:t> para </a:t>
            </a:r>
            <a:r>
              <a:rPr lang="en-US" dirty="0" err="1"/>
              <a:t>Dispositivos</a:t>
            </a:r>
            <a:r>
              <a:rPr lang="en-US" dirty="0"/>
              <a:t> </a:t>
            </a:r>
            <a:r>
              <a:rPr lang="en-US" dirty="0" err="1"/>
              <a:t>Móveis</a:t>
            </a:r>
            <a:br>
              <a:rPr lang="en-US" dirty="0"/>
            </a:br>
            <a:r>
              <a:rPr lang="en-US" sz="3100" dirty="0"/>
              <a:t>Aula 4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287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669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 err="1">
                <a:solidFill>
                  <a:schemeClr val="tx1"/>
                </a:solidFill>
              </a:rPr>
              <a:t>Exemplo</a:t>
            </a:r>
            <a:r>
              <a:rPr lang="en-US" dirty="0">
                <a:solidFill>
                  <a:schemeClr val="tx1"/>
                </a:solidFill>
              </a:rPr>
              <a:t> 1 – (3.2) </a:t>
            </a:r>
            <a:r>
              <a:rPr lang="en-US" dirty="0" err="1">
                <a:solidFill>
                  <a:schemeClr val="tx1"/>
                </a:solidFill>
              </a:rPr>
              <a:t>Criar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métodos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inicialização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5DCA91A-B185-4E4F-8E36-FE56EC219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2271712"/>
            <a:ext cx="11626970" cy="269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0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669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 err="1">
                <a:solidFill>
                  <a:schemeClr val="tx1"/>
                </a:solidFill>
              </a:rPr>
              <a:t>Exemplo</a:t>
            </a:r>
            <a:r>
              <a:rPr lang="en-US" dirty="0">
                <a:solidFill>
                  <a:schemeClr val="tx1"/>
                </a:solidFill>
              </a:rPr>
              <a:t> 1 – (4) </a:t>
            </a:r>
            <a:r>
              <a:rPr lang="en-US" dirty="0" err="1">
                <a:solidFill>
                  <a:schemeClr val="tx1"/>
                </a:solidFill>
              </a:rPr>
              <a:t>Completar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OnCreate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8F05667-F3EF-4434-B076-43D28C51C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693861"/>
            <a:ext cx="11888359" cy="302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24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669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 err="1">
                <a:solidFill>
                  <a:schemeClr val="tx1"/>
                </a:solidFill>
              </a:rPr>
              <a:t>Exemplo</a:t>
            </a:r>
            <a:r>
              <a:rPr lang="en-US" dirty="0">
                <a:solidFill>
                  <a:schemeClr val="tx1"/>
                </a:solidFill>
              </a:rPr>
              <a:t> 1 – (5) </a:t>
            </a:r>
            <a:r>
              <a:rPr lang="en-US" dirty="0" err="1">
                <a:solidFill>
                  <a:schemeClr val="tx1"/>
                </a:solidFill>
              </a:rPr>
              <a:t>Inserir</a:t>
            </a:r>
            <a:r>
              <a:rPr lang="en-US" dirty="0">
                <a:solidFill>
                  <a:schemeClr val="tx1"/>
                </a:solidFill>
              </a:rPr>
              <a:t> dado </a:t>
            </a:r>
            <a:r>
              <a:rPr lang="en-US" dirty="0" err="1">
                <a:solidFill>
                  <a:schemeClr val="tx1"/>
                </a:solidFill>
              </a:rPr>
              <a:t>na</a:t>
            </a:r>
            <a:r>
              <a:rPr lang="en-US" dirty="0">
                <a:solidFill>
                  <a:schemeClr val="tx1"/>
                </a:solidFill>
              </a:rPr>
              <a:t> lista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34367B-9227-4CCE-938A-3896D2BEA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324100"/>
            <a:ext cx="11535532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39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7650" y="369486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 err="1">
                <a:solidFill>
                  <a:schemeClr val="tx1"/>
                </a:solidFill>
              </a:rPr>
              <a:t>Exemplo</a:t>
            </a:r>
            <a:r>
              <a:rPr lang="en-US" dirty="0">
                <a:solidFill>
                  <a:schemeClr val="tx1"/>
                </a:solidFill>
              </a:rPr>
              <a:t> 1</a:t>
            </a:r>
            <a:br>
              <a:rPr lang="en-US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EAAA634-ACB8-4396-9317-64B28C139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12" y="1343025"/>
            <a:ext cx="3765437" cy="45942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3A105E9-E3EB-4A6F-A0CB-5E961F896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463" y="762000"/>
            <a:ext cx="5256343" cy="54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23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669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 err="1">
                <a:solidFill>
                  <a:schemeClr val="tx1"/>
                </a:solidFill>
              </a:rPr>
              <a:t>Exemplo</a:t>
            </a:r>
            <a:r>
              <a:rPr lang="en-US" dirty="0">
                <a:solidFill>
                  <a:schemeClr val="tx1"/>
                </a:solidFill>
              </a:rPr>
              <a:t> 2 – </a:t>
            </a:r>
            <a:r>
              <a:rPr lang="en-US" dirty="0" err="1">
                <a:solidFill>
                  <a:schemeClr val="tx1"/>
                </a:solidFill>
              </a:rPr>
              <a:t>Adicionar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evento</a:t>
            </a:r>
            <a:r>
              <a:rPr lang="en-US" dirty="0">
                <a:solidFill>
                  <a:schemeClr val="tx1"/>
                </a:solidFill>
              </a:rPr>
              <a:t> para </a:t>
            </a:r>
            <a:r>
              <a:rPr lang="en-US" dirty="0" err="1">
                <a:solidFill>
                  <a:schemeClr val="tx1"/>
                </a:solidFill>
              </a:rPr>
              <a:t>clicar</a:t>
            </a:r>
            <a:r>
              <a:rPr lang="en-US" dirty="0">
                <a:solidFill>
                  <a:schemeClr val="tx1"/>
                </a:solidFill>
              </a:rPr>
              <a:t> no item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3ACABFE-5122-4B93-BB3F-FC13F334F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1453833"/>
            <a:ext cx="6172200" cy="10953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DEBA981-5F1B-4917-BF80-5711FA6CD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93" y="3050925"/>
            <a:ext cx="11930063" cy="280370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80E7B6-87D2-403A-BF69-958397882D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1900" y="1729875"/>
            <a:ext cx="3152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01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669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 err="1">
                <a:solidFill>
                  <a:schemeClr val="tx1"/>
                </a:solidFill>
              </a:rPr>
              <a:t>Exemplo</a:t>
            </a:r>
            <a:r>
              <a:rPr lang="en-US" dirty="0">
                <a:solidFill>
                  <a:schemeClr val="tx1"/>
                </a:solidFill>
              </a:rPr>
              <a:t> 3 – </a:t>
            </a:r>
            <a:r>
              <a:rPr lang="en-US" dirty="0" err="1">
                <a:solidFill>
                  <a:schemeClr val="tx1"/>
                </a:solidFill>
              </a:rPr>
              <a:t>Utilizando</a:t>
            </a:r>
            <a:r>
              <a:rPr lang="en-US" dirty="0">
                <a:solidFill>
                  <a:schemeClr val="tx1"/>
                </a:solidFill>
              </a:rPr>
              <a:t> um </a:t>
            </a:r>
            <a:r>
              <a:rPr lang="en-US" dirty="0" err="1">
                <a:solidFill>
                  <a:schemeClr val="tx1"/>
                </a:solidFill>
              </a:rPr>
              <a:t>objeto</a:t>
            </a:r>
            <a:r>
              <a:rPr lang="en-US" dirty="0"/>
              <a:t> “</a:t>
            </a:r>
            <a:r>
              <a:rPr lang="en-US" dirty="0" err="1"/>
              <a:t>Produto</a:t>
            </a:r>
            <a:r>
              <a:rPr lang="en-US" dirty="0"/>
              <a:t>”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3358E76-5D40-4785-9A14-2AE4BBC14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8" y="1569721"/>
            <a:ext cx="5556938" cy="439578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FA7B165-7419-43F3-BF77-18A58A0CB8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83"/>
          <a:stretch/>
        </p:blipFill>
        <p:spPr>
          <a:xfrm>
            <a:off x="6829425" y="1487171"/>
            <a:ext cx="4314825" cy="486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33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669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 err="1">
                <a:solidFill>
                  <a:schemeClr val="tx1"/>
                </a:solidFill>
              </a:rPr>
              <a:t>Exemplo</a:t>
            </a:r>
            <a:r>
              <a:rPr lang="en-US" dirty="0">
                <a:solidFill>
                  <a:schemeClr val="tx1"/>
                </a:solidFill>
              </a:rPr>
              <a:t> 3 – </a:t>
            </a:r>
            <a:r>
              <a:rPr lang="en-US" dirty="0" err="1">
                <a:solidFill>
                  <a:schemeClr val="tx1"/>
                </a:solidFill>
              </a:rPr>
              <a:t>Utilizando</a:t>
            </a:r>
            <a:r>
              <a:rPr lang="en-US" dirty="0">
                <a:solidFill>
                  <a:schemeClr val="tx1"/>
                </a:solidFill>
              </a:rPr>
              <a:t> um </a:t>
            </a:r>
            <a:r>
              <a:rPr lang="en-US" dirty="0" err="1">
                <a:solidFill>
                  <a:schemeClr val="tx1"/>
                </a:solidFill>
              </a:rPr>
              <a:t>objeto</a:t>
            </a:r>
            <a:r>
              <a:rPr lang="en-US" dirty="0"/>
              <a:t> “</a:t>
            </a:r>
            <a:r>
              <a:rPr lang="en-US" dirty="0" err="1"/>
              <a:t>Produto</a:t>
            </a:r>
            <a:r>
              <a:rPr lang="en-US" dirty="0"/>
              <a:t>”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16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00F0A25-8194-4DF8-940E-86CF35EF0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16" y="1569721"/>
            <a:ext cx="7445568" cy="470725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8B41ED2-C8C1-466E-A4A6-DBADC2AD6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1755" y="1356996"/>
            <a:ext cx="4654743" cy="234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41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669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 err="1">
                <a:solidFill>
                  <a:schemeClr val="tx1"/>
                </a:solidFill>
              </a:rPr>
              <a:t>Exemplo</a:t>
            </a:r>
            <a:r>
              <a:rPr lang="en-US" dirty="0">
                <a:solidFill>
                  <a:schemeClr val="tx1"/>
                </a:solidFill>
              </a:rPr>
              <a:t> 4  – </a:t>
            </a:r>
            <a:r>
              <a:rPr lang="en-US" dirty="0" err="1">
                <a:solidFill>
                  <a:schemeClr val="tx1"/>
                </a:solidFill>
              </a:rPr>
              <a:t>Abrindo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Janela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Detalhe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17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7F0E0CA-7689-45AE-9AB0-A2E9C0DB6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783316"/>
            <a:ext cx="10591633" cy="6524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B88EB88-B821-4759-8847-4A73EA5FF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324" y="2766435"/>
            <a:ext cx="6561894" cy="79669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94E18E1-AD03-471F-93A5-FB89C4AE0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4078689"/>
            <a:ext cx="11038329" cy="17621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153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669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Aula 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4840" y="1417320"/>
            <a:ext cx="10820400" cy="486918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pt-BR" dirty="0"/>
              <a:t>.... Conceitos básicos, Categorias, Visão geral o mercado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... 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..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221919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669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Aula 4 – </a:t>
            </a:r>
            <a:r>
              <a:rPr lang="en-US" dirty="0" err="1">
                <a:solidFill>
                  <a:schemeClr val="tx1"/>
                </a:solidFill>
              </a:rPr>
              <a:t>Listas</a:t>
            </a:r>
            <a:r>
              <a:rPr lang="en-US" dirty="0"/>
              <a:t> - </a:t>
            </a:r>
            <a:r>
              <a:rPr lang="en-US" dirty="0" err="1"/>
              <a:t>Revisao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BADCACA-BA20-4EE9-A9AF-187A06B401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5562" y="1431925"/>
            <a:ext cx="11840875" cy="4924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pt-BR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DECLARAÇÃO</a:t>
            </a:r>
            <a:endParaRPr kumimoji="0" lang="pt-BR" altLang="pt-BR" sz="2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ate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&lt;Variável Lista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&lt;Tipo de Dado&gt;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   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&lt;Variável </a:t>
            </a:r>
            <a:r>
              <a:rPr lang="pt-BR" altLang="pt-BR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Objetos&gt;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ArrayAdapter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&lt;Tipo de Dado&gt; 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&lt;Variável Adaptador de </a:t>
            </a:r>
            <a:r>
              <a:rPr lang="pt-BR" altLang="pt-BR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alt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INICIALIZACAO</a:t>
            </a:r>
            <a:endParaRPr lang="pt-BR" alt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&lt;Variável Lista </a:t>
            </a:r>
            <a:r>
              <a:rPr lang="pt-BR" altLang="pt-BR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= </a:t>
            </a:r>
            <a:r>
              <a:rPr lang="en-US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R.id.IDlistView</a:t>
            </a: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&lt;Variável </a:t>
            </a:r>
            <a:r>
              <a:rPr lang="pt-BR" altLang="pt-BR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Objetos&gt;      </a:t>
            </a: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&lt;Tipo de Dado&gt; </a:t>
            </a: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&lt;Variável Adaptador de </a:t>
            </a:r>
            <a:r>
              <a:rPr lang="pt-BR" altLang="pt-BR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ArrayAdapter</a:t>
            </a: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&lt;Tipo de Dado&gt; </a:t>
            </a: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&gt;(this,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en-US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android.R.layout.simple_expandable_list_item_1,</a:t>
            </a:r>
            <a:endParaRPr lang="en-US" altLang="pt-B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&lt;Variável </a:t>
            </a:r>
            <a:r>
              <a:rPr lang="pt-BR" altLang="pt-BR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Objetos&gt;</a:t>
            </a: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&lt;Variável Lista </a:t>
            </a:r>
            <a:r>
              <a:rPr lang="pt-BR" altLang="pt-BR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setAdapter</a:t>
            </a: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&lt;Variável Adaptador de </a:t>
            </a:r>
            <a:r>
              <a:rPr lang="pt-BR" altLang="pt-BR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ADICIONAR OBJETOS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&lt;Variável </a:t>
            </a:r>
            <a:r>
              <a:rPr lang="pt-BR" altLang="pt-BR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Objetos&gt;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&lt;Objeto do Tipo de Dado&gt;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&lt;Variável Adaptador de </a:t>
            </a:r>
            <a:r>
              <a:rPr lang="pt-BR" altLang="pt-BR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alt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alt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notifyDataSetChanged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490910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669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 err="1">
                <a:solidFill>
                  <a:schemeClr val="tx1"/>
                </a:solidFill>
              </a:rPr>
              <a:t>Exemplo</a:t>
            </a:r>
            <a:r>
              <a:rPr lang="en-US" dirty="0">
                <a:solidFill>
                  <a:schemeClr val="tx1"/>
                </a:solidFill>
              </a:rPr>
              <a:t>  – </a:t>
            </a:r>
            <a:r>
              <a:rPr lang="en-US" dirty="0" err="1">
                <a:solidFill>
                  <a:schemeClr val="tx1"/>
                </a:solidFill>
              </a:rPr>
              <a:t>Utilizando</a:t>
            </a:r>
            <a:r>
              <a:rPr lang="en-US" dirty="0">
                <a:solidFill>
                  <a:schemeClr val="tx1"/>
                </a:solidFill>
              </a:rPr>
              <a:t> um </a:t>
            </a:r>
            <a:r>
              <a:rPr lang="en-US" dirty="0" err="1">
                <a:solidFill>
                  <a:schemeClr val="tx1"/>
                </a:solidFill>
              </a:rPr>
              <a:t>objeto</a:t>
            </a:r>
            <a:r>
              <a:rPr lang="en-US" dirty="0"/>
              <a:t> “</a:t>
            </a:r>
            <a:r>
              <a:rPr lang="en-US" dirty="0" err="1"/>
              <a:t>Produto</a:t>
            </a:r>
            <a:r>
              <a:rPr lang="en-US" dirty="0"/>
              <a:t>”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21740A2-0AE0-4C40-932C-33B80CC4E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42419"/>
            <a:ext cx="10296170" cy="1514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5E85BEB-7427-4EC0-BD00-7326CDF02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030" y="2960545"/>
            <a:ext cx="7763985" cy="13620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637D8B0-1D52-4BA9-802D-0F7FAA2C54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50" y="4686931"/>
            <a:ext cx="11029950" cy="1257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661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Aula 3 – </a:t>
            </a:r>
            <a:r>
              <a:rPr lang="en-US" dirty="0" err="1">
                <a:solidFill>
                  <a:schemeClr val="tx1"/>
                </a:solidFill>
              </a:rPr>
              <a:t>Listas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 err="1">
                <a:solidFill>
                  <a:schemeClr val="tx1"/>
                </a:solidFill>
              </a:rPr>
              <a:t>Receita</a:t>
            </a:r>
            <a:r>
              <a:rPr lang="en-US" dirty="0">
                <a:solidFill>
                  <a:schemeClr val="tx1"/>
                </a:solidFill>
              </a:rPr>
              <a:t> de Empada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15C0E0-132A-410A-BE28-C5C2D5BF0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err="1"/>
              <a:t>Criar</a:t>
            </a:r>
            <a:r>
              <a:rPr lang="en-US" sz="4000" dirty="0"/>
              <a:t> Layout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err="1"/>
              <a:t>Declarar</a:t>
            </a:r>
            <a:r>
              <a:rPr lang="en-US" sz="4000" dirty="0"/>
              <a:t> </a:t>
            </a:r>
            <a:r>
              <a:rPr lang="en-US" sz="4000" dirty="0" err="1"/>
              <a:t>variáveis</a:t>
            </a:r>
            <a:r>
              <a:rPr lang="en-US" sz="4000" dirty="0"/>
              <a:t> para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err="1"/>
              <a:t>Criar</a:t>
            </a:r>
            <a:r>
              <a:rPr lang="en-US" sz="4000" dirty="0"/>
              <a:t> </a:t>
            </a:r>
            <a:r>
              <a:rPr lang="en-US" sz="4000" dirty="0" err="1"/>
              <a:t>métodos</a:t>
            </a:r>
            <a:r>
              <a:rPr lang="en-US" sz="4000" dirty="0"/>
              <a:t> de </a:t>
            </a:r>
            <a:r>
              <a:rPr lang="en-US" sz="4000" dirty="0" err="1"/>
              <a:t>inicializacao</a:t>
            </a:r>
            <a:endParaRPr lang="en-US" sz="4000" dirty="0"/>
          </a:p>
          <a:p>
            <a:pPr marL="971550" lvl="1" indent="-514350">
              <a:buFont typeface="+mj-lt"/>
              <a:buAutoNum type="arabicPeriod"/>
            </a:pPr>
            <a:r>
              <a:rPr lang="en-US" sz="3600" dirty="0" err="1"/>
              <a:t>Criar</a:t>
            </a:r>
            <a:r>
              <a:rPr lang="en-US" sz="3600" dirty="0"/>
              <a:t> </a:t>
            </a:r>
            <a:r>
              <a:rPr lang="en-US" sz="3600" dirty="0" err="1"/>
              <a:t>método</a:t>
            </a:r>
            <a:r>
              <a:rPr lang="en-US" sz="3600" dirty="0"/>
              <a:t> para </a:t>
            </a:r>
            <a:r>
              <a:rPr lang="en-US" sz="3600" dirty="0" err="1"/>
              <a:t>inicializar</a:t>
            </a:r>
            <a:r>
              <a:rPr lang="en-US" sz="3600" dirty="0"/>
              <a:t> components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600" dirty="0" err="1"/>
              <a:t>Criar</a:t>
            </a:r>
            <a:r>
              <a:rPr lang="en-US" sz="3600" dirty="0"/>
              <a:t> </a:t>
            </a:r>
            <a:r>
              <a:rPr lang="en-US" sz="3600" dirty="0" err="1"/>
              <a:t>método</a:t>
            </a:r>
            <a:r>
              <a:rPr lang="en-US" sz="3600" dirty="0"/>
              <a:t> para </a:t>
            </a:r>
            <a:r>
              <a:rPr lang="en-US" sz="3600" dirty="0" err="1"/>
              <a:t>inicializar</a:t>
            </a:r>
            <a:r>
              <a:rPr lang="en-US" sz="3600" dirty="0"/>
              <a:t> Listeners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err="1"/>
              <a:t>Completar</a:t>
            </a:r>
            <a:r>
              <a:rPr lang="en-US" sz="4000" dirty="0"/>
              <a:t> o “</a:t>
            </a:r>
            <a:r>
              <a:rPr lang="en-US" sz="4000" dirty="0" err="1"/>
              <a:t>OnCreate</a:t>
            </a:r>
            <a:r>
              <a:rPr lang="en-US" sz="4000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err="1"/>
              <a:t>Criar</a:t>
            </a:r>
            <a:r>
              <a:rPr lang="en-US" sz="4000" dirty="0"/>
              <a:t> </a:t>
            </a:r>
            <a:r>
              <a:rPr lang="en-US" sz="4000" dirty="0" err="1"/>
              <a:t>método</a:t>
            </a:r>
            <a:r>
              <a:rPr lang="en-US" sz="4000" dirty="0"/>
              <a:t> para </a:t>
            </a:r>
            <a:r>
              <a:rPr lang="en-US" sz="4000" dirty="0" err="1"/>
              <a:t>inserir</a:t>
            </a:r>
            <a:r>
              <a:rPr lang="en-US" sz="4000" dirty="0"/>
              <a:t> dado </a:t>
            </a:r>
            <a:r>
              <a:rPr lang="en-US" sz="4000" dirty="0" err="1"/>
              <a:t>na</a:t>
            </a:r>
            <a:r>
              <a:rPr lang="en-US" sz="4000" dirty="0"/>
              <a:t> lista</a:t>
            </a:r>
          </a:p>
          <a:p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8898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7650" y="369486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 err="1">
                <a:solidFill>
                  <a:schemeClr val="tx1"/>
                </a:solidFill>
              </a:rPr>
              <a:t>Exemplo</a:t>
            </a:r>
            <a:r>
              <a:rPr lang="en-US" dirty="0">
                <a:solidFill>
                  <a:schemeClr val="tx1"/>
                </a:solidFill>
              </a:rPr>
              <a:t>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(1) </a:t>
            </a:r>
            <a:r>
              <a:rPr lang="en-US" dirty="0" err="1">
                <a:solidFill>
                  <a:schemeClr val="tx1"/>
                </a:solidFill>
              </a:rPr>
              <a:t>Criar</a:t>
            </a:r>
            <a:r>
              <a:rPr lang="en-US" dirty="0">
                <a:solidFill>
                  <a:schemeClr val="tx1"/>
                </a:solidFill>
              </a:rPr>
              <a:t> Layout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DE5DA58-D602-438E-A43A-9DE37A8362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86" b="19722"/>
          <a:stretch/>
        </p:blipFill>
        <p:spPr>
          <a:xfrm>
            <a:off x="4081302" y="788987"/>
            <a:ext cx="7366966" cy="556736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B14FA0B-AFD6-407D-95EF-5AE5E0426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" y="3995504"/>
            <a:ext cx="4791075" cy="215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669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 err="1">
                <a:solidFill>
                  <a:schemeClr val="tx1"/>
                </a:solidFill>
              </a:rPr>
              <a:t>Exemplo</a:t>
            </a:r>
            <a:r>
              <a:rPr lang="en-US" dirty="0">
                <a:solidFill>
                  <a:schemeClr val="tx1"/>
                </a:solidFill>
              </a:rPr>
              <a:t> 1 – (2) </a:t>
            </a:r>
            <a:r>
              <a:rPr lang="en-US" dirty="0" err="1">
                <a:solidFill>
                  <a:schemeClr val="tx1"/>
                </a:solidFill>
              </a:rPr>
              <a:t>Declarar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Variáveis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F132E98-0FF4-47DA-B544-98C293360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47" y="1747837"/>
            <a:ext cx="11825908" cy="346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31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669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 err="1">
                <a:solidFill>
                  <a:schemeClr val="tx1"/>
                </a:solidFill>
              </a:rPr>
              <a:t>Exemplo</a:t>
            </a:r>
            <a:r>
              <a:rPr lang="en-US" dirty="0">
                <a:solidFill>
                  <a:schemeClr val="tx1"/>
                </a:solidFill>
              </a:rPr>
              <a:t> 1 – (3) </a:t>
            </a:r>
            <a:r>
              <a:rPr lang="en-US" dirty="0" err="1">
                <a:solidFill>
                  <a:schemeClr val="tx1"/>
                </a:solidFill>
              </a:rPr>
              <a:t>Criar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métodos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inicializaao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8F05667-F3EF-4434-B076-43D28C51C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693861"/>
            <a:ext cx="11888359" cy="302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38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669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 err="1">
                <a:solidFill>
                  <a:schemeClr val="tx1"/>
                </a:solidFill>
              </a:rPr>
              <a:t>Exemplo</a:t>
            </a:r>
            <a:r>
              <a:rPr lang="en-US" dirty="0">
                <a:solidFill>
                  <a:schemeClr val="tx1"/>
                </a:solidFill>
              </a:rPr>
              <a:t> 1 – (3.1) </a:t>
            </a:r>
            <a:r>
              <a:rPr lang="en-US" dirty="0" err="1">
                <a:solidFill>
                  <a:schemeClr val="tx1"/>
                </a:solidFill>
              </a:rPr>
              <a:t>Criar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métodos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inicialização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26EEFF3-1A78-4E0B-B8B7-5FB6BDE4D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6" y="1636396"/>
            <a:ext cx="11847014" cy="433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7317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TM02900722[[fn=Íon - Sala da Diretoria]]</Template>
  <TotalTime>3330</TotalTime>
  <Words>338</Words>
  <Application>Microsoft Office PowerPoint</Application>
  <PresentationFormat>Widescreen</PresentationFormat>
  <Paragraphs>109</Paragraphs>
  <Slides>17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Wingdings 2</vt:lpstr>
      <vt:lpstr>HDOfficeLightV0</vt:lpstr>
      <vt:lpstr>Programação para Dispositivos Móveis Aula 4</vt:lpstr>
      <vt:lpstr>Programação para Dispositivos Móveis Aula 4</vt:lpstr>
      <vt:lpstr>Programação para Dispositivos Móveis Aula 4 – Listas - Revisao</vt:lpstr>
      <vt:lpstr>Programação para Dispositivos Móveis Exemplo  – Utilizando um objeto “Produto”</vt:lpstr>
      <vt:lpstr>Programação para Dispositivos Móveis Aula 3 – Listas – Receita de Empada</vt:lpstr>
      <vt:lpstr>Programação para Dispositivos Móveis Exemplo 1 (1) Criar Layout</vt:lpstr>
      <vt:lpstr>Programação para Dispositivos Móveis Exemplo 1 – (2) Declarar Variáveis</vt:lpstr>
      <vt:lpstr>Programação para Dispositivos Móveis Exemplo 1 – (3) Criar métodos de inicializaao</vt:lpstr>
      <vt:lpstr>Programação para Dispositivos Móveis Exemplo 1 – (3.1) Criar métodos de inicialização</vt:lpstr>
      <vt:lpstr>Programação para Dispositivos Móveis Exemplo 1 – (3.2) Criar métodos de inicialização</vt:lpstr>
      <vt:lpstr>Programação para Dispositivos Móveis Exemplo 1 – (4) Completar OnCreate</vt:lpstr>
      <vt:lpstr>Programação para Dispositivos Móveis Exemplo 1 – (5) Inserir dado na lista</vt:lpstr>
      <vt:lpstr>Programação para Dispositivos Móveis Exemplo 1 </vt:lpstr>
      <vt:lpstr>Programação para Dispositivos Móveis Exemplo 2 – Adicionar evento para clicar no item</vt:lpstr>
      <vt:lpstr>Programação para Dispositivos Móveis Exemplo 3 – Utilizando um objeto “Produto”</vt:lpstr>
      <vt:lpstr>Programação para Dispositivos Móveis Exemplo 3 – Utilizando um objeto “Produto”</vt:lpstr>
      <vt:lpstr>Programação para Dispositivos Móveis Exemplo 4  – Abrindo Janela de Detalhe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76</cp:revision>
  <dcterms:created xsi:type="dcterms:W3CDTF">2016-08-01T02:15:42Z</dcterms:created>
  <dcterms:modified xsi:type="dcterms:W3CDTF">2018-03-23T15:49:05Z</dcterms:modified>
</cp:coreProperties>
</file>