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35"/>
  </p:notesMasterIdLst>
  <p:sldIdLst>
    <p:sldId id="256" r:id="rId2"/>
    <p:sldId id="331" r:id="rId3"/>
    <p:sldId id="344" r:id="rId4"/>
    <p:sldId id="343" r:id="rId5"/>
    <p:sldId id="345" r:id="rId6"/>
    <p:sldId id="340" r:id="rId7"/>
    <p:sldId id="341" r:id="rId8"/>
    <p:sldId id="297" r:id="rId9"/>
    <p:sldId id="339" r:id="rId10"/>
    <p:sldId id="335" r:id="rId11"/>
    <p:sldId id="336" r:id="rId12"/>
    <p:sldId id="342" r:id="rId13"/>
    <p:sldId id="332" r:id="rId14"/>
    <p:sldId id="337" r:id="rId15"/>
    <p:sldId id="334" r:id="rId16"/>
    <p:sldId id="333" r:id="rId17"/>
    <p:sldId id="313" r:id="rId18"/>
    <p:sldId id="314" r:id="rId19"/>
    <p:sldId id="338" r:id="rId20"/>
    <p:sldId id="316" r:id="rId21"/>
    <p:sldId id="318" r:id="rId22"/>
    <p:sldId id="319" r:id="rId23"/>
    <p:sldId id="320" r:id="rId24"/>
    <p:sldId id="321" r:id="rId25"/>
    <p:sldId id="322" r:id="rId26"/>
    <p:sldId id="328" r:id="rId27"/>
    <p:sldId id="323" r:id="rId28"/>
    <p:sldId id="324" r:id="rId29"/>
    <p:sldId id="329" r:id="rId30"/>
    <p:sldId id="327" r:id="rId31"/>
    <p:sldId id="326" r:id="rId32"/>
    <p:sldId id="325" r:id="rId33"/>
    <p:sldId id="33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6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01/06/2018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798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374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426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214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171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012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68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499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3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436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78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995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97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293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024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213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05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9996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9076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6822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9868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26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8576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373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289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228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27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414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16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766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96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10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36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6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70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7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3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5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45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36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6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25/05/2018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48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p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ws/20510100/js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08ad1pao69.execute-api.us-east-1.amazonaws.com/dev/random_joke" TargetMode="External"/><Relationship Id="rId3" Type="http://schemas.openxmlformats.org/officeDocument/2006/relationships/hyperlink" Target="https://api.postmon.com.br/v1/cep/20550040" TargetMode="External"/><Relationship Id="rId7" Type="http://schemas.openxmlformats.org/officeDocument/2006/relationships/hyperlink" Target="https://viacep.com.br/ws/20550040/js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keapi.co/api/v2/pokemon/1/" TargetMode="External"/><Relationship Id="rId5" Type="http://schemas.openxmlformats.org/officeDocument/2006/relationships/hyperlink" Target="https://restcountries.eu/rest/v2/name/brazil" TargetMode="External"/><Relationship Id="rId4" Type="http://schemas.openxmlformats.org/officeDocument/2006/relationships/hyperlink" Target="https://swapi.co/api/people/1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0778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para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Móveis</a:t>
            </a:r>
            <a:br>
              <a:rPr lang="en-US" dirty="0"/>
            </a:br>
            <a:r>
              <a:rPr lang="en-US" sz="3100" dirty="0"/>
              <a:t>Aula 9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23495" y="3837769"/>
            <a:ext cx="7766936" cy="17287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0906D02-AD3A-4F4A-BD72-0E6EBB86D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46" y="1375111"/>
            <a:ext cx="11830972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200" b="1" dirty="0" err="1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AsyncTask.execute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pt-BR" altLang="pt-BR" sz="3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3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conexao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3200" b="1" dirty="0" err="1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connect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3200" b="1" dirty="0" err="1">
                <a:solidFill>
                  <a:schemeClr val="accent4">
                    <a:lumMod val="75000"/>
                  </a:schemeClr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int</a:t>
            </a:r>
            <a:r>
              <a:rPr lang="pt-BR" altLang="pt-BR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3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respCode</a:t>
            </a:r>
            <a:r>
              <a:rPr lang="pt-BR" altLang="pt-BR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3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conexao</a:t>
            </a:r>
            <a:r>
              <a:rPr lang="pt-BR" altLang="pt-BR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3200" b="1" dirty="0" err="1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getResponseCode</a:t>
            </a:r>
            <a:r>
              <a:rPr lang="pt-BR" altLang="pt-BR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3200" b="1" dirty="0" err="1">
                <a:solidFill>
                  <a:schemeClr val="accent4">
                    <a:lumMod val="75000"/>
                  </a:schemeClr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if</a:t>
            </a:r>
            <a:r>
              <a:rPr lang="pt-BR" altLang="pt-BR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3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respCode</a:t>
            </a:r>
            <a:r>
              <a:rPr lang="pt-BR" altLang="pt-BR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pt-BR" altLang="pt-BR" sz="3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pt-BR" altLang="pt-BR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3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5" y="-66739"/>
            <a:ext cx="11430461" cy="1293028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r>
              <a:rPr lang="en-US" sz="2400" b="1" dirty="0"/>
              <a:t>- </a:t>
            </a:r>
            <a:r>
              <a:rPr lang="en-US" sz="3200" b="1" cap="none" dirty="0"/>
              <a:t>REST Services</a:t>
            </a:r>
            <a:endParaRPr lang="pt-BR" sz="2400" b="1" cap="none" dirty="0">
              <a:solidFill>
                <a:schemeClr val="tx1"/>
              </a:solidFill>
            </a:endParaRP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30F5734-7561-44A3-A389-FE7A09C72CB3}"/>
              </a:ext>
            </a:extLst>
          </p:cNvPr>
          <p:cNvSpPr/>
          <p:nvPr/>
        </p:nvSpPr>
        <p:spPr>
          <a:xfrm>
            <a:off x="753838" y="2965125"/>
            <a:ext cx="9925999" cy="13199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57E1CB6-48BB-4941-BDF6-0280668410A4}"/>
              </a:ext>
            </a:extLst>
          </p:cNvPr>
          <p:cNvSpPr/>
          <p:nvPr/>
        </p:nvSpPr>
        <p:spPr>
          <a:xfrm>
            <a:off x="210846" y="1359413"/>
            <a:ext cx="7601504" cy="6735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Balão de Fala: Retângulo 14">
            <a:extLst>
              <a:ext uri="{FF2B5EF4-FFF2-40B4-BE49-F238E27FC236}">
                <a16:creationId xmlns:a16="http://schemas.microsoft.com/office/drawing/2014/main" id="{51CCCC2E-9ED9-43A1-B0F5-FF41CD158A6F}"/>
              </a:ext>
            </a:extLst>
          </p:cNvPr>
          <p:cNvSpPr/>
          <p:nvPr/>
        </p:nvSpPr>
        <p:spPr>
          <a:xfrm>
            <a:off x="6309569" y="4948889"/>
            <a:ext cx="3206107" cy="1279663"/>
          </a:xfrm>
          <a:prstGeom prst="wedgeRectCallout">
            <a:avLst>
              <a:gd name="adj1" fmla="val -92693"/>
              <a:gd name="adj2" fmla="val -12736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Na prática, </a:t>
            </a:r>
            <a:r>
              <a:rPr lang="en-US" sz="2400" b="1" dirty="0" err="1"/>
              <a:t>devemos</a:t>
            </a:r>
            <a:r>
              <a:rPr lang="en-US" sz="2400" b="1" dirty="0"/>
              <a:t> </a:t>
            </a:r>
            <a:r>
              <a:rPr lang="en-US" sz="2400" b="1" dirty="0" err="1"/>
              <a:t>testar</a:t>
            </a:r>
            <a:r>
              <a:rPr lang="en-US" sz="2400" b="1" dirty="0"/>
              <a:t> se a </a:t>
            </a:r>
            <a:r>
              <a:rPr lang="en-US" sz="2400" b="1" dirty="0" err="1"/>
              <a:t>conexão</a:t>
            </a:r>
            <a:r>
              <a:rPr lang="en-US" sz="2400" b="1" dirty="0"/>
              <a:t> foi </a:t>
            </a:r>
            <a:r>
              <a:rPr lang="en-US" sz="2400" b="1" dirty="0" err="1"/>
              <a:t>feita</a:t>
            </a:r>
            <a:r>
              <a:rPr lang="en-US" sz="2400" b="1" dirty="0"/>
              <a:t> </a:t>
            </a:r>
            <a:r>
              <a:rPr lang="en-US" sz="2400" b="1" dirty="0" err="1"/>
              <a:t>sem</a:t>
            </a:r>
            <a:r>
              <a:rPr lang="en-US" sz="2400" b="1" dirty="0"/>
              <a:t> </a:t>
            </a:r>
            <a:r>
              <a:rPr lang="en-US" sz="2400" b="1" dirty="0" err="1"/>
              <a:t>erros</a:t>
            </a:r>
            <a:endParaRPr lang="pt-BR" sz="240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029F9C0A-EA5A-47A3-8B9E-236A1FBA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2D2C7585-C286-46C5-A986-DE73DAAB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20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5" y="-66739"/>
            <a:ext cx="11430461" cy="1293028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r>
              <a:rPr lang="en-US" sz="2400" b="1" dirty="0"/>
              <a:t>- </a:t>
            </a:r>
            <a:r>
              <a:rPr lang="en-US" sz="3200" b="1" cap="none" dirty="0"/>
              <a:t>REST Services</a:t>
            </a:r>
            <a:br>
              <a:rPr lang="en-US" sz="3200" b="1" cap="none" dirty="0"/>
            </a:br>
            <a:r>
              <a:rPr lang="en-US" sz="3200" b="1" cap="none" dirty="0"/>
              <a:t>PROCESSAMENTO dos DADOS – JSON</a:t>
            </a:r>
            <a:endParaRPr lang="pt-BR" sz="2400" b="1" cap="none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2BCF68D-55AF-48EF-824E-7538E08856D3}"/>
              </a:ext>
            </a:extLst>
          </p:cNvPr>
          <p:cNvSpPr/>
          <p:nvPr/>
        </p:nvSpPr>
        <p:spPr>
          <a:xfrm>
            <a:off x="1331651" y="1158004"/>
            <a:ext cx="8442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	</a:t>
            </a:r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2B7289C5-DED3-4C38-84ED-C7CEF0D3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5C570DD-DE22-4D03-A402-0B224DE2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A26706-ABFA-4202-8547-2EF70BE5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pic>
        <p:nvPicPr>
          <p:cNvPr id="14" name="Picture 2" descr="Resultado de imagem para Web Services ANDROID REST">
            <a:extLst>
              <a:ext uri="{FF2B5EF4-FFF2-40B4-BE49-F238E27FC236}">
                <a16:creationId xmlns:a16="http://schemas.microsoft.com/office/drawing/2014/main" id="{53D45B95-BA0E-4205-A93C-C6F29B093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63" b="10397"/>
          <a:stretch/>
        </p:blipFill>
        <p:spPr bwMode="auto">
          <a:xfrm>
            <a:off x="581025" y="1040413"/>
            <a:ext cx="10657047" cy="531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26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5" y="-66739"/>
            <a:ext cx="11430461" cy="1293028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r>
              <a:rPr lang="en-US" sz="2400" b="1" dirty="0"/>
              <a:t>- </a:t>
            </a:r>
            <a:r>
              <a:rPr lang="en-US" sz="3200" b="1" cap="none" dirty="0"/>
              <a:t>REST Services</a:t>
            </a:r>
            <a:br>
              <a:rPr lang="en-US" sz="3200" b="1" cap="none" dirty="0"/>
            </a:br>
            <a:r>
              <a:rPr lang="en-US" sz="3200" b="1" cap="none" dirty="0"/>
              <a:t>PROCESSAMENTO dos DADOS – JSON</a:t>
            </a:r>
            <a:endParaRPr lang="pt-BR" sz="2400" b="1" cap="none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2BCF68D-55AF-48EF-824E-7538E08856D3}"/>
              </a:ext>
            </a:extLst>
          </p:cNvPr>
          <p:cNvSpPr/>
          <p:nvPr/>
        </p:nvSpPr>
        <p:spPr>
          <a:xfrm>
            <a:off x="1331651" y="1158004"/>
            <a:ext cx="8442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	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2FA4D79-0827-4A69-BA12-FAA6B0AA41A6}"/>
              </a:ext>
            </a:extLst>
          </p:cNvPr>
          <p:cNvSpPr/>
          <p:nvPr/>
        </p:nvSpPr>
        <p:spPr>
          <a:xfrm>
            <a:off x="455719" y="1158004"/>
            <a:ext cx="9034509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/>
              <a:t>JSON</a:t>
            </a:r>
            <a:r>
              <a:rPr lang="fr-FR" sz="2400" dirty="0"/>
              <a:t> (JavaScript Object Notation - Notação de Objetos JavaScript)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Formato de Objeto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Array de Objetos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Valores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Ref: </a:t>
            </a:r>
            <a:r>
              <a:rPr lang="fr-FR" sz="2400" dirty="0">
                <a:hlinkClick r:id="rId3"/>
              </a:rPr>
              <a:t>https://www.json.org/json-pt.html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816A10-3E90-439C-8227-01B8CB58F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42" y="1675754"/>
            <a:ext cx="7434235" cy="14047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911A59-17CB-4779-B6FF-2B360F989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514" y="3228969"/>
            <a:ext cx="7434235" cy="14047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1257817-1A03-4CCA-9F27-FFA76B0AB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19" y="4198658"/>
            <a:ext cx="3993791" cy="1856645"/>
          </a:xfrm>
          <a:prstGeom prst="rect">
            <a:avLst/>
          </a:prstGeom>
        </p:spPr>
      </p:pic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2B7289C5-DED3-4C38-84ED-C7CEF0D3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5C570DD-DE22-4D03-A402-0B224DE2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A26706-ABFA-4202-8547-2EF70BE5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17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5" y="-66739"/>
            <a:ext cx="11430461" cy="1293028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r>
              <a:rPr lang="en-US" sz="2400" b="1" dirty="0"/>
              <a:t>- </a:t>
            </a:r>
            <a:r>
              <a:rPr lang="en-US" sz="3200" b="1" cap="none" dirty="0"/>
              <a:t>REST Services</a:t>
            </a:r>
            <a:br>
              <a:rPr lang="en-US" sz="3200" b="1" cap="none" dirty="0"/>
            </a:br>
            <a:r>
              <a:rPr lang="en-US" sz="3200" b="1" cap="none" dirty="0"/>
              <a:t>PROCESSAMENTO dos DADOS – </a:t>
            </a:r>
            <a:r>
              <a:rPr lang="en-US" sz="3200" b="1" cap="none" dirty="0" err="1"/>
              <a:t>Exemplos</a:t>
            </a:r>
            <a:r>
              <a:rPr lang="en-US" sz="3200" b="1" cap="none" dirty="0"/>
              <a:t> de JSON de resposta</a:t>
            </a:r>
            <a:endParaRPr lang="pt-BR" sz="2400" b="1" cap="none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2BCF68D-55AF-48EF-824E-7538E08856D3}"/>
              </a:ext>
            </a:extLst>
          </p:cNvPr>
          <p:cNvSpPr/>
          <p:nvPr/>
        </p:nvSpPr>
        <p:spPr>
          <a:xfrm>
            <a:off x="1331651" y="1029712"/>
            <a:ext cx="844266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{</a:t>
            </a:r>
          </a:p>
          <a:p>
            <a:r>
              <a:rPr lang="pt-BR" sz="3200" dirty="0"/>
              <a:t>  "cep": "20510-100",</a:t>
            </a:r>
          </a:p>
          <a:p>
            <a:r>
              <a:rPr lang="pt-BR" sz="3200" dirty="0"/>
              <a:t>  "logradouro": "Rua Carvalho Alvim",</a:t>
            </a:r>
          </a:p>
          <a:p>
            <a:r>
              <a:rPr lang="pt-BR" sz="3200" dirty="0"/>
              <a:t>  "complemento": "até 299/300",</a:t>
            </a:r>
          </a:p>
          <a:p>
            <a:r>
              <a:rPr lang="pt-BR" sz="3200" dirty="0"/>
              <a:t>  "bairro": "Tijuca",</a:t>
            </a:r>
          </a:p>
          <a:p>
            <a:r>
              <a:rPr lang="pt-BR" sz="3200" dirty="0"/>
              <a:t>  "localidade": "Rio de Janeiro",</a:t>
            </a:r>
          </a:p>
          <a:p>
            <a:r>
              <a:rPr lang="pt-BR" sz="3200" dirty="0"/>
              <a:t>  "uf": "RJ",</a:t>
            </a:r>
          </a:p>
          <a:p>
            <a:r>
              <a:rPr lang="pt-BR" sz="3200" dirty="0"/>
              <a:t>  "unidade": "",</a:t>
            </a:r>
          </a:p>
          <a:p>
            <a:r>
              <a:rPr lang="pt-BR" sz="3200" dirty="0"/>
              <a:t>  "</a:t>
            </a:r>
            <a:r>
              <a:rPr lang="pt-BR" sz="3200" dirty="0" err="1"/>
              <a:t>ibge</a:t>
            </a:r>
            <a:r>
              <a:rPr lang="pt-BR" sz="3200" dirty="0"/>
              <a:t>": "3304557",</a:t>
            </a:r>
          </a:p>
          <a:p>
            <a:r>
              <a:rPr lang="pt-BR" sz="3200" dirty="0"/>
              <a:t>  "</a:t>
            </a:r>
            <a:r>
              <a:rPr lang="pt-BR" sz="3200" dirty="0" err="1"/>
              <a:t>gia</a:t>
            </a:r>
            <a:r>
              <a:rPr lang="pt-BR" sz="3200" dirty="0"/>
              <a:t>": ""</a:t>
            </a:r>
          </a:p>
          <a:p>
            <a:r>
              <a:rPr lang="pt-BR" sz="3200" dirty="0"/>
              <a:t>}</a:t>
            </a:r>
            <a:r>
              <a:rPr lang="pt-BR" dirty="0"/>
              <a:t>	</a:t>
            </a:r>
          </a:p>
        </p:txBody>
      </p:sp>
      <p:sp>
        <p:nvSpPr>
          <p:cNvPr id="17" name="Espaço Reservado para Data 16">
            <a:extLst>
              <a:ext uri="{FF2B5EF4-FFF2-40B4-BE49-F238E27FC236}">
                <a16:creationId xmlns:a16="http://schemas.microsoft.com/office/drawing/2014/main" id="{75BFCFE6-67B9-4459-83E5-4CEED3EC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03A0DFB3-74B0-45A7-92D9-15F3118B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19" name="Espaço Reservado para Número de Slide 18">
            <a:extLst>
              <a:ext uri="{FF2B5EF4-FFF2-40B4-BE49-F238E27FC236}">
                <a16:creationId xmlns:a16="http://schemas.microsoft.com/office/drawing/2014/main" id="{4DE03593-85CE-4B81-A153-5F86809D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986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5" y="-66739"/>
            <a:ext cx="11430461" cy="1293028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r>
              <a:rPr lang="en-US" sz="2400" b="1" dirty="0"/>
              <a:t>- </a:t>
            </a:r>
            <a:r>
              <a:rPr lang="en-US" sz="3200" b="1" cap="none" dirty="0"/>
              <a:t>REST Services</a:t>
            </a:r>
            <a:br>
              <a:rPr lang="en-US" sz="3200" b="1" cap="none" dirty="0"/>
            </a:br>
            <a:r>
              <a:rPr lang="en-US" sz="3200" b="1" cap="none" dirty="0"/>
              <a:t>PROCESSAMENTO dos DADOS – </a:t>
            </a:r>
            <a:r>
              <a:rPr lang="en-US" sz="3200" b="1" cap="none" dirty="0" err="1"/>
              <a:t>Exemplos</a:t>
            </a:r>
            <a:r>
              <a:rPr lang="en-US" sz="3200" b="1" cap="none" dirty="0"/>
              <a:t> de JSON de resposta</a:t>
            </a:r>
            <a:endParaRPr lang="pt-BR" sz="2400" b="1" cap="none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383BE6E-C3D4-420A-B35A-6BB599DE6D74}"/>
              </a:ext>
            </a:extLst>
          </p:cNvPr>
          <p:cNvSpPr/>
          <p:nvPr/>
        </p:nvSpPr>
        <p:spPr>
          <a:xfrm>
            <a:off x="801948" y="1129541"/>
            <a:ext cx="96293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   "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Brazil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topLevelDomain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[".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 ],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"alpha2Code": "BR",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"alpha3Code": "BRA",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callingCodes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["55“],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"capital": "Brasília",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altSpellings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"BR",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"Brasil",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Federative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Republic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Brazil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"República Federativa do Brasil"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],.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CF7D61-50BB-4EE9-AA14-285DC4EA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25/05/2018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A3D96F-A8FB-4C24-81AD-6DA0EED6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F56C8F-7A43-4CDC-B33B-68B4276F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44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5" y="-66739"/>
            <a:ext cx="11430461" cy="1293028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r>
              <a:rPr lang="en-US" sz="2400" b="1" dirty="0"/>
              <a:t>- </a:t>
            </a:r>
            <a:r>
              <a:rPr lang="en-US" sz="3200" b="1" cap="none" dirty="0"/>
              <a:t>REST Services</a:t>
            </a:r>
            <a:br>
              <a:rPr lang="en-US" sz="3200" b="1" cap="none" dirty="0"/>
            </a:br>
            <a:r>
              <a:rPr lang="en-US" sz="3200" b="1" cap="none" dirty="0"/>
              <a:t>PROCESSAMENTO dos DADOS - Exemplo</a:t>
            </a:r>
            <a:endParaRPr lang="pt-BR" sz="2400" b="1" cap="none" dirty="0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CEC02B-4E60-4B5F-BBA2-83571B4EC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95" y="1317138"/>
            <a:ext cx="10436620" cy="5056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94CDB0-39E1-498D-BB88-F09FF4F7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127902-D05E-41D9-A3C3-71F50F61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BE01E9-162A-446F-AF95-1EE0C9FA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26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0906D02-AD3A-4F4A-BD72-0E6EBB86D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33" y="1149345"/>
            <a:ext cx="11430460" cy="55707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 err="1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JsonReader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28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altLang="pt-BR" sz="2800" b="1" dirty="0" err="1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JsonReader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jr.</a:t>
            </a:r>
            <a:r>
              <a:rPr lang="pt-BR" altLang="pt-BR" sz="2800" b="1" dirty="0" err="1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beginObject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jr.</a:t>
            </a:r>
            <a:r>
              <a:rPr lang="pt-BR" altLang="pt-BR" sz="2800" b="1" dirty="0" err="1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hasNext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pt-BR" altLang="pt-BR" sz="2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altLang="pt-BR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"cep":                    "20510-150",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jr.</a:t>
            </a:r>
            <a:r>
              <a:rPr lang="pt-BR" altLang="pt-BR" sz="2800" b="1" dirty="0" err="1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nextName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   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jr.</a:t>
            </a:r>
            <a:r>
              <a:rPr lang="pt-BR" altLang="pt-BR" sz="2800" b="1" dirty="0" err="1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skipValue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</a:t>
            </a:r>
            <a:r>
              <a:rPr lang="pt-BR" altLang="pt-BR" sz="2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altLang="pt-BR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"logradouro":          "Rua </a:t>
            </a:r>
            <a:r>
              <a:rPr lang="pt-BR" altLang="pt-BR" sz="2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Itacuruçá</a:t>
            </a:r>
            <a:r>
              <a:rPr lang="pt-BR" altLang="pt-BR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jr.</a:t>
            </a:r>
            <a:r>
              <a:rPr lang="pt-BR" altLang="pt-BR" sz="2800" b="1" dirty="0" err="1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nextName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   logradouro = 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jr.</a:t>
            </a:r>
            <a:r>
              <a:rPr lang="pt-BR" altLang="pt-BR" sz="2800" b="1" dirty="0" err="1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nextString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pt-BR" altLang="pt-BR" sz="2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altLang="pt-BR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:"complemento":       “26",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jr.</a:t>
            </a:r>
            <a:r>
              <a:rPr lang="pt-BR" altLang="pt-BR" sz="2800" b="1" dirty="0" err="1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nextName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   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jr.</a:t>
            </a:r>
            <a:r>
              <a:rPr lang="pt-BR" altLang="pt-BR" sz="2800" b="1" dirty="0" err="1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nextString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5" y="-66739"/>
            <a:ext cx="11430461" cy="1293028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r>
              <a:rPr lang="en-US" sz="2400" b="1" dirty="0"/>
              <a:t>- </a:t>
            </a:r>
            <a:r>
              <a:rPr lang="en-US" sz="3200" b="1" cap="none" dirty="0"/>
              <a:t>REST Services</a:t>
            </a:r>
            <a:br>
              <a:rPr lang="en-US" sz="3200" b="1" cap="none" dirty="0"/>
            </a:br>
            <a:r>
              <a:rPr lang="en-US" sz="3200" b="1" cap="none" dirty="0"/>
              <a:t>PROCESSAMENTO dos DADOS</a:t>
            </a:r>
            <a:endParaRPr lang="pt-BR" sz="2400" b="1" cap="none" dirty="0">
              <a:solidFill>
                <a:schemeClr val="tx1"/>
              </a:solidFill>
            </a:endParaRP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6692E57-3E19-4423-BC19-A045C503ACC0}"/>
              </a:ext>
            </a:extLst>
          </p:cNvPr>
          <p:cNvSpPr/>
          <p:nvPr/>
        </p:nvSpPr>
        <p:spPr>
          <a:xfrm>
            <a:off x="1110434" y="2946439"/>
            <a:ext cx="4074060" cy="286176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30F5734-7561-44A3-A389-FE7A09C72CB3}"/>
              </a:ext>
            </a:extLst>
          </p:cNvPr>
          <p:cNvSpPr/>
          <p:nvPr/>
        </p:nvSpPr>
        <p:spPr>
          <a:xfrm>
            <a:off x="5239895" y="2955097"/>
            <a:ext cx="6120832" cy="28615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57E1CB6-48BB-4941-BDF6-0280668410A4}"/>
              </a:ext>
            </a:extLst>
          </p:cNvPr>
          <p:cNvSpPr/>
          <p:nvPr/>
        </p:nvSpPr>
        <p:spPr>
          <a:xfrm>
            <a:off x="337490" y="1695624"/>
            <a:ext cx="3701110" cy="3651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Balão de Fala: Retângulo 13">
            <a:extLst>
              <a:ext uri="{FF2B5EF4-FFF2-40B4-BE49-F238E27FC236}">
                <a16:creationId xmlns:a16="http://schemas.microsoft.com/office/drawing/2014/main" id="{9DD4BCE4-7071-4BD2-B787-F4EC738FB693}"/>
              </a:ext>
            </a:extLst>
          </p:cNvPr>
          <p:cNvSpPr/>
          <p:nvPr/>
        </p:nvSpPr>
        <p:spPr>
          <a:xfrm>
            <a:off x="9463504" y="1379520"/>
            <a:ext cx="2215373" cy="1173827"/>
          </a:xfrm>
          <a:prstGeom prst="wedgeRectCallout">
            <a:avLst>
              <a:gd name="adj1" fmla="val -59236"/>
              <a:gd name="adj2" fmla="val 8406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Podemos </a:t>
            </a:r>
            <a:r>
              <a:rPr lang="en-US" sz="2400" dirty="0" err="1"/>
              <a:t>ler</a:t>
            </a:r>
            <a:r>
              <a:rPr lang="en-US" sz="2400" dirty="0"/>
              <a:t>, </a:t>
            </a:r>
            <a:r>
              <a:rPr lang="en-US" sz="2400" dirty="0" err="1"/>
              <a:t>validar</a:t>
            </a:r>
            <a:r>
              <a:rPr lang="en-US" sz="2400" dirty="0"/>
              <a:t> ou </a:t>
            </a:r>
            <a:r>
              <a:rPr lang="en-US" sz="2400" dirty="0" err="1"/>
              <a:t>ignorar</a:t>
            </a:r>
            <a:r>
              <a:rPr lang="en-US" sz="2400" dirty="0"/>
              <a:t> o dado. </a:t>
            </a:r>
            <a:endParaRPr lang="pt-BR" sz="2400" dirty="0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4EC15651-11C0-4AFD-9225-8EBEBE9BC6DE}"/>
              </a:ext>
            </a:extLst>
          </p:cNvPr>
          <p:cNvSpPr/>
          <p:nvPr/>
        </p:nvSpPr>
        <p:spPr>
          <a:xfrm>
            <a:off x="5045582" y="1732426"/>
            <a:ext cx="3571945" cy="937030"/>
          </a:xfrm>
          <a:prstGeom prst="wedgeRectCallout">
            <a:avLst>
              <a:gd name="adj1" fmla="val -74402"/>
              <a:gd name="adj2" fmla="val 134102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Retorna</a:t>
            </a:r>
            <a:r>
              <a:rPr lang="en-US" sz="2800" dirty="0"/>
              <a:t> o </a:t>
            </a:r>
            <a:r>
              <a:rPr lang="en-US" sz="2800" dirty="0" err="1"/>
              <a:t>rótulo</a:t>
            </a:r>
            <a:r>
              <a:rPr lang="en-US" sz="2800" dirty="0"/>
              <a:t> caso </a:t>
            </a:r>
            <a:r>
              <a:rPr lang="en-US" sz="2800" dirty="0" err="1"/>
              <a:t>queiramos</a:t>
            </a:r>
            <a:r>
              <a:rPr lang="en-US" sz="2800" dirty="0"/>
              <a:t> </a:t>
            </a:r>
            <a:r>
              <a:rPr lang="en-US" sz="2800" dirty="0" err="1"/>
              <a:t>validar</a:t>
            </a:r>
            <a:endParaRPr lang="pt-BR" sz="28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5DDF67-F855-4677-98C0-79BA127A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C14F1F-BA70-4E50-8CA4-D444D70C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57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-66739"/>
            <a:ext cx="11918462" cy="1276961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REST Services</a:t>
            </a:r>
            <a:br>
              <a:rPr lang="pt-BR" sz="2800" dirty="0"/>
            </a:br>
            <a:r>
              <a:rPr lang="pt-BR" sz="2800" dirty="0"/>
              <a:t>Exemplo:  Serviço de Busca de CEP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7DDCF15-7951-4873-8EDB-75848DFB22A8}"/>
              </a:ext>
            </a:extLst>
          </p:cNvPr>
          <p:cNvSpPr/>
          <p:nvPr/>
        </p:nvSpPr>
        <p:spPr>
          <a:xfrm>
            <a:off x="1235730" y="1152822"/>
            <a:ext cx="926716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70C0"/>
                </a:solidFill>
              </a:rPr>
              <a:t>REST:    https://viacep.com.br/ws/</a:t>
            </a:r>
            <a:r>
              <a:rPr lang="pt-BR" sz="3200" dirty="0"/>
              <a:t>&lt;CEP&gt;</a:t>
            </a:r>
            <a:r>
              <a:rPr lang="pt-BR" sz="2800" dirty="0">
                <a:solidFill>
                  <a:srgbClr val="0070C0"/>
                </a:solidFill>
              </a:rPr>
              <a:t>/json        </a:t>
            </a:r>
          </a:p>
          <a:p>
            <a:r>
              <a:rPr lang="pt-BR" sz="2400" dirty="0"/>
              <a:t>          </a:t>
            </a:r>
            <a:r>
              <a:rPr lang="en-US" sz="2400" dirty="0"/>
              <a:t>Ex:   </a:t>
            </a:r>
            <a:r>
              <a:rPr lang="pt-BR" sz="2400" dirty="0">
                <a:hlinkClick r:id="rId3"/>
              </a:rPr>
              <a:t>https://viacep.com.br/ws/20510100/json</a:t>
            </a:r>
            <a:endParaRPr lang="pt-BR" sz="2400" dirty="0"/>
          </a:p>
          <a:p>
            <a:r>
              <a:rPr lang="en-US" sz="2400" dirty="0"/>
              <a:t>R</a:t>
            </a:r>
            <a:r>
              <a:rPr lang="pt-BR" sz="2400" dirty="0"/>
              <a:t>ETORNO:</a:t>
            </a:r>
          </a:p>
          <a:p>
            <a:r>
              <a:rPr lang="pt-BR" sz="2400" dirty="0"/>
              <a:t>{</a:t>
            </a:r>
          </a:p>
          <a:p>
            <a:r>
              <a:rPr lang="pt-BR" sz="2400" dirty="0"/>
              <a:t>  "cep": "20510-100",</a:t>
            </a:r>
          </a:p>
          <a:p>
            <a:r>
              <a:rPr lang="pt-BR" sz="2400" dirty="0"/>
              <a:t>  "logradouro": "Rua Carvalho Alvim",</a:t>
            </a:r>
          </a:p>
          <a:p>
            <a:r>
              <a:rPr lang="pt-BR" sz="2400" dirty="0"/>
              <a:t>  "complemento": "até 299/300",</a:t>
            </a:r>
          </a:p>
          <a:p>
            <a:r>
              <a:rPr lang="pt-BR" sz="2400" dirty="0"/>
              <a:t>  "bairro": "Tijuca",</a:t>
            </a:r>
          </a:p>
          <a:p>
            <a:r>
              <a:rPr lang="pt-BR" sz="2400" dirty="0"/>
              <a:t>  "localidade": "Rio de Janeiro",</a:t>
            </a:r>
          </a:p>
          <a:p>
            <a:r>
              <a:rPr lang="pt-BR" sz="2400" dirty="0"/>
              <a:t>  "uf": "RJ",</a:t>
            </a:r>
          </a:p>
          <a:p>
            <a:r>
              <a:rPr lang="pt-BR" sz="2400" dirty="0"/>
              <a:t>  "unidade": "",</a:t>
            </a:r>
          </a:p>
          <a:p>
            <a:r>
              <a:rPr lang="pt-BR" sz="2400" dirty="0"/>
              <a:t>  "</a:t>
            </a:r>
            <a:r>
              <a:rPr lang="pt-BR" sz="2400" dirty="0" err="1"/>
              <a:t>ibge</a:t>
            </a:r>
            <a:r>
              <a:rPr lang="pt-BR" sz="2400" dirty="0"/>
              <a:t>": "3304557",</a:t>
            </a:r>
          </a:p>
          <a:p>
            <a:r>
              <a:rPr lang="pt-BR" sz="2400" dirty="0"/>
              <a:t>  "</a:t>
            </a:r>
            <a:r>
              <a:rPr lang="pt-BR" sz="2400" dirty="0" err="1"/>
              <a:t>gia</a:t>
            </a:r>
            <a:r>
              <a:rPr lang="pt-BR" sz="2400" dirty="0"/>
              <a:t>": ""</a:t>
            </a:r>
          </a:p>
          <a:p>
            <a:r>
              <a:rPr lang="pt-BR" sz="2400" dirty="0"/>
              <a:t>}</a:t>
            </a:r>
            <a:r>
              <a:rPr lang="pt-BR" dirty="0"/>
              <a:t>	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D242190-008D-4023-ABC4-F32D8452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B6B9F8C-A17D-47D5-9800-2ED5BF51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792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170249"/>
            <a:ext cx="11918462" cy="94763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REST Services</a:t>
            </a:r>
            <a:br>
              <a:rPr lang="pt-BR" sz="2800" dirty="0"/>
            </a:br>
            <a:r>
              <a:rPr lang="pt-BR" sz="2800" dirty="0"/>
              <a:t>1 – </a:t>
            </a:r>
            <a:r>
              <a:rPr lang="pt-BR" sz="2800" dirty="0" err="1"/>
              <a:t>Activity</a:t>
            </a:r>
            <a:r>
              <a:rPr lang="pt-BR" sz="2800" dirty="0"/>
              <a:t> Principal</a:t>
            </a:r>
            <a:endParaRPr lang="pt-BR" cap="none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75F88E-810A-4871-B49F-4388DE58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62" y="1349952"/>
            <a:ext cx="4028642" cy="4677450"/>
          </a:xfrm>
          <a:prstGeom prst="rect">
            <a:avLst/>
          </a:prstGeom>
        </p:spPr>
      </p:pic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8C9CB655-3CB6-465D-B78F-5F9FEF58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02FAC3D2-A552-4DE3-AA7E-2E3F41FE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97697416-DB2C-4230-9A36-1384088E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631" y="2539656"/>
            <a:ext cx="9810778" cy="19542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o Explicativo Retangular com Cantos Arredondados 4"/>
          <p:cNvSpPr/>
          <p:nvPr/>
        </p:nvSpPr>
        <p:spPr>
          <a:xfrm>
            <a:off x="2437183" y="3688677"/>
            <a:ext cx="9104329" cy="548786"/>
          </a:xfrm>
          <a:prstGeom prst="wedgeRoundRectCallout">
            <a:avLst>
              <a:gd name="adj1" fmla="val 8441"/>
              <a:gd name="adj2" fmla="val -349992"/>
              <a:gd name="adj3" fmla="val 16667"/>
            </a:avLst>
          </a:prstGeom>
          <a:noFill/>
          <a:ln w="5715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371280" y="846671"/>
            <a:ext cx="6782450" cy="1200329"/>
          </a:xfrm>
          <a:prstGeom prst="rect">
            <a:avLst/>
          </a:prstGeom>
          <a:noFill/>
          <a:ln w="12700">
            <a:solidFill>
              <a:srgbClr val="9933FF"/>
            </a:solidFill>
          </a:ln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9933FF"/>
                </a:solidFill>
              </a:rPr>
              <a:t>Dar permissão para o </a:t>
            </a:r>
            <a:r>
              <a:rPr lang="pt-BR" sz="3600" dirty="0" err="1">
                <a:solidFill>
                  <a:srgbClr val="9933FF"/>
                </a:solidFill>
              </a:rPr>
              <a:t>Android</a:t>
            </a:r>
            <a:r>
              <a:rPr lang="pt-BR" sz="3600" dirty="0">
                <a:solidFill>
                  <a:srgbClr val="9933FF"/>
                </a:solidFill>
              </a:rPr>
              <a:t> acessar a internet</a:t>
            </a:r>
          </a:p>
        </p:txBody>
      </p:sp>
    </p:spTree>
    <p:extLst>
      <p:ext uri="{BB962C8B-B14F-4D97-AF65-F5344CB8AC3E}">
        <p14:creationId xmlns:p14="http://schemas.microsoft.com/office/powerpoint/2010/main" val="2336443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170249"/>
            <a:ext cx="11918462" cy="94763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REST Services</a:t>
            </a:r>
            <a:br>
              <a:rPr lang="pt-BR" sz="2800" dirty="0"/>
            </a:br>
            <a:r>
              <a:rPr lang="pt-BR" sz="2800" dirty="0"/>
              <a:t>1 – </a:t>
            </a:r>
            <a:r>
              <a:rPr lang="pt-BR" sz="2800" dirty="0" err="1"/>
              <a:t>Activity</a:t>
            </a:r>
            <a:r>
              <a:rPr lang="pt-BR" sz="2800" dirty="0"/>
              <a:t> Principal</a:t>
            </a:r>
            <a:endParaRPr lang="pt-BR" cap="none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75F88E-810A-4871-B49F-4388DE58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62" y="1349952"/>
            <a:ext cx="4028642" cy="4677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2556753-DA10-4FAB-AA02-5EC6BA3B8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128" y="1117888"/>
            <a:ext cx="6733010" cy="4677449"/>
          </a:xfrm>
          <a:prstGeom prst="rect">
            <a:avLst/>
          </a:prstGeom>
        </p:spPr>
      </p:pic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8C9CB655-3CB6-465D-B78F-5F9FEF58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02FAC3D2-A552-4DE3-AA7E-2E3F41FE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97697416-DB2C-4230-9A36-1384088E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37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5" y="-66740"/>
            <a:ext cx="11430461" cy="162240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para </a:t>
            </a:r>
            <a:r>
              <a:rPr lang="en-US" sz="4800" b="1" dirty="0" err="1"/>
              <a:t>Dispositivos</a:t>
            </a:r>
            <a:r>
              <a:rPr lang="en-US" sz="4800" b="1" dirty="0"/>
              <a:t> </a:t>
            </a:r>
            <a:r>
              <a:rPr lang="en-US" sz="4800" b="1" dirty="0" err="1"/>
              <a:t>Móveis</a:t>
            </a:r>
            <a:br>
              <a:rPr lang="en-US" b="1" dirty="0"/>
            </a:br>
            <a:r>
              <a:rPr lang="en-US" sz="2400" b="1" dirty="0"/>
              <a:t> </a:t>
            </a:r>
            <a:r>
              <a:rPr lang="en-US" sz="3200" b="1" dirty="0"/>
              <a:t>Aula 9 - Web </a:t>
            </a:r>
            <a:r>
              <a:rPr lang="en-US" sz="3200" b="1" cap="none" dirty="0"/>
              <a:t>Services</a:t>
            </a:r>
            <a:endParaRPr lang="pt-BR" sz="2400" b="1" cap="none" dirty="0">
              <a:solidFill>
                <a:schemeClr val="tx1"/>
              </a:solidFill>
            </a:endParaRP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2A09A68-A913-467E-A987-10F71E96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DC1156FF-F916-4E34-9DD7-D7810413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21F7E03-6475-4F25-ADFB-52D28C59E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358" y="1214226"/>
            <a:ext cx="8027663" cy="53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12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170249"/>
            <a:ext cx="11918462" cy="94763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REST Services</a:t>
            </a:r>
            <a:br>
              <a:rPr lang="pt-BR" sz="2800" dirty="0"/>
            </a:br>
            <a:r>
              <a:rPr lang="pt-BR" sz="2800" dirty="0"/>
              <a:t>2 – Classe para conexão com o REST Service</a:t>
            </a:r>
            <a:endParaRPr lang="pt-BR" cap="none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75F88E-810A-4871-B49F-4388DE5879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06"/>
          <a:stretch/>
        </p:blipFill>
        <p:spPr>
          <a:xfrm>
            <a:off x="273538" y="1274951"/>
            <a:ext cx="3375746" cy="46774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EB28D99-F07C-4B4B-98E6-6FBFD8607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464" y="1545115"/>
            <a:ext cx="8225615" cy="4034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0CDD3D-A1FE-414F-AA08-0D3F000E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5024E9-5A4C-4154-87FF-597734CE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00EB8E-E3D4-4A5B-B43C-8A27632F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714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170249"/>
            <a:ext cx="11918462" cy="473987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REST Services - Conexão</a:t>
            </a:r>
            <a:endParaRPr lang="pt-BR" cap="none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CE1333-E410-42EF-9635-4D07C6FF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11" y="795769"/>
            <a:ext cx="10151916" cy="666598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A672346-BF9E-49DA-802B-52D0E471443B}"/>
              </a:ext>
            </a:extLst>
          </p:cNvPr>
          <p:cNvSpPr/>
          <p:nvPr/>
        </p:nvSpPr>
        <p:spPr>
          <a:xfrm>
            <a:off x="3681855" y="2537291"/>
            <a:ext cx="7457200" cy="89171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22EF9A-4A15-4B5F-8C83-ADFA24F35FA2}"/>
              </a:ext>
            </a:extLst>
          </p:cNvPr>
          <p:cNvSpPr/>
          <p:nvPr/>
        </p:nvSpPr>
        <p:spPr>
          <a:xfrm>
            <a:off x="4226268" y="3990942"/>
            <a:ext cx="5499624" cy="8917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4EBA1A36-4853-49A5-8232-E8029E7C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B47E1368-9017-47D7-AEC7-E986DB45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E8F756A8-C56E-4E89-8134-2F8ADD91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42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7C8C6CF-9051-4445-9F55-852D8A82D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" y="644236"/>
            <a:ext cx="11301540" cy="58500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170249"/>
            <a:ext cx="11918462" cy="473987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REST Services – Leitura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672346-BF9E-49DA-802B-52D0E471443B}"/>
              </a:ext>
            </a:extLst>
          </p:cNvPr>
          <p:cNvSpPr/>
          <p:nvPr/>
        </p:nvSpPr>
        <p:spPr>
          <a:xfrm>
            <a:off x="644071" y="2421082"/>
            <a:ext cx="7398493" cy="2909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22EF9A-4A15-4B5F-8C83-ADFA24F35FA2}"/>
              </a:ext>
            </a:extLst>
          </p:cNvPr>
          <p:cNvSpPr/>
          <p:nvPr/>
        </p:nvSpPr>
        <p:spPr>
          <a:xfrm>
            <a:off x="1680819" y="3844636"/>
            <a:ext cx="8471099" cy="206597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A9C9F0A-5E0A-4922-AD4C-DE38091EC495}"/>
              </a:ext>
            </a:extLst>
          </p:cNvPr>
          <p:cNvSpPr/>
          <p:nvPr/>
        </p:nvSpPr>
        <p:spPr>
          <a:xfrm>
            <a:off x="4395355" y="961158"/>
            <a:ext cx="6899563" cy="384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E12F122-0169-4858-A02E-F016E021B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258" y="1754243"/>
            <a:ext cx="3147845" cy="3013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Balão de Fala: Retângulo 9">
            <a:extLst>
              <a:ext uri="{FF2B5EF4-FFF2-40B4-BE49-F238E27FC236}">
                <a16:creationId xmlns:a16="http://schemas.microsoft.com/office/drawing/2014/main" id="{5218EB0B-225E-4884-82D0-59A32C80F2B9}"/>
              </a:ext>
            </a:extLst>
          </p:cNvPr>
          <p:cNvSpPr/>
          <p:nvPr/>
        </p:nvSpPr>
        <p:spPr>
          <a:xfrm>
            <a:off x="273538" y="3355353"/>
            <a:ext cx="4569157" cy="978566"/>
          </a:xfrm>
          <a:prstGeom prst="wedgeRectCallout">
            <a:avLst>
              <a:gd name="adj1" fmla="val 55610"/>
              <a:gd name="adj2" fmla="val -11691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Parte da URL do REST service</a:t>
            </a:r>
            <a:endParaRPr lang="pt-BR" sz="3600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40300D29-4527-4D80-9C4E-63B350D1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DF62208B-9A53-4D49-BC7E-4257675B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2AE1722D-E90C-40AE-9AAD-95E06D04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089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DFEDD0A-8603-47FF-B3A7-EE69C2CEE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42"/>
          <a:stretch/>
        </p:blipFill>
        <p:spPr>
          <a:xfrm>
            <a:off x="296108" y="644237"/>
            <a:ext cx="9598431" cy="5755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170249"/>
            <a:ext cx="11918462" cy="473987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REST Services – Leitura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672346-BF9E-49DA-802B-52D0E471443B}"/>
              </a:ext>
            </a:extLst>
          </p:cNvPr>
          <p:cNvSpPr/>
          <p:nvPr/>
        </p:nvSpPr>
        <p:spPr>
          <a:xfrm>
            <a:off x="1198428" y="1664455"/>
            <a:ext cx="8718681" cy="2708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22EF9A-4A15-4B5F-8C83-ADFA24F35FA2}"/>
              </a:ext>
            </a:extLst>
          </p:cNvPr>
          <p:cNvSpPr/>
          <p:nvPr/>
        </p:nvSpPr>
        <p:spPr>
          <a:xfrm>
            <a:off x="1794794" y="3098919"/>
            <a:ext cx="6601060" cy="33011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99FD1B-5E13-4144-81F0-612B642E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3BCC33-A15C-4486-9264-D0D271C4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DD79F6A-F9EC-42F6-99A2-5CFD8F93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976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170249"/>
            <a:ext cx="11918462" cy="473987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REST Services – Leitura</a:t>
            </a:r>
            <a:endParaRPr lang="pt-BR" cap="none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211B43-71BC-440D-8D7C-51097D8C7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733" y="1155875"/>
            <a:ext cx="6839267" cy="4241737"/>
          </a:xfrm>
          <a:prstGeom prst="rect">
            <a:avLst/>
          </a:prstGeom>
        </p:spPr>
      </p:pic>
      <p:sp>
        <p:nvSpPr>
          <p:cNvPr id="8" name="Balão de Fala: Retângulo 7">
            <a:extLst>
              <a:ext uri="{FF2B5EF4-FFF2-40B4-BE49-F238E27FC236}">
                <a16:creationId xmlns:a16="http://schemas.microsoft.com/office/drawing/2014/main" id="{9FEE9175-B12B-4D39-91C9-AE1A35F857A2}"/>
              </a:ext>
            </a:extLst>
          </p:cNvPr>
          <p:cNvSpPr/>
          <p:nvPr/>
        </p:nvSpPr>
        <p:spPr>
          <a:xfrm>
            <a:off x="652013" y="929025"/>
            <a:ext cx="4249033" cy="2499975"/>
          </a:xfrm>
          <a:prstGeom prst="wedgeRectCallout">
            <a:avLst>
              <a:gd name="adj1" fmla="val 79160"/>
              <a:gd name="adj2" fmla="val 64836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 resposta pode </a:t>
            </a:r>
            <a:r>
              <a:rPr lang="en-US" sz="3600" dirty="0" err="1"/>
              <a:t>demorar</a:t>
            </a:r>
            <a:r>
              <a:rPr lang="en-US" sz="3600" dirty="0"/>
              <a:t> por ser </a:t>
            </a:r>
            <a:r>
              <a:rPr lang="en-US" sz="3600" dirty="0" err="1"/>
              <a:t>em</a:t>
            </a:r>
            <a:r>
              <a:rPr lang="en-US" sz="3600" dirty="0"/>
              <a:t> Thread </a:t>
            </a:r>
            <a:r>
              <a:rPr lang="en-US" sz="3600" dirty="0" err="1"/>
              <a:t>separada</a:t>
            </a:r>
            <a:endParaRPr lang="pt-BR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C607CC-6C6D-4ECE-BB26-AD4295134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38" y="4141792"/>
            <a:ext cx="5829300" cy="21387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F8285D0D-315D-4E1C-8EDC-9259D002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A0A17B6-A561-41C9-B6F9-A0545E9B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F3615C54-64B0-452C-8AEC-6234B710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151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BCA0638-0FB7-4062-A3B9-181BB019E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533" y="786772"/>
            <a:ext cx="3676650" cy="5048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170249"/>
            <a:ext cx="11918462" cy="66034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 Services - FRAGMENTO</a:t>
            </a:r>
            <a:endParaRPr lang="pt-BR" cap="none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75F88E-810A-4871-B49F-4388DE587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62" y="1349952"/>
            <a:ext cx="4028642" cy="46774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8BC24E-E592-49F5-BEBF-744BC1A3F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504" y="2374106"/>
            <a:ext cx="4520746" cy="4065011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F45F3F6-95E6-48EE-8656-C6F76DF0A22C}"/>
              </a:ext>
            </a:extLst>
          </p:cNvPr>
          <p:cNvCxnSpPr>
            <a:cxnSpLocks/>
          </p:cNvCxnSpPr>
          <p:nvPr/>
        </p:nvCxnSpPr>
        <p:spPr>
          <a:xfrm>
            <a:off x="3522518" y="3429000"/>
            <a:ext cx="1587950" cy="25967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28C4F36-17B2-44E3-B0AE-63A8E2E1D90B}"/>
              </a:ext>
            </a:extLst>
          </p:cNvPr>
          <p:cNvCxnSpPr>
            <a:cxnSpLocks/>
          </p:cNvCxnSpPr>
          <p:nvPr/>
        </p:nvCxnSpPr>
        <p:spPr>
          <a:xfrm flipV="1">
            <a:off x="3986190" y="1117888"/>
            <a:ext cx="4409665" cy="199938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5A48EC14-A427-4BB8-884F-FAE66D72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3B819AFA-9FEF-4252-B585-FD107F38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248880E0-4233-420F-BC04-D307175B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103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C12D-50D1-48F7-A5F9-E55A98CD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pt-BR" sz="2800" dirty="0"/>
              <a:t>Services - FRAGMENTO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D60F5-7547-4A1B-B3FF-282D4BB8B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Fragmento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“</a:t>
            </a:r>
            <a:r>
              <a:rPr lang="en-US" dirty="0" err="1"/>
              <a:t>onViewCreated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Mover </a:t>
            </a:r>
            <a:r>
              <a:rPr lang="en-US" dirty="0" err="1"/>
              <a:t>conteúdo</a:t>
            </a:r>
            <a:r>
              <a:rPr lang="en-US" dirty="0"/>
              <a:t> do “</a:t>
            </a:r>
            <a:r>
              <a:rPr lang="en-US" dirty="0" err="1"/>
              <a:t>onCreate</a:t>
            </a:r>
            <a:r>
              <a:rPr lang="en-US" dirty="0"/>
              <a:t>” da main activity para o “</a:t>
            </a:r>
            <a:r>
              <a:rPr lang="en-US" dirty="0" err="1"/>
              <a:t>onViewCreated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redundantes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Copiar</a:t>
            </a:r>
            <a:r>
              <a:rPr lang="en-US" dirty="0"/>
              <a:t> o layout da Activity principal (</a:t>
            </a:r>
            <a:r>
              <a:rPr lang="en-US" dirty="0" err="1"/>
              <a:t>copia</a:t>
            </a:r>
            <a:r>
              <a:rPr lang="en-US" dirty="0"/>
              <a:t> pelo modo texto)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envio</a:t>
            </a:r>
            <a:r>
              <a:rPr lang="en-US" dirty="0"/>
              <a:t> de dados </a:t>
            </a:r>
            <a:r>
              <a:rPr lang="en-US" dirty="0" err="1"/>
              <a:t>na</a:t>
            </a:r>
            <a:r>
              <a:rPr lang="en-US" dirty="0"/>
              <a:t> interface do Fragment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Chamar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para </a:t>
            </a:r>
            <a:r>
              <a:rPr lang="en-US" dirty="0" err="1"/>
              <a:t>envio</a:t>
            </a:r>
            <a:r>
              <a:rPr lang="en-US" dirty="0"/>
              <a:t> dos dados para a activity principal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envio</a:t>
            </a:r>
            <a:r>
              <a:rPr lang="en-US" dirty="0"/>
              <a:t> dos dados </a:t>
            </a:r>
            <a:r>
              <a:rPr lang="en-US" dirty="0" err="1"/>
              <a:t>na</a:t>
            </a:r>
            <a:r>
              <a:rPr lang="en-US" dirty="0"/>
              <a:t> a activity principal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63280-86E1-4E18-A6A5-9C65D25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F6DB9C9-A52E-4856-8E88-E89A557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694A36-1554-4E3F-A014-04B9AC7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164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170249"/>
            <a:ext cx="11918462" cy="94763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 Services – FRAGMENTO(1)</a:t>
            </a:r>
            <a:endParaRPr lang="pt-BR" cap="none" dirty="0">
              <a:solidFill>
                <a:schemeClr val="tx1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F45F3F6-95E6-48EE-8656-C6F76DF0A22C}"/>
              </a:ext>
            </a:extLst>
          </p:cNvPr>
          <p:cNvCxnSpPr>
            <a:cxnSpLocks/>
          </p:cNvCxnSpPr>
          <p:nvPr/>
        </p:nvCxnSpPr>
        <p:spPr>
          <a:xfrm>
            <a:off x="3522518" y="3429000"/>
            <a:ext cx="1587950" cy="25967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74BF67F6-DC65-44BA-9208-0A7A330D7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90" y="946387"/>
            <a:ext cx="11513017" cy="500235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B8061255-8739-41FD-ACEF-EDA35AF2AAA4}"/>
              </a:ext>
            </a:extLst>
          </p:cNvPr>
          <p:cNvSpPr/>
          <p:nvPr/>
        </p:nvSpPr>
        <p:spPr>
          <a:xfrm>
            <a:off x="831273" y="1869631"/>
            <a:ext cx="8136081" cy="11084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Balão de Fala: Retângulo 9">
            <a:extLst>
              <a:ext uri="{FF2B5EF4-FFF2-40B4-BE49-F238E27FC236}">
                <a16:creationId xmlns:a16="http://schemas.microsoft.com/office/drawing/2014/main" id="{42879FD0-1768-4278-8DED-2D2D56E49CC1}"/>
              </a:ext>
            </a:extLst>
          </p:cNvPr>
          <p:cNvSpPr/>
          <p:nvPr/>
        </p:nvSpPr>
        <p:spPr>
          <a:xfrm>
            <a:off x="9541952" y="909256"/>
            <a:ext cx="2566555" cy="1514590"/>
          </a:xfrm>
          <a:prstGeom prst="wedgeRectCallout">
            <a:avLst>
              <a:gd name="adj1" fmla="val -71669"/>
              <a:gd name="adj2" fmla="val 1956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Só </a:t>
            </a:r>
            <a:r>
              <a:rPr lang="en-US" sz="3600" dirty="0" err="1"/>
              <a:t>trazer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 está lá da activity</a:t>
            </a:r>
            <a:endParaRPr lang="pt-BR" sz="3600" dirty="0"/>
          </a:p>
        </p:txBody>
      </p:sp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89CB99C5-D27C-4CA2-9F18-569C677736DD}"/>
              </a:ext>
            </a:extLst>
          </p:cNvPr>
          <p:cNvSpPr/>
          <p:nvPr/>
        </p:nvSpPr>
        <p:spPr>
          <a:xfrm>
            <a:off x="7731474" y="4785199"/>
            <a:ext cx="4249033" cy="1751782"/>
          </a:xfrm>
          <a:prstGeom prst="wedgeRectCallout">
            <a:avLst>
              <a:gd name="adj1" fmla="val -52407"/>
              <a:gd name="adj2" fmla="val -110916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 parte que estava no “</a:t>
            </a:r>
            <a:r>
              <a:rPr lang="en-US" sz="3600" dirty="0" err="1"/>
              <a:t>onCreate</a:t>
            </a:r>
            <a:r>
              <a:rPr lang="en-US" sz="3600" dirty="0"/>
              <a:t>” da Activity vem aqui</a:t>
            </a:r>
            <a:endParaRPr lang="pt-BR" sz="36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9272C61-0CA2-4A88-9448-8295E32C60B0}"/>
              </a:ext>
            </a:extLst>
          </p:cNvPr>
          <p:cNvSpPr/>
          <p:nvPr/>
        </p:nvSpPr>
        <p:spPr>
          <a:xfrm>
            <a:off x="629871" y="3288774"/>
            <a:ext cx="10779420" cy="43219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6A9BC11-9ECE-409C-BE31-915E48FB812E}"/>
              </a:ext>
            </a:extLst>
          </p:cNvPr>
          <p:cNvSpPr/>
          <p:nvPr/>
        </p:nvSpPr>
        <p:spPr>
          <a:xfrm>
            <a:off x="668608" y="5307919"/>
            <a:ext cx="6747748" cy="43219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F89298D-377D-4DEC-B1A8-28A9C62C6E94}"/>
              </a:ext>
            </a:extLst>
          </p:cNvPr>
          <p:cNvSpPr/>
          <p:nvPr/>
        </p:nvSpPr>
        <p:spPr>
          <a:xfrm>
            <a:off x="619407" y="6056669"/>
            <a:ext cx="6615577" cy="729440"/>
          </a:xfrm>
          <a:prstGeom prst="wedgeRectCallout">
            <a:avLst>
              <a:gd name="adj1" fmla="val 3871"/>
              <a:gd name="adj2" fmla="val -92897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Métodos</a:t>
            </a:r>
            <a:r>
              <a:rPr lang="en-US" sz="2800" dirty="0"/>
              <a:t> para mandar </a:t>
            </a:r>
            <a:r>
              <a:rPr lang="en-US" sz="2800" dirty="0" err="1"/>
              <a:t>os</a:t>
            </a:r>
            <a:r>
              <a:rPr lang="en-US" sz="2800" dirty="0"/>
              <a:t> dados para a </a:t>
            </a:r>
            <a:r>
              <a:rPr lang="en-US" sz="2800" dirty="0" err="1"/>
              <a:t>MainActivity</a:t>
            </a:r>
            <a:endParaRPr lang="pt-BR" sz="280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388684-F05E-4695-B043-35B4ECF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817E37B1-0701-4B20-8365-B2AD036D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F12DEFF2-3BEC-4A1C-B151-B885EB0A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588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82D3CCC-D6E0-43C2-8C21-E107F42B9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38" y="1117888"/>
            <a:ext cx="11205567" cy="421261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170249"/>
            <a:ext cx="11918462" cy="94763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 Services – FRAGMENTO(2)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89CB99C5-D27C-4CA2-9F18-569C677736DD}"/>
              </a:ext>
            </a:extLst>
          </p:cNvPr>
          <p:cNvSpPr/>
          <p:nvPr/>
        </p:nvSpPr>
        <p:spPr>
          <a:xfrm>
            <a:off x="7731474" y="4785199"/>
            <a:ext cx="4249033" cy="1375904"/>
          </a:xfrm>
          <a:prstGeom prst="wedgeRectCallout">
            <a:avLst>
              <a:gd name="adj1" fmla="val -80285"/>
              <a:gd name="adj2" fmla="val -51007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 parte da </a:t>
            </a:r>
            <a:r>
              <a:rPr lang="en-US" sz="3600" dirty="0" err="1"/>
              <a:t>conexao</a:t>
            </a:r>
            <a:r>
              <a:rPr lang="en-US" sz="3600" dirty="0"/>
              <a:t> e </a:t>
            </a:r>
            <a:r>
              <a:rPr lang="en-US" sz="3600" dirty="0" err="1"/>
              <a:t>retorno</a:t>
            </a:r>
            <a:r>
              <a:rPr lang="en-US" sz="3600" dirty="0"/>
              <a:t> dos dados</a:t>
            </a:r>
            <a:endParaRPr lang="pt-BR" sz="36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9272C61-0CA2-4A88-9448-8295E32C60B0}"/>
              </a:ext>
            </a:extLst>
          </p:cNvPr>
          <p:cNvSpPr/>
          <p:nvPr/>
        </p:nvSpPr>
        <p:spPr>
          <a:xfrm>
            <a:off x="588307" y="4353006"/>
            <a:ext cx="10779420" cy="43219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772368-F2A6-4B16-98C5-2AD71547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DD7EFCE-A69C-4AF1-AEC1-47E3CEC4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A225E7CC-3811-452F-A2CE-41E08C42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46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82D3CCC-D6E0-43C2-8C21-E107F42B9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60" y="930852"/>
            <a:ext cx="11205567" cy="4212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170249"/>
            <a:ext cx="11918462" cy="94763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 Services – FRAGMENTO(3)</a:t>
            </a:r>
            <a:endParaRPr lang="pt-BR" cap="none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68E8AE-B292-4E7C-83FD-BA4E2CAD67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79" b="35763"/>
          <a:stretch/>
        </p:blipFill>
        <p:spPr>
          <a:xfrm>
            <a:off x="273537" y="1971726"/>
            <a:ext cx="11329577" cy="44671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4FF7D835-340E-4D8C-8594-BE94C0D1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DB05C04-E96A-4B87-9541-81DDF411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8B06C1D-D59F-4F5D-A084-8862ED6D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03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5" y="-66740"/>
            <a:ext cx="11430461" cy="162240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para </a:t>
            </a:r>
            <a:r>
              <a:rPr lang="en-US" sz="4800" b="1" dirty="0" err="1"/>
              <a:t>Dispositivos</a:t>
            </a:r>
            <a:r>
              <a:rPr lang="en-US" sz="4800" b="1" dirty="0"/>
              <a:t> </a:t>
            </a:r>
            <a:r>
              <a:rPr lang="en-US" sz="4800" b="1" dirty="0" err="1"/>
              <a:t>Móveis</a:t>
            </a:r>
            <a:br>
              <a:rPr lang="en-US" b="1" dirty="0"/>
            </a:br>
            <a:r>
              <a:rPr lang="en-US" sz="2400" b="1" dirty="0"/>
              <a:t> </a:t>
            </a:r>
            <a:r>
              <a:rPr lang="en-US" sz="3200" b="1" dirty="0"/>
              <a:t>Aula 9 - Web </a:t>
            </a:r>
            <a:r>
              <a:rPr lang="en-US" sz="3200" b="1" cap="none" dirty="0"/>
              <a:t>Services</a:t>
            </a:r>
            <a:endParaRPr lang="pt-BR" sz="2400" b="1" cap="none" dirty="0">
              <a:solidFill>
                <a:schemeClr val="tx1"/>
              </a:solidFill>
            </a:endParaRP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2A09A68-A913-467E-A987-10F71E96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DC1156FF-F916-4E34-9DD7-D7810413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6B45187-BB96-4AC7-B4E0-31E023193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1"/>
          <a:stretch/>
        </p:blipFill>
        <p:spPr>
          <a:xfrm>
            <a:off x="164679" y="1555667"/>
            <a:ext cx="11446389" cy="4524499"/>
          </a:xfrm>
        </p:spPr>
      </p:pic>
    </p:spTree>
    <p:extLst>
      <p:ext uri="{BB962C8B-B14F-4D97-AF65-F5344CB8AC3E}">
        <p14:creationId xmlns:p14="http://schemas.microsoft.com/office/powerpoint/2010/main" val="1697276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170249"/>
            <a:ext cx="11918462" cy="94763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 Services – FRAGMENTO(4)</a:t>
            </a:r>
            <a:endParaRPr lang="pt-BR" cap="none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5D679A-0027-47E7-BAA1-E7D5CE3402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73"/>
          <a:stretch/>
        </p:blipFill>
        <p:spPr>
          <a:xfrm>
            <a:off x="3629025" y="1340528"/>
            <a:ext cx="4933950" cy="4799465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3145E4C-3FCB-4AEE-8120-1566A8F7FBB8}"/>
              </a:ext>
            </a:extLst>
          </p:cNvPr>
          <p:cNvCxnSpPr>
            <a:cxnSpLocks/>
          </p:cNvCxnSpPr>
          <p:nvPr/>
        </p:nvCxnSpPr>
        <p:spPr>
          <a:xfrm>
            <a:off x="3773010" y="4989250"/>
            <a:ext cx="4323425" cy="106532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CF8AC1E-E036-4218-AA82-570D39CF3356}"/>
              </a:ext>
            </a:extLst>
          </p:cNvPr>
          <p:cNvCxnSpPr>
            <a:cxnSpLocks/>
          </p:cNvCxnSpPr>
          <p:nvPr/>
        </p:nvCxnSpPr>
        <p:spPr>
          <a:xfrm flipV="1">
            <a:off x="3870664" y="4900475"/>
            <a:ext cx="4296792" cy="114521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9106087-E060-48CC-97FA-1A85296CDC7C}"/>
              </a:ext>
            </a:extLst>
          </p:cNvPr>
          <p:cNvCxnSpPr>
            <a:cxnSpLocks/>
          </p:cNvCxnSpPr>
          <p:nvPr/>
        </p:nvCxnSpPr>
        <p:spPr>
          <a:xfrm>
            <a:off x="3870664" y="2139518"/>
            <a:ext cx="4296792" cy="38174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79D5C03-C142-4AB6-885E-BF2F498B48B8}"/>
              </a:ext>
            </a:extLst>
          </p:cNvPr>
          <p:cNvCxnSpPr>
            <a:cxnSpLocks/>
          </p:cNvCxnSpPr>
          <p:nvPr/>
        </p:nvCxnSpPr>
        <p:spPr>
          <a:xfrm flipV="1">
            <a:off x="3870664" y="2041864"/>
            <a:ext cx="4225771" cy="51490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0068C574-734D-46B3-B4D9-C0339707D79F}"/>
              </a:ext>
            </a:extLst>
          </p:cNvPr>
          <p:cNvSpPr/>
          <p:nvPr/>
        </p:nvSpPr>
        <p:spPr>
          <a:xfrm>
            <a:off x="3835153" y="2521258"/>
            <a:ext cx="4429958" cy="11452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A2DFDD8-5435-49D1-B5CD-909EC0F5FFD4}"/>
              </a:ext>
            </a:extLst>
          </p:cNvPr>
          <p:cNvSpPr/>
          <p:nvPr/>
        </p:nvSpPr>
        <p:spPr>
          <a:xfrm>
            <a:off x="3835153" y="3826275"/>
            <a:ext cx="4261282" cy="10653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spaço Reservado para Data 37">
            <a:extLst>
              <a:ext uri="{FF2B5EF4-FFF2-40B4-BE49-F238E27FC236}">
                <a16:creationId xmlns:a16="http://schemas.microsoft.com/office/drawing/2014/main" id="{599C6D13-BF7D-47E1-8847-908B4992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39" name="Espaço Reservado para Rodapé 38">
            <a:extLst>
              <a:ext uri="{FF2B5EF4-FFF2-40B4-BE49-F238E27FC236}">
                <a16:creationId xmlns:a16="http://schemas.microsoft.com/office/drawing/2014/main" id="{9819BF65-474A-413B-9C8C-865F4B92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40" name="Espaço Reservado para Número de Slide 39">
            <a:extLst>
              <a:ext uri="{FF2B5EF4-FFF2-40B4-BE49-F238E27FC236}">
                <a16:creationId xmlns:a16="http://schemas.microsoft.com/office/drawing/2014/main" id="{45C948D7-BACA-4557-A53D-17DED338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863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1013A5C-16F6-4E1E-8522-FB4FD6D34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895" y="1031149"/>
            <a:ext cx="9276932" cy="11394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170249"/>
            <a:ext cx="11918462" cy="94763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700" dirty="0"/>
              <a:t> Services – FRAGMENTO(6)</a:t>
            </a:r>
            <a:endParaRPr lang="pt-BR" cap="none" dirty="0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087B9CE-DD9A-487D-89C1-8E7B5C284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0" y="2267215"/>
            <a:ext cx="9069382" cy="265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36691E75-7183-44D5-AFFE-28454E703E4B}"/>
              </a:ext>
            </a:extLst>
          </p:cNvPr>
          <p:cNvSpPr/>
          <p:nvPr/>
        </p:nvSpPr>
        <p:spPr>
          <a:xfrm>
            <a:off x="35510" y="982801"/>
            <a:ext cx="3135360" cy="1016081"/>
          </a:xfrm>
          <a:prstGeom prst="wedgeRectCallout">
            <a:avLst>
              <a:gd name="adj1" fmla="val 18308"/>
              <a:gd name="adj2" fmla="val 793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Definido</a:t>
            </a:r>
            <a:r>
              <a:rPr lang="en-US" sz="2800" dirty="0"/>
              <a:t> no </a:t>
            </a:r>
            <a:r>
              <a:rPr lang="en-US" sz="2800" dirty="0" err="1"/>
              <a:t>Fragmento</a:t>
            </a:r>
            <a:endParaRPr lang="pt-BR" sz="2800" dirty="0"/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54B7E503-2C5B-4840-9B87-303B3CF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A71A884B-6286-4504-8CD9-D0FD474B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70A295E4-F62B-492C-88B5-8DD95036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31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E067BA9-0988-4DFC-9BD2-40660CE51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033" y="4281056"/>
            <a:ext cx="6338657" cy="21447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89CB99C5-D27C-4CA2-9F18-569C677736DD}"/>
              </a:ext>
            </a:extLst>
          </p:cNvPr>
          <p:cNvSpPr/>
          <p:nvPr/>
        </p:nvSpPr>
        <p:spPr>
          <a:xfrm>
            <a:off x="8344303" y="2605542"/>
            <a:ext cx="3647209" cy="1139411"/>
          </a:xfrm>
          <a:prstGeom prst="wedgeRectCallout">
            <a:avLst>
              <a:gd name="adj1" fmla="val -73283"/>
              <a:gd name="adj2" fmla="val 118151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Implementação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classe</a:t>
            </a:r>
            <a:r>
              <a:rPr lang="en-US" sz="3600" dirty="0"/>
              <a:t> </a:t>
            </a:r>
            <a:r>
              <a:rPr lang="en-US" sz="3600" dirty="0" err="1"/>
              <a:t>pai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357624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82D3CCC-D6E0-43C2-8C21-E107F42B9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60" y="930852"/>
            <a:ext cx="11205567" cy="4212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170249"/>
            <a:ext cx="11918462" cy="94763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800" dirty="0"/>
              <a:t> Services – FRAGMENTO(7)</a:t>
            </a:r>
            <a:endParaRPr lang="pt-BR" cap="none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68E8AE-B292-4E7C-83FD-BA4E2CAD67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763"/>
          <a:stretch/>
        </p:blipFill>
        <p:spPr>
          <a:xfrm>
            <a:off x="628650" y="1309037"/>
            <a:ext cx="10934700" cy="4032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5660291-6C26-41B2-9B27-CEA5BDDBF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516" y="3979647"/>
            <a:ext cx="10765869" cy="19910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89CB99C5-D27C-4CA2-9F18-569C677736DD}"/>
              </a:ext>
            </a:extLst>
          </p:cNvPr>
          <p:cNvSpPr/>
          <p:nvPr/>
        </p:nvSpPr>
        <p:spPr>
          <a:xfrm>
            <a:off x="8544791" y="2074637"/>
            <a:ext cx="3647209" cy="1139411"/>
          </a:xfrm>
          <a:prstGeom prst="wedgeRectCallout">
            <a:avLst>
              <a:gd name="adj1" fmla="val -93973"/>
              <a:gd name="adj2" fmla="val 131396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Dados </a:t>
            </a:r>
            <a:r>
              <a:rPr lang="en-US" sz="3600" dirty="0" err="1"/>
              <a:t>enviados</a:t>
            </a:r>
            <a:r>
              <a:rPr lang="en-US" sz="3600" dirty="0"/>
              <a:t> a Activity </a:t>
            </a:r>
            <a:r>
              <a:rPr lang="en-US" sz="3600" dirty="0" err="1"/>
              <a:t>pai</a:t>
            </a:r>
            <a:endParaRPr lang="pt-BR" sz="360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C4B8981-32A4-4F04-977F-CD0EDFDA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4455936-843F-4899-B4E4-585D5511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81E3DEF-BE90-4101-BCD5-9547B8B5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885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1013A5C-16F6-4E1E-8522-FB4FD6D34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62" y="965442"/>
            <a:ext cx="11584500" cy="14228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538" y="170249"/>
            <a:ext cx="11918462" cy="94763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</a:t>
            </a:r>
            <a:r>
              <a:rPr lang="pt-BR" sz="2700" dirty="0"/>
              <a:t> Services – FRAGMENTO(8)</a:t>
            </a:r>
            <a:endParaRPr lang="pt-BR" cap="none" dirty="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E067BA9-0988-4DFC-9BD2-40660CE51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37" y="2766515"/>
            <a:ext cx="10067279" cy="3406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89CB99C5-D27C-4CA2-9F18-569C677736DD}"/>
              </a:ext>
            </a:extLst>
          </p:cNvPr>
          <p:cNvSpPr/>
          <p:nvPr/>
        </p:nvSpPr>
        <p:spPr>
          <a:xfrm>
            <a:off x="8544791" y="2105105"/>
            <a:ext cx="3647209" cy="1139411"/>
          </a:xfrm>
          <a:prstGeom prst="wedgeRectCallout">
            <a:avLst>
              <a:gd name="adj1" fmla="val -96408"/>
              <a:gd name="adj2" fmla="val 51144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Implementação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classe</a:t>
            </a:r>
            <a:r>
              <a:rPr lang="en-US" sz="3600" dirty="0"/>
              <a:t> </a:t>
            </a:r>
            <a:r>
              <a:rPr lang="en-US" sz="3600" dirty="0" err="1"/>
              <a:t>pai</a:t>
            </a:r>
            <a:endParaRPr lang="pt-BR" sz="360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B712DE-D9C4-43B3-A7E8-0EACE255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7B0714-376D-49CC-A332-9FA9C0C1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749127-E700-4AA1-832C-32FA2BEE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65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5" y="-66740"/>
            <a:ext cx="11430461" cy="162240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para </a:t>
            </a:r>
            <a:r>
              <a:rPr lang="en-US" sz="4800" b="1" dirty="0" err="1"/>
              <a:t>Dispositivos</a:t>
            </a:r>
            <a:r>
              <a:rPr lang="en-US" sz="4800" b="1" dirty="0"/>
              <a:t> </a:t>
            </a:r>
            <a:r>
              <a:rPr lang="en-US" sz="4800" b="1" dirty="0" err="1"/>
              <a:t>Móveis</a:t>
            </a:r>
            <a:br>
              <a:rPr lang="en-US" b="1" dirty="0"/>
            </a:br>
            <a:r>
              <a:rPr lang="en-US" sz="2400" b="1" dirty="0"/>
              <a:t> </a:t>
            </a:r>
            <a:r>
              <a:rPr lang="en-US" sz="3200" b="1" dirty="0"/>
              <a:t>Aula 9 - Web </a:t>
            </a:r>
            <a:r>
              <a:rPr lang="en-US" sz="3200" b="1" cap="none" dirty="0"/>
              <a:t>Services</a:t>
            </a:r>
            <a:endParaRPr lang="pt-BR" sz="2400" b="1" cap="none" dirty="0">
              <a:solidFill>
                <a:schemeClr val="tx1"/>
              </a:solidFill>
            </a:endParaRP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2A09A68-A913-467E-A987-10F71E96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DC1156FF-F916-4E34-9DD7-D7810413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18" name="Espaço Reservado para Conteúdo 5">
            <a:extLst>
              <a:ext uri="{FF2B5EF4-FFF2-40B4-BE49-F238E27FC236}">
                <a16:creationId xmlns:a16="http://schemas.microsoft.com/office/drawing/2014/main" id="{7AFE8A67-31ED-4AD4-BAD8-FAB3D46C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555667"/>
            <a:ext cx="10676783" cy="4370120"/>
          </a:xfrm>
        </p:spPr>
        <p:txBody>
          <a:bodyPr>
            <a:normAutofit lnSpcReduction="10000"/>
          </a:bodyPr>
          <a:lstStyle/>
          <a:p>
            <a:r>
              <a:rPr lang="en-US" sz="4000" b="1" dirty="0" err="1"/>
              <a:t>Protocolos</a:t>
            </a:r>
            <a:r>
              <a:rPr lang="en-US" sz="4000" b="1" dirty="0"/>
              <a:t> de </a:t>
            </a:r>
            <a:r>
              <a:rPr lang="en-US" sz="4000" b="1" dirty="0" err="1"/>
              <a:t>Comunicação</a:t>
            </a:r>
            <a:endParaRPr lang="en-US" sz="4000" b="1" dirty="0"/>
          </a:p>
          <a:p>
            <a:pPr lvl="1"/>
            <a:r>
              <a:rPr lang="en-US" sz="4000" dirty="0"/>
              <a:t>SOAP – “Simple Object Access Protocol”</a:t>
            </a:r>
          </a:p>
          <a:p>
            <a:pPr lvl="2"/>
            <a:r>
              <a:rPr lang="en-US" sz="3200" b="1" dirty="0" err="1"/>
              <a:t>Registro</a:t>
            </a:r>
            <a:endParaRPr lang="en-US" sz="3200" b="1" dirty="0"/>
          </a:p>
          <a:p>
            <a:pPr lvl="3"/>
            <a:r>
              <a:rPr lang="en-US" sz="3200" dirty="0"/>
              <a:t>UDDI – “</a:t>
            </a:r>
            <a:r>
              <a:rPr lang="en-US" sz="3200" dirty="0" err="1"/>
              <a:t>Catálogo</a:t>
            </a:r>
            <a:r>
              <a:rPr lang="en-US" sz="3200" dirty="0"/>
              <a:t>”</a:t>
            </a:r>
          </a:p>
          <a:p>
            <a:pPr lvl="3"/>
            <a:r>
              <a:rPr lang="en-US" sz="3200" dirty="0"/>
              <a:t>WSDL – </a:t>
            </a:r>
            <a:r>
              <a:rPr lang="en-US" sz="3200" dirty="0" err="1"/>
              <a:t>Descritor</a:t>
            </a:r>
            <a:endParaRPr lang="en-US" sz="3200" dirty="0"/>
          </a:p>
          <a:p>
            <a:pPr lvl="1"/>
            <a:r>
              <a:rPr lang="en-US" sz="4000" dirty="0"/>
              <a:t>RESTful</a:t>
            </a:r>
          </a:p>
          <a:p>
            <a:r>
              <a:rPr lang="en-US" sz="4000" b="1" dirty="0" err="1"/>
              <a:t>Transferência</a:t>
            </a:r>
            <a:r>
              <a:rPr lang="en-US" sz="4000" b="1" dirty="0"/>
              <a:t> de Dados</a:t>
            </a:r>
          </a:p>
          <a:p>
            <a:pPr lvl="1"/>
            <a:r>
              <a:rPr lang="en-US" sz="3600" dirty="0"/>
              <a:t>JSON – </a:t>
            </a:r>
            <a:r>
              <a:rPr lang="en-US" sz="3600" dirty="0" err="1"/>
              <a:t>formato</a:t>
            </a:r>
            <a:r>
              <a:rPr lang="en-US" sz="3600" dirty="0"/>
              <a:t> </a:t>
            </a:r>
            <a:r>
              <a:rPr lang="en-US" sz="3600" dirty="0" err="1"/>
              <a:t>hierárquico</a:t>
            </a:r>
            <a:r>
              <a:rPr lang="en-US" sz="3600" dirty="0"/>
              <a:t> mais </a:t>
            </a:r>
            <a:r>
              <a:rPr lang="en-US" sz="3600" dirty="0" err="1"/>
              <a:t>usado</a:t>
            </a:r>
            <a:r>
              <a:rPr lang="en-US" sz="3600" dirty="0"/>
              <a:t> para dados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28060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5" y="-66740"/>
            <a:ext cx="11430461" cy="162240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para </a:t>
            </a:r>
            <a:r>
              <a:rPr lang="en-US" sz="4800" b="1" dirty="0" err="1"/>
              <a:t>Dispositivos</a:t>
            </a:r>
            <a:r>
              <a:rPr lang="en-US" sz="4800" b="1" dirty="0"/>
              <a:t> </a:t>
            </a:r>
            <a:r>
              <a:rPr lang="en-US" sz="4800" b="1" dirty="0" err="1"/>
              <a:t>Móveis</a:t>
            </a:r>
            <a:br>
              <a:rPr lang="en-US" b="1" dirty="0"/>
            </a:br>
            <a:r>
              <a:rPr lang="en-US" sz="2400" b="1" dirty="0"/>
              <a:t> </a:t>
            </a:r>
            <a:r>
              <a:rPr lang="en-US" sz="3200" b="1" dirty="0"/>
              <a:t>Aula 9 - Web </a:t>
            </a:r>
            <a:r>
              <a:rPr lang="en-US" sz="3200" b="1" cap="none" dirty="0"/>
              <a:t>Services – SOAP  x REST</a:t>
            </a:r>
            <a:endParaRPr lang="pt-BR" sz="2400" b="1" cap="none" dirty="0">
              <a:solidFill>
                <a:schemeClr val="tx1"/>
              </a:solidFill>
            </a:endParaRP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2A09A68-A913-467E-A987-10F71E96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DC1156FF-F916-4E34-9DD7-D7810413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6B45187-BB96-4AC7-B4E0-31E023193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50" y="3147219"/>
            <a:ext cx="3810000" cy="1714500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4EE1433-3E7A-41CD-AD25-755DDBC2E1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3" b="13035"/>
          <a:stretch/>
        </p:blipFill>
        <p:spPr>
          <a:xfrm>
            <a:off x="1074345" y="1242414"/>
            <a:ext cx="10101192" cy="5113936"/>
          </a:xfrm>
          <a:prstGeom prst="rect">
            <a:avLst/>
          </a:prstGeom>
        </p:spPr>
      </p:pic>
      <p:sp>
        <p:nvSpPr>
          <p:cNvPr id="8" name="Balão de Fala: Retângulo 7">
            <a:extLst>
              <a:ext uri="{FF2B5EF4-FFF2-40B4-BE49-F238E27FC236}">
                <a16:creationId xmlns:a16="http://schemas.microsoft.com/office/drawing/2014/main" id="{DFA635FE-47FB-4F3B-8D0A-1FE66480AEE8}"/>
              </a:ext>
            </a:extLst>
          </p:cNvPr>
          <p:cNvSpPr/>
          <p:nvPr/>
        </p:nvSpPr>
        <p:spPr>
          <a:xfrm>
            <a:off x="5064500" y="5615586"/>
            <a:ext cx="3948871" cy="837685"/>
          </a:xfrm>
          <a:prstGeom prst="wedgeRectCallout">
            <a:avLst>
              <a:gd name="adj1" fmla="val -64446"/>
              <a:gd name="adj2" fmla="val -41327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Informação</a:t>
            </a:r>
            <a:r>
              <a:rPr lang="en-US" sz="2800" dirty="0"/>
              <a:t> </a:t>
            </a:r>
            <a:r>
              <a:rPr lang="en-US" sz="2800" dirty="0" err="1"/>
              <a:t>codificada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requisição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4571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5" y="-66740"/>
            <a:ext cx="11430461" cy="162240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para </a:t>
            </a:r>
            <a:r>
              <a:rPr lang="en-US" sz="4800" b="1" dirty="0" err="1"/>
              <a:t>Dispositivos</a:t>
            </a:r>
            <a:r>
              <a:rPr lang="en-US" sz="4800" b="1" dirty="0"/>
              <a:t> </a:t>
            </a:r>
            <a:r>
              <a:rPr lang="en-US" sz="4800" b="1" dirty="0" err="1"/>
              <a:t>Móveis</a:t>
            </a:r>
            <a:br>
              <a:rPr lang="en-US" b="1" dirty="0"/>
            </a:br>
            <a:r>
              <a:rPr lang="en-US" sz="2400" b="1" dirty="0"/>
              <a:t> </a:t>
            </a:r>
            <a:r>
              <a:rPr lang="en-US" sz="3200" b="1" dirty="0"/>
              <a:t>Aula 9 - Web </a:t>
            </a:r>
            <a:r>
              <a:rPr lang="en-US" sz="3200" b="1" cap="none" dirty="0"/>
              <a:t>Services</a:t>
            </a:r>
            <a:endParaRPr lang="pt-BR" sz="2400" b="1" cap="none" dirty="0">
              <a:solidFill>
                <a:schemeClr val="tx1"/>
              </a:solidFill>
            </a:endParaRP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2A09A68-A913-467E-A987-10F71E96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DC1156FF-F916-4E34-9DD7-D7810413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pic>
        <p:nvPicPr>
          <p:cNvPr id="9" name="Picture 2" descr="Resultado de imagem para Web Services ANDROID REST">
            <a:extLst>
              <a:ext uri="{FF2B5EF4-FFF2-40B4-BE49-F238E27FC236}">
                <a16:creationId xmlns:a16="http://schemas.microsoft.com/office/drawing/2014/main" id="{B81A307E-C69B-43EB-ACB8-8EF4BE5C6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" t="21364" r="3913" b="25869"/>
          <a:stretch/>
        </p:blipFill>
        <p:spPr bwMode="auto">
          <a:xfrm>
            <a:off x="402709" y="1441875"/>
            <a:ext cx="11497746" cy="455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73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5" y="-66740"/>
            <a:ext cx="11430461" cy="162240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para </a:t>
            </a:r>
            <a:r>
              <a:rPr lang="en-US" sz="4800" b="1" dirty="0" err="1"/>
              <a:t>Dispositivos</a:t>
            </a:r>
            <a:r>
              <a:rPr lang="en-US" sz="4800" b="1" dirty="0"/>
              <a:t> </a:t>
            </a:r>
            <a:r>
              <a:rPr lang="en-US" sz="4800" b="1" dirty="0" err="1"/>
              <a:t>Móveis</a:t>
            </a:r>
            <a:br>
              <a:rPr lang="en-US" b="1" dirty="0"/>
            </a:br>
            <a:r>
              <a:rPr lang="en-US" sz="2400" b="1" dirty="0"/>
              <a:t> </a:t>
            </a:r>
            <a:r>
              <a:rPr lang="en-US" sz="3200" b="1" dirty="0"/>
              <a:t>Aula 9 - Web </a:t>
            </a:r>
            <a:r>
              <a:rPr lang="en-US" sz="3200" b="1" cap="none" dirty="0"/>
              <a:t>Services</a:t>
            </a:r>
            <a:endParaRPr lang="pt-BR" sz="2400" b="1" cap="none" dirty="0">
              <a:solidFill>
                <a:schemeClr val="tx1"/>
              </a:solidFill>
            </a:endParaRP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2A09A68-A913-467E-A987-10F71E96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DC1156FF-F916-4E34-9DD7-D7810413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pic>
        <p:nvPicPr>
          <p:cNvPr id="8" name="Picture 2" descr="Resultado de imagem para Web Services ANDROID REST">
            <a:extLst>
              <a:ext uri="{FF2B5EF4-FFF2-40B4-BE49-F238E27FC236}">
                <a16:creationId xmlns:a16="http://schemas.microsoft.com/office/drawing/2014/main" id="{328C53AA-AB6F-471D-B1F3-0D09A2DF9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" t="21214" r="3142" b="5594"/>
          <a:stretch/>
        </p:blipFill>
        <p:spPr bwMode="auto">
          <a:xfrm>
            <a:off x="1246501" y="1302841"/>
            <a:ext cx="9275037" cy="505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26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6" y="-66739"/>
            <a:ext cx="10795324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b="1" dirty="0"/>
            </a:br>
            <a:r>
              <a:rPr lang="en-US" cap="none" dirty="0"/>
              <a:t>REST Services - </a:t>
            </a:r>
            <a:r>
              <a:rPr lang="en-US" cap="none" dirty="0" err="1"/>
              <a:t>Exemplos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26F1014-6E7B-4B9E-AC21-CB6FDC40BEB0}"/>
              </a:ext>
            </a:extLst>
          </p:cNvPr>
          <p:cNvSpPr/>
          <p:nvPr/>
        </p:nvSpPr>
        <p:spPr>
          <a:xfrm>
            <a:off x="266330" y="1520308"/>
            <a:ext cx="11762913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pt-BR" sz="3200" dirty="0">
                <a:hlinkClick r:id="rId3"/>
              </a:rPr>
              <a:t>https://api.postmon.com.br/v1/cep/20550040</a:t>
            </a:r>
            <a:endParaRPr lang="pt-BR" sz="3200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pt-BR" sz="3200" dirty="0">
                <a:hlinkClick r:id="rId4"/>
              </a:rPr>
              <a:t>https://swapi.co/api/people/1/</a:t>
            </a:r>
            <a:r>
              <a:rPr lang="pt-BR" sz="3200" dirty="0"/>
              <a:t> - STAR Wars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pt-BR" sz="3200" dirty="0">
                <a:hlinkClick r:id="rId5"/>
              </a:rPr>
              <a:t>https://restcountries.eu/rest/v2/name/brazil</a:t>
            </a:r>
            <a:r>
              <a:rPr lang="pt-BR" sz="3200" dirty="0"/>
              <a:t> - Dados de pais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pt-BR" sz="3200" dirty="0">
                <a:hlinkClick r:id="rId6"/>
              </a:rPr>
              <a:t>https://pokeapi.co/api/v2/pokemon/1/</a:t>
            </a:r>
            <a:r>
              <a:rPr lang="pt-BR" sz="3200" dirty="0"/>
              <a:t> - </a:t>
            </a:r>
            <a:r>
              <a:rPr lang="pt-BR" sz="3200" dirty="0" err="1"/>
              <a:t>Pokemons</a:t>
            </a:r>
            <a:endParaRPr lang="pt-BR" sz="3200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pt-BR" sz="3200" dirty="0">
                <a:hlinkClick r:id="rId7"/>
              </a:rPr>
              <a:t>https://viacep.com.br/ws/20550040/json</a:t>
            </a:r>
            <a:r>
              <a:rPr lang="pt-BR" sz="3200" dirty="0"/>
              <a:t> - DEP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pt-BR" sz="2400" dirty="0">
                <a:hlinkClick r:id="rId8"/>
              </a:rPr>
              <a:t>https://08ad1pao69.execute-api.us-east-1.amazonaws.com/dev/random_joke</a:t>
            </a:r>
            <a:r>
              <a:rPr lang="pt-BR" sz="2400" dirty="0"/>
              <a:t> - PIADAS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CED9AC-F003-47DC-9DC0-EEADE301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B98146-3EC5-4164-BEA5-2FCB976A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6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0906D02-AD3A-4F4A-BD72-0E6EBB86D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14" y="905549"/>
            <a:ext cx="11830972" cy="58785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 err="1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AsyncTask.execute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altLang="pt-BR" sz="2000" b="1" dirty="0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URL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&lt;Endereço http do serviço&gt;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2000" b="1" dirty="0" err="1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HttpsURLConnection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conexao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pt-BR" altLang="pt-BR" sz="2000" b="1" dirty="0" err="1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HttpsURLConnection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2000" b="1" dirty="0" err="1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openConnection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OU</a:t>
            </a:r>
            <a:endParaRPr kumimoji="0" lang="pt-BR" altLang="pt-BR" sz="2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2000" b="1" dirty="0" err="1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HttpURLConnection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conexao</a:t>
            </a:r>
            <a:r>
              <a:rPr lang="pt-BR" altLang="pt-BR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pt-BR" altLang="pt-BR" sz="2000" b="1" dirty="0" err="1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HttpURLConnection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pt-BR" altLang="pt-BR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pt-BR" alt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2000" b="1" dirty="0" err="1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openConnection</a:t>
            </a: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conexao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2000" b="1" dirty="0" err="1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connect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2000" b="1" dirty="0" err="1">
                <a:solidFill>
                  <a:schemeClr val="accent4">
                    <a:lumMod val="75000"/>
                  </a:schemeClr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InputStream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2000" b="1" dirty="0" err="1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openStream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2000" b="1" dirty="0">
                <a:solidFill>
                  <a:schemeClr val="accent4">
                    <a:lumMod val="75000"/>
                  </a:schemeClr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Reader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altLang="pt-BR" sz="2000" b="1" dirty="0" err="1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InputStreamReader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2000" b="1" dirty="0" err="1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JsonReader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20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altLang="pt-BR" sz="2000" b="1" dirty="0" err="1">
                <a:solidFill>
                  <a:srgbClr val="9933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JsonReader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...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e){ ... }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5" y="-66739"/>
            <a:ext cx="11430461" cy="1293028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r>
              <a:rPr lang="en-US" sz="2400" b="1" dirty="0"/>
              <a:t>- </a:t>
            </a:r>
            <a:r>
              <a:rPr lang="en-US" sz="3200" b="1" cap="none" dirty="0"/>
              <a:t>REST Services</a:t>
            </a:r>
            <a:endParaRPr lang="pt-BR" sz="2400" b="1" cap="none" dirty="0">
              <a:solidFill>
                <a:schemeClr val="tx1"/>
              </a:solidFill>
            </a:endParaRP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25/05/2018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6692E57-3E19-4423-BC19-A045C503ACC0}"/>
              </a:ext>
            </a:extLst>
          </p:cNvPr>
          <p:cNvSpPr/>
          <p:nvPr/>
        </p:nvSpPr>
        <p:spPr>
          <a:xfrm>
            <a:off x="1615736" y="2191587"/>
            <a:ext cx="10209320" cy="272402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30F5734-7561-44A3-A389-FE7A09C72CB3}"/>
              </a:ext>
            </a:extLst>
          </p:cNvPr>
          <p:cNvSpPr/>
          <p:nvPr/>
        </p:nvSpPr>
        <p:spPr>
          <a:xfrm>
            <a:off x="1765891" y="2763751"/>
            <a:ext cx="9925999" cy="13199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B7F8C0-370E-4D07-935D-E0628A41FDEC}"/>
              </a:ext>
            </a:extLst>
          </p:cNvPr>
          <p:cNvSpPr/>
          <p:nvPr/>
        </p:nvSpPr>
        <p:spPr>
          <a:xfrm>
            <a:off x="1615735" y="5137489"/>
            <a:ext cx="5415379" cy="99698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57E1CB6-48BB-4941-BDF6-0280668410A4}"/>
              </a:ext>
            </a:extLst>
          </p:cNvPr>
          <p:cNvSpPr/>
          <p:nvPr/>
        </p:nvSpPr>
        <p:spPr>
          <a:xfrm>
            <a:off x="180514" y="973550"/>
            <a:ext cx="4959657" cy="3651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Balão de Fala: Retângulo 13">
            <a:extLst>
              <a:ext uri="{FF2B5EF4-FFF2-40B4-BE49-F238E27FC236}">
                <a16:creationId xmlns:a16="http://schemas.microsoft.com/office/drawing/2014/main" id="{9DD4BCE4-7071-4BD2-B787-F4EC738FB693}"/>
              </a:ext>
            </a:extLst>
          </p:cNvPr>
          <p:cNvSpPr/>
          <p:nvPr/>
        </p:nvSpPr>
        <p:spPr>
          <a:xfrm>
            <a:off x="5948037" y="799764"/>
            <a:ext cx="6063449" cy="651297"/>
          </a:xfrm>
          <a:prstGeom prst="wedgeRectCallout">
            <a:avLst>
              <a:gd name="adj1" fmla="val -62505"/>
              <a:gd name="adj2" fmla="val 925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Comunicação</a:t>
            </a:r>
            <a:r>
              <a:rPr lang="en-US" sz="2400" dirty="0"/>
              <a:t> de rede </a:t>
            </a:r>
            <a:r>
              <a:rPr lang="en-US" sz="2400" dirty="0" err="1"/>
              <a:t>requer</a:t>
            </a:r>
            <a:r>
              <a:rPr lang="en-US" sz="2400" dirty="0"/>
              <a:t> Thread </a:t>
            </a:r>
            <a:r>
              <a:rPr lang="en-US" sz="2400" dirty="0" err="1"/>
              <a:t>separada</a:t>
            </a:r>
            <a:endParaRPr lang="pt-BR" sz="2400" dirty="0"/>
          </a:p>
        </p:txBody>
      </p:sp>
      <p:sp>
        <p:nvSpPr>
          <p:cNvPr id="15" name="Balão de Fala: Retângulo 14">
            <a:extLst>
              <a:ext uri="{FF2B5EF4-FFF2-40B4-BE49-F238E27FC236}">
                <a16:creationId xmlns:a16="http://schemas.microsoft.com/office/drawing/2014/main" id="{51CCCC2E-9ED9-43A1-B0F5-FF41CD158A6F}"/>
              </a:ext>
            </a:extLst>
          </p:cNvPr>
          <p:cNvSpPr/>
          <p:nvPr/>
        </p:nvSpPr>
        <p:spPr>
          <a:xfrm>
            <a:off x="8386073" y="5055987"/>
            <a:ext cx="3206107" cy="1279663"/>
          </a:xfrm>
          <a:prstGeom prst="wedgeRectCallout">
            <a:avLst>
              <a:gd name="adj1" fmla="val -90755"/>
              <a:gd name="adj2" fmla="val -1706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Processamento</a:t>
            </a:r>
            <a:r>
              <a:rPr lang="en-US" sz="2400" b="1" dirty="0"/>
              <a:t> dos dados </a:t>
            </a:r>
            <a:r>
              <a:rPr lang="en-US" sz="2400" b="1" dirty="0" err="1"/>
              <a:t>recebidos</a:t>
            </a:r>
            <a:endParaRPr lang="en-US" sz="2400" b="1" dirty="0"/>
          </a:p>
          <a:p>
            <a:pPr algn="ctr"/>
            <a:r>
              <a:rPr lang="en-US" sz="2400" dirty="0"/>
              <a:t>(JSON é o mais comum)</a:t>
            </a:r>
            <a:endParaRPr lang="pt-BR" sz="2400" dirty="0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4EC15651-11C0-4AFD-9225-8EBEBE9BC6DE}"/>
              </a:ext>
            </a:extLst>
          </p:cNvPr>
          <p:cNvSpPr/>
          <p:nvPr/>
        </p:nvSpPr>
        <p:spPr>
          <a:xfrm>
            <a:off x="6653814" y="1541976"/>
            <a:ext cx="5357672" cy="579833"/>
          </a:xfrm>
          <a:prstGeom prst="wedgeRectCallout">
            <a:avLst>
              <a:gd name="adj1" fmla="val 3918"/>
              <a:gd name="adj2" fmla="val 164186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Varia</a:t>
            </a:r>
            <a:r>
              <a:rPr lang="en-US" sz="2800" dirty="0"/>
              <a:t> com o </a:t>
            </a:r>
            <a:r>
              <a:rPr lang="en-US" sz="2800" dirty="0" err="1"/>
              <a:t>protocolo</a:t>
            </a:r>
            <a:r>
              <a:rPr lang="en-US" sz="2800" dirty="0"/>
              <a:t> do </a:t>
            </a:r>
            <a:r>
              <a:rPr lang="en-US" sz="2800" dirty="0" err="1"/>
              <a:t>serviço</a:t>
            </a:r>
            <a:endParaRPr lang="pt-BR" sz="280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2A09A68-A913-467E-A987-10F71E96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DC1156FF-F916-4E34-9DD7-D7810413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01850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- Sala da Diretoria]]</Template>
  <TotalTime>6088</TotalTime>
  <Words>1289</Words>
  <Application>Microsoft Office PowerPoint</Application>
  <PresentationFormat>Widescreen</PresentationFormat>
  <Paragraphs>288</Paragraphs>
  <Slides>33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Garamond</vt:lpstr>
      <vt:lpstr>Wingdings 2</vt:lpstr>
      <vt:lpstr>HDOfficeLightV0</vt:lpstr>
      <vt:lpstr>Programação para Dispositivos Móveis Aula 9</vt:lpstr>
      <vt:lpstr>Programação para Dispositivos Móveis  Aula 9 - Web Services</vt:lpstr>
      <vt:lpstr>Programação para Dispositivos Móveis  Aula 9 - Web Services</vt:lpstr>
      <vt:lpstr>Programação para Dispositivos Móveis  Aula 9 - Web Services</vt:lpstr>
      <vt:lpstr>Programação para Dispositivos Móveis  Aula 9 - Web Services – SOAP  x REST</vt:lpstr>
      <vt:lpstr>Programação para Dispositivos Móveis  Aula 9 - Web Services</vt:lpstr>
      <vt:lpstr>Programação para Dispositivos Móveis  Aula 9 - Web Services</vt:lpstr>
      <vt:lpstr>Programação para Dispositivos Móveis REST Services - Exemplos</vt:lpstr>
      <vt:lpstr>Programação para Dispositivos Móveis - REST Services</vt:lpstr>
      <vt:lpstr>Programação para Dispositivos Móveis - REST Services</vt:lpstr>
      <vt:lpstr>Programação para Dispositivos Móveis - REST Services PROCESSAMENTO dos DADOS – JSON</vt:lpstr>
      <vt:lpstr>Programação para Dispositivos Móveis - REST Services PROCESSAMENTO dos DADOS – JSON</vt:lpstr>
      <vt:lpstr>Programação para Dispositivos Móveis - REST Services PROCESSAMENTO dos DADOS – Exemplos de JSON de resposta</vt:lpstr>
      <vt:lpstr>Programação para Dispositivos Móveis - REST Services PROCESSAMENTO dos DADOS – Exemplos de JSON de resposta</vt:lpstr>
      <vt:lpstr>Programação para Dispositivos Móveis - REST Services PROCESSAMENTO dos DADOS - Exemplo</vt:lpstr>
      <vt:lpstr>Programação para Dispositivos Móveis - REST Services PROCESSAMENTO dos DADOS</vt:lpstr>
      <vt:lpstr>Programação para Dispositivos Móveis – REST Services Exemplo:  Serviço de Busca de CEP</vt:lpstr>
      <vt:lpstr>Programação para Dispositivos Móveis – REST Services 1 – Activity Principal</vt:lpstr>
      <vt:lpstr>Programação para Dispositivos Móveis – REST Services 1 – Activity Principal</vt:lpstr>
      <vt:lpstr>Programação para Dispositivos Móveis – REST Services 2 – Classe para conexão com o REST Service</vt:lpstr>
      <vt:lpstr>Programação para Dispositivos Móveis – REST Services - Conexão</vt:lpstr>
      <vt:lpstr>Programação para Dispositivos Móveis – REST Services – Leitura</vt:lpstr>
      <vt:lpstr>Programação para Dispositivos Móveis – REST Services – Leitura</vt:lpstr>
      <vt:lpstr>Programação para Dispositivos Móveis – REST Services – Leitura</vt:lpstr>
      <vt:lpstr>Programação para Dispositivos Móveis –  Services - FRAGMENTO</vt:lpstr>
      <vt:lpstr>Programação para Dispositivos Móveis  Services - FRAGMENTO</vt:lpstr>
      <vt:lpstr>Programação para Dispositivos Móveis –  Services – FRAGMENTO(1)</vt:lpstr>
      <vt:lpstr>Programação para Dispositivos Móveis –  Services – FRAGMENTO(2)</vt:lpstr>
      <vt:lpstr>Programação para Dispositivos Móveis –  Services – FRAGMENTO(3)</vt:lpstr>
      <vt:lpstr>Programação para Dispositivos Móveis –  Services – FRAGMENTO(4)</vt:lpstr>
      <vt:lpstr>Programação para Dispositivos Móveis –  Services – FRAGMENTO(6)</vt:lpstr>
      <vt:lpstr>Programação para Dispositivos Móveis –  Services – FRAGMENTO(7)</vt:lpstr>
      <vt:lpstr>Programação para Dispositivos Móveis –  Services – FRAGMENTO(8)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151</cp:revision>
  <dcterms:created xsi:type="dcterms:W3CDTF">2016-08-01T02:15:42Z</dcterms:created>
  <dcterms:modified xsi:type="dcterms:W3CDTF">2018-06-01T14:23:50Z</dcterms:modified>
</cp:coreProperties>
</file>