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36"/>
  </p:notesMasterIdLst>
  <p:sldIdLst>
    <p:sldId id="256" r:id="rId2"/>
    <p:sldId id="257" r:id="rId3"/>
    <p:sldId id="276" r:id="rId4"/>
    <p:sldId id="277" r:id="rId5"/>
    <p:sldId id="288" r:id="rId6"/>
    <p:sldId id="287" r:id="rId7"/>
    <p:sldId id="275" r:id="rId8"/>
    <p:sldId id="289" r:id="rId9"/>
    <p:sldId id="290" r:id="rId10"/>
    <p:sldId id="297" r:id="rId11"/>
    <p:sldId id="294" r:id="rId12"/>
    <p:sldId id="302" r:id="rId13"/>
    <p:sldId id="312" r:id="rId14"/>
    <p:sldId id="309" r:id="rId15"/>
    <p:sldId id="299" r:id="rId16"/>
    <p:sldId id="300" r:id="rId17"/>
    <p:sldId id="301" r:id="rId18"/>
    <p:sldId id="273" r:id="rId19"/>
    <p:sldId id="313" r:id="rId20"/>
    <p:sldId id="314" r:id="rId21"/>
    <p:sldId id="282" r:id="rId22"/>
    <p:sldId id="281" r:id="rId23"/>
    <p:sldId id="292" r:id="rId24"/>
    <p:sldId id="274" r:id="rId25"/>
    <p:sldId id="315" r:id="rId26"/>
    <p:sldId id="280" r:id="rId27"/>
    <p:sldId id="316" r:id="rId28"/>
    <p:sldId id="317" r:id="rId29"/>
    <p:sldId id="318" r:id="rId30"/>
    <p:sldId id="293" r:id="rId31"/>
    <p:sldId id="298" r:id="rId32"/>
    <p:sldId id="319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6" autoAdjust="0"/>
    <p:restoredTop sz="94660"/>
  </p:normalViewPr>
  <p:slideViewPr>
    <p:cSldViewPr snapToGrid="0">
      <p:cViewPr>
        <p:scale>
          <a:sx n="125" d="100"/>
          <a:sy n="125" d="100"/>
        </p:scale>
        <p:origin x="9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7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64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9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9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85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5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209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897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730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29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00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46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680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146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8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75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16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20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31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4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973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05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2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60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58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4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3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91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71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7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1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REVISAO AV1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360" y="99611"/>
            <a:ext cx="11510151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V –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da API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176911" y="6492875"/>
            <a:ext cx="7772400" cy="365125"/>
          </a:xfrm>
        </p:spPr>
        <p:txBody>
          <a:bodyPr/>
          <a:lstStyle/>
          <a:p>
            <a:r>
              <a:rPr lang="pt-BR" dirty="0"/>
              <a:t>Tópicos Avançados em </a:t>
            </a:r>
            <a:r>
              <a:rPr lang="pt-BR" dirty="0" err="1"/>
              <a:t>Desenvolivmento</a:t>
            </a:r>
            <a:r>
              <a:rPr lang="pt-BR" dirty="0"/>
              <a:t>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55" y="1363212"/>
            <a:ext cx="9604166" cy="51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9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V –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da API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ADCACA-BA20-4EE9-A9AF-187A06B40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562" y="1431925"/>
            <a:ext cx="11840875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DECLARAÇÃO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&lt;Variável Lista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INICIALIZACAO</a:t>
            </a:r>
            <a:endParaRPr lang="pt-BR" alt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Lista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R.id.IDlistView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     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&gt;(this,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android.R.layout.simple_expandable_list_item_1,</a:t>
            </a:r>
            <a:endParaRPr lang="en-US" alt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&lt;Variável Lista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setAdapter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ADICIONAR OBJETOS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&lt;Objeto do Tipo de Dado&gt;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notifyDataSetChanged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F9D0B9E-1BAA-4265-BCA5-B178518D0575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V –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da API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A5399B-F4C0-467C-B10F-56F61277F0E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V –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da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91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Listas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Receita</a:t>
            </a:r>
            <a:r>
              <a:rPr lang="en-US" dirty="0">
                <a:solidFill>
                  <a:schemeClr val="tx1"/>
                </a:solidFill>
              </a:rPr>
              <a:t> de Empada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5C0E0-132A-410A-BE28-C5C2D5BF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Declarar</a:t>
            </a:r>
            <a:r>
              <a:rPr lang="en-US" sz="4000" dirty="0"/>
              <a:t> </a:t>
            </a:r>
            <a:r>
              <a:rPr lang="en-US" sz="4000" dirty="0" err="1"/>
              <a:t>variáveis</a:t>
            </a:r>
            <a:r>
              <a:rPr lang="en-US" sz="4000" dirty="0"/>
              <a:t> para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/>
              <a:t>inicializacao</a:t>
            </a:r>
            <a:endParaRPr lang="en-US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método</a:t>
            </a:r>
            <a:r>
              <a:rPr lang="en-US" sz="3600" dirty="0"/>
              <a:t> para </a:t>
            </a:r>
            <a:r>
              <a:rPr lang="en-US" sz="3600" dirty="0" err="1"/>
              <a:t>inicializar</a:t>
            </a:r>
            <a:r>
              <a:rPr lang="en-US" sz="3600" dirty="0"/>
              <a:t>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método</a:t>
            </a:r>
            <a:r>
              <a:rPr lang="en-US" sz="3600" dirty="0"/>
              <a:t> para </a:t>
            </a:r>
            <a:r>
              <a:rPr lang="en-US" sz="3600" dirty="0" err="1"/>
              <a:t>inicializar</a:t>
            </a:r>
            <a:r>
              <a:rPr lang="en-US" sz="3600" dirty="0"/>
              <a:t> Listeners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Completar</a:t>
            </a:r>
            <a:r>
              <a:rPr lang="en-US" sz="4000" dirty="0"/>
              <a:t> o “</a:t>
            </a:r>
            <a:r>
              <a:rPr lang="en-US" sz="4000" dirty="0" err="1"/>
              <a:t>OnCreate</a:t>
            </a:r>
            <a:r>
              <a:rPr lang="en-US" sz="40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/>
              <a:t>método</a:t>
            </a:r>
            <a:r>
              <a:rPr lang="en-US" sz="4000" dirty="0"/>
              <a:t> para </a:t>
            </a:r>
            <a:r>
              <a:rPr lang="en-US" sz="4000" dirty="0" err="1"/>
              <a:t>inserir</a:t>
            </a:r>
            <a:r>
              <a:rPr lang="en-US" sz="4000" dirty="0"/>
              <a:t> dado </a:t>
            </a:r>
            <a:r>
              <a:rPr lang="en-US" sz="4000" dirty="0" err="1"/>
              <a:t>na</a:t>
            </a:r>
            <a:r>
              <a:rPr lang="en-US" sz="4000" dirty="0"/>
              <a:t> lista</a:t>
            </a:r>
          </a:p>
          <a:p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89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 –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1740A2-0AE0-4C40-932C-33B80CC4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2419"/>
            <a:ext cx="10296170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E85BEB-7427-4EC0-BD00-7326CDF0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030" y="2960545"/>
            <a:ext cx="7763985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37D8B0-1D52-4BA9-802D-0F7FAA2C5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4686931"/>
            <a:ext cx="1102995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61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Adicionar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evento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clicar</a:t>
            </a:r>
            <a:r>
              <a:rPr lang="en-US" dirty="0">
                <a:solidFill>
                  <a:schemeClr val="tx1"/>
                </a:solidFill>
              </a:rPr>
              <a:t> no item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ACABFE-5122-4B93-BB3F-FC13F334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453833"/>
            <a:ext cx="6172200" cy="1095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EBA981-5F1B-4917-BF80-5711FA6CD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" y="3050925"/>
            <a:ext cx="11930063" cy="28037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80E7B6-87D2-403A-BF69-958397882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0" y="1729875"/>
            <a:ext cx="3152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5642" y="178444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b="1" i="1" dirty="0"/>
              <a:t>Intents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71413" y="6333216"/>
            <a:ext cx="5055433" cy="365125"/>
          </a:xfrm>
        </p:spPr>
        <p:txBody>
          <a:bodyPr/>
          <a:lstStyle/>
          <a:p>
            <a:r>
              <a:rPr lang="pt-BR" dirty="0"/>
              <a:t>Tópicos Avançados em </a:t>
            </a:r>
            <a:r>
              <a:rPr lang="pt-BR" dirty="0" err="1"/>
              <a:t>Desenvolivmento</a:t>
            </a:r>
            <a:r>
              <a:rPr lang="pt-BR" dirty="0"/>
              <a:t>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3822"/>
          <a:stretch/>
        </p:blipFill>
        <p:spPr>
          <a:xfrm>
            <a:off x="925642" y="1562317"/>
            <a:ext cx="9524644" cy="43734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211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50864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b="1" i="1" dirty="0"/>
              <a:t>Intents – </a:t>
            </a:r>
            <a:r>
              <a:rPr lang="en-US" b="1" i="1" dirty="0" err="1"/>
              <a:t>Fluxo</a:t>
            </a:r>
            <a:r>
              <a:rPr lang="en-US" b="1" i="1" dirty="0"/>
              <a:t> de </a:t>
            </a:r>
            <a:r>
              <a:rPr lang="en-US" b="1" i="1" dirty="0" err="1"/>
              <a:t>Processos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5693"/>
            <a:ext cx="8750388" cy="42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88" y="242557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cap="none" dirty="0"/>
              <a:t>Intents - </a:t>
            </a:r>
            <a:r>
              <a:rPr lang="en-US" cap="none" dirty="0" err="1"/>
              <a:t>Categorias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Tópicos Avançados em Desenvolivmento de Sistemas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39" y="1535585"/>
            <a:ext cx="9012836" cy="47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Mensagens e Alertas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</a:t>
            </a:r>
            <a:r>
              <a:rPr lang="pt-BR" dirty="0" err="1"/>
              <a:t>lertDialog</a:t>
            </a:r>
            <a:endParaRPr lang="pt-BR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Simples </a:t>
            </a:r>
            <a:r>
              <a:rPr lang="en-US" dirty="0" err="1"/>
              <a:t>mensagens</a:t>
            </a:r>
            <a:r>
              <a:rPr lang="en-US" dirty="0"/>
              <a:t> (Nao </a:t>
            </a:r>
            <a:r>
              <a:rPr lang="en-US" dirty="0" err="1"/>
              <a:t>apropriado</a:t>
            </a:r>
            <a:r>
              <a:rPr lang="en-US" dirty="0"/>
              <a:t>)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ontinuidade</a:t>
            </a:r>
            <a:r>
              <a:rPr lang="pt-BR" dirty="0"/>
              <a:t> de fluxo (sim ou não)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</a:t>
            </a:r>
            <a:r>
              <a:rPr lang="pt-BR" dirty="0" err="1"/>
              <a:t>lertas</a:t>
            </a:r>
            <a:r>
              <a:rPr lang="pt-BR" dirty="0"/>
              <a:t> de problemas e se deseja continuar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opções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ítens</a:t>
            </a:r>
            <a:r>
              <a:rPr lang="en-US" dirty="0"/>
              <a:t> </a:t>
            </a:r>
            <a:r>
              <a:rPr lang="en-US" dirty="0" err="1"/>
              <a:t>delecionados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Duração</a:t>
            </a:r>
            <a:r>
              <a:rPr lang="en-US" dirty="0"/>
              <a:t> </a:t>
            </a:r>
            <a:r>
              <a:rPr lang="en-US" dirty="0" err="1"/>
              <a:t>infinita</a:t>
            </a:r>
            <a:endParaRPr lang="pt-BR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</a:t>
            </a:r>
            <a:r>
              <a:rPr lang="pt-BR" dirty="0" err="1"/>
              <a:t>oast</a:t>
            </a:r>
            <a:endParaRPr lang="pt-BR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</a:t>
            </a:r>
            <a:r>
              <a:rPr lang="pt-BR" dirty="0" err="1"/>
              <a:t>imples</a:t>
            </a:r>
            <a:r>
              <a:rPr lang="pt-BR" dirty="0"/>
              <a:t> mensagens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</a:t>
            </a:r>
            <a:r>
              <a:rPr lang="pt-BR" dirty="0" err="1"/>
              <a:t>ão</a:t>
            </a:r>
            <a:r>
              <a:rPr lang="pt-BR" dirty="0"/>
              <a:t> interagem com perguntas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informacao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Duração</a:t>
            </a:r>
            <a:r>
              <a:rPr lang="en-US" dirty="0"/>
              <a:t> </a:t>
            </a:r>
            <a:r>
              <a:rPr lang="en-US" dirty="0" err="1"/>
              <a:t>limitada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2"/>
            <a:ext cx="10820400" cy="1981765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/>
              <a:t> e </a:t>
            </a:r>
            <a:br>
              <a:rPr lang="en-US" dirty="0"/>
            </a:br>
            <a:r>
              <a:rPr lang="en-US" dirty="0" err="1"/>
              <a:t>Mensagens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48C1719-A375-4B5A-8451-AF40D66C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82" y="1123719"/>
            <a:ext cx="5461289" cy="49906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4A58217-2E2B-42D2-81AF-2F9FA20C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2407166"/>
            <a:ext cx="3381375" cy="12668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39C934-E7FF-43C9-9B77-F342930EA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341" y="3040578"/>
            <a:ext cx="3048000" cy="1371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23FF94A-855B-4F36-832C-9199571EB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59" y="3780869"/>
            <a:ext cx="3114675" cy="14573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222D8C-EC6A-4966-BEAC-4D7D25684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950" y="5120996"/>
            <a:ext cx="1943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69033"/>
            <a:ext cx="10018713" cy="12052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0612" y="1474237"/>
            <a:ext cx="10018713" cy="4746171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Introdução a Computação Móvel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Conceitos básicos, Categorias, Visão geral o mercado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Plataformas de desenvolvimento (Android, iOS, Windows, </a:t>
            </a:r>
            <a:r>
              <a:rPr lang="pt-BR" dirty="0" err="1"/>
              <a:t>Simbian</a:t>
            </a:r>
            <a:r>
              <a:rPr lang="pt-BR" dirty="0"/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400050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2400" dirty="0"/>
              <a:t>Classificação das aplicações móveis quanto a implementação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Local  ===  </a:t>
            </a:r>
            <a:r>
              <a:rPr lang="en-US" sz="2600" dirty="0" err="1">
                <a:sym typeface="Wingdings" panose="05000000000000000000" pitchFamily="2" charset="2"/>
              </a:rPr>
              <a:t>Híbrida</a:t>
            </a:r>
            <a:r>
              <a:rPr lang="en-US" sz="2600" dirty="0">
                <a:sym typeface="Wingdings" panose="05000000000000000000" pitchFamily="2" charset="2"/>
              </a:rPr>
              <a:t> (</a:t>
            </a:r>
            <a:r>
              <a:rPr lang="en-US" sz="2600" dirty="0" err="1">
                <a:sym typeface="Wingdings" panose="05000000000000000000" pitchFamily="2" charset="2"/>
              </a:rPr>
              <a:t>Balanço</a:t>
            </a:r>
            <a:r>
              <a:rPr lang="en-US" sz="2600" dirty="0">
                <a:sym typeface="Wingdings" panose="05000000000000000000" pitchFamily="2" charset="2"/>
              </a:rPr>
              <a:t> entre performance e </a:t>
            </a:r>
            <a:r>
              <a:rPr lang="en-US" sz="2600" dirty="0" err="1">
                <a:sym typeface="Wingdings" panose="05000000000000000000" pitchFamily="2" charset="2"/>
              </a:rPr>
              <a:t>atualização</a:t>
            </a:r>
            <a:r>
              <a:rPr lang="en-US" sz="2600" dirty="0">
                <a:sym typeface="Wingdings" panose="05000000000000000000" pitchFamily="2" charset="2"/>
              </a:rPr>
              <a:t>)  === </a:t>
            </a:r>
            <a:r>
              <a:rPr lang="en-US" sz="2600" dirty="0" err="1">
                <a:sym typeface="Wingdings" panose="05000000000000000000" pitchFamily="2" charset="2"/>
              </a:rPr>
              <a:t>Servidor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/>
              <a:t>Visão geral da plataforma - Arquitetura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Ambiente e ferramentas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Fundamentos da programação 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b="1" dirty="0"/>
              <a:t>Componentes básicos da API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b="1" dirty="0"/>
              <a:t>Principais componentes de tela (</a:t>
            </a:r>
            <a:r>
              <a:rPr lang="en-US" b="1" dirty="0" err="1"/>
              <a:t>ListView</a:t>
            </a:r>
            <a:r>
              <a:rPr lang="en-US" b="1" dirty="0"/>
              <a:t>, </a:t>
            </a:r>
            <a:r>
              <a:rPr lang="en-US" b="1" dirty="0" err="1"/>
              <a:t>EditText</a:t>
            </a:r>
            <a:r>
              <a:rPr lang="en-US" b="1" dirty="0"/>
              <a:t>, </a:t>
            </a:r>
            <a:r>
              <a:rPr lang="en-US" b="1" dirty="0" err="1"/>
              <a:t>TextView</a:t>
            </a:r>
            <a:r>
              <a:rPr lang="en-US" b="1" dirty="0"/>
              <a:t>, Button)</a:t>
            </a:r>
            <a:endParaRPr lang="pt-BR" b="1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Gerenciadores de layout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b="1" dirty="0"/>
              <a:t>Tratamento de eventos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b="1" dirty="0"/>
              <a:t>Navegação entre telas</a:t>
            </a:r>
            <a:endParaRPr lang="pt-BR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b="1" dirty="0"/>
              <a:t>Ciclo de vida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/>
              <a:t>Persistência de dados - </a:t>
            </a:r>
            <a:r>
              <a:rPr lang="pt-BR" b="1" dirty="0" err="1"/>
              <a:t>SQLite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15FE4D-602E-4D50-9AE8-445A5FA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AlertDialog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4F9DAB-B62D-46EC-99A3-03C8E14C5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951" y="2099473"/>
            <a:ext cx="11669349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view.getContext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.setTitle(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.setMessage(&lt;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Mensagem&gt;);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.create();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7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AlertDialog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CF987E-DDB0-4F9F-8231-3FC71D98C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189" y="1555036"/>
            <a:ext cx="1144371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view.getContext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.setTitle(...);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.setMessage(...);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setPositiveButton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&lt;texto&gt;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setNegativeButton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&lt;texto&gt;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.create();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8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Toast – Ex1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EF0685-AF1D-477D-9E10-6EE68C35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6" y="1429553"/>
            <a:ext cx="9448896" cy="47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 - </a:t>
            </a:r>
            <a:r>
              <a:rPr lang="en-US" dirty="0">
                <a:solidFill>
                  <a:schemeClr val="tx1"/>
                </a:solidFill>
              </a:rPr>
              <a:t>Aula 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326" y="1087120"/>
            <a:ext cx="10965873" cy="526923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4000" b="1" dirty="0"/>
              <a:t>Ciclo de Vida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N</a:t>
            </a:r>
            <a:r>
              <a:rPr lang="pt-BR" sz="3600" dirty="0" err="1"/>
              <a:t>ascimento</a:t>
            </a:r>
            <a:endParaRPr lang="pt-BR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P</a:t>
            </a:r>
            <a:r>
              <a:rPr lang="pt-BR" sz="3600" dirty="0" err="1"/>
              <a:t>ausa</a:t>
            </a:r>
            <a:endParaRPr lang="pt-BR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 err="1"/>
              <a:t>Parada</a:t>
            </a:r>
            <a:endParaRPr lang="en-US" sz="36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200" dirty="0"/>
              <a:t>C</a:t>
            </a:r>
            <a:r>
              <a:rPr lang="pt-BR" sz="3200" dirty="0" err="1"/>
              <a:t>oma</a:t>
            </a:r>
            <a:endParaRPr lang="pt-BR" sz="32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200" dirty="0"/>
              <a:t>M</a:t>
            </a:r>
            <a:r>
              <a:rPr lang="pt-BR" sz="3200" dirty="0" err="1"/>
              <a:t>orte</a:t>
            </a:r>
            <a:endParaRPr lang="pt-BR" sz="32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R</a:t>
            </a:r>
            <a:r>
              <a:rPr lang="pt-BR" sz="3600" dirty="0" err="1"/>
              <a:t>esucitação</a:t>
            </a:r>
            <a:endParaRPr lang="pt-BR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R</a:t>
            </a:r>
            <a:r>
              <a:rPr lang="pt-BR" sz="3600" dirty="0" err="1"/>
              <a:t>enascimento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98100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4AC0E-2ACA-4AA5-8AE0-D1E6416A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  <a:p>
            <a:r>
              <a:rPr lang="en-US" dirty="0"/>
              <a:t>Fora do </a:t>
            </a:r>
            <a:r>
              <a:rPr lang="en-US" dirty="0" err="1"/>
              <a:t>plano</a:t>
            </a:r>
            <a:r>
              <a:rPr lang="en-US" dirty="0"/>
              <a:t> frontal</a:t>
            </a:r>
          </a:p>
          <a:p>
            <a:r>
              <a:rPr lang="en-US" dirty="0" err="1"/>
              <a:t>Reiniciado</a:t>
            </a:r>
            <a:endParaRPr lang="en-US" dirty="0"/>
          </a:p>
          <a:p>
            <a:r>
              <a:rPr lang="en-US" dirty="0" err="1"/>
              <a:t>Parado</a:t>
            </a:r>
            <a:endParaRPr lang="en-US" dirty="0"/>
          </a:p>
          <a:p>
            <a:r>
              <a:rPr lang="en-US" dirty="0" err="1"/>
              <a:t>Pausado</a:t>
            </a:r>
            <a:endParaRPr lang="en-US" dirty="0"/>
          </a:p>
          <a:p>
            <a:r>
              <a:rPr lang="en-US" dirty="0" err="1"/>
              <a:t>Fechado</a:t>
            </a:r>
            <a:endParaRPr lang="en-US" dirty="0"/>
          </a:p>
          <a:p>
            <a:r>
              <a:rPr lang="en-US" dirty="0" err="1"/>
              <a:t>Destruido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88127" y="6324909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1028541"/>
            <a:ext cx="7239000" cy="58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3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64643"/>
            <a:ext cx="10820400" cy="9262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en-US" b="1" dirty="0" err="1"/>
              <a:t>Revisao</a:t>
            </a:r>
            <a:r>
              <a:rPr lang="en-US" b="1" dirty="0"/>
              <a:t> Banco de Dados - SQLite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403497"/>
            <a:ext cx="10820400" cy="4720855"/>
          </a:xfrm>
        </p:spPr>
        <p:txBody>
          <a:bodyPr>
            <a:normAutofit fontScale="92500" lnSpcReduction="2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pt-BR" sz="6000" dirty="0" err="1"/>
              <a:t>SQLite</a:t>
            </a:r>
            <a:r>
              <a:rPr lang="pt-BR" sz="6000" dirty="0"/>
              <a:t> - </a:t>
            </a:r>
            <a:r>
              <a:rPr lang="en-US" sz="5600" dirty="0" err="1"/>
              <a:t>Criação</a:t>
            </a:r>
            <a:r>
              <a:rPr lang="en-US" sz="5600" dirty="0"/>
              <a:t> do Banco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5200" dirty="0" err="1"/>
              <a:t>Tipos</a:t>
            </a:r>
            <a:r>
              <a:rPr lang="en-US" sz="5200" dirty="0"/>
              <a:t> de Dados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err="1"/>
              <a:t>Operaçães</a:t>
            </a:r>
            <a:endParaRPr lang="en-US" sz="6000" dirty="0"/>
          </a:p>
          <a:p>
            <a:pPr marL="1600200" lvl="1" indent="-1143000">
              <a:buFont typeface="+mj-lt"/>
              <a:buAutoNum type="arabicPeriod"/>
            </a:pPr>
            <a:r>
              <a:rPr lang="en-US" sz="5200" dirty="0" err="1"/>
              <a:t>Inserção</a:t>
            </a:r>
            <a:endParaRPr lang="en-US" sz="5200" dirty="0"/>
          </a:p>
          <a:p>
            <a:pPr marL="1600200" lvl="1" indent="-1143000">
              <a:buFont typeface="+mj-lt"/>
              <a:buAutoNum type="arabicPeriod"/>
            </a:pPr>
            <a:r>
              <a:rPr lang="en-US" sz="5200" dirty="0" err="1"/>
              <a:t>Leitura</a:t>
            </a:r>
            <a:endParaRPr lang="en-US" sz="5200" dirty="0"/>
          </a:p>
          <a:p>
            <a:pPr marL="1600200" lvl="1" indent="-1143000">
              <a:buFont typeface="+mj-lt"/>
              <a:buAutoNum type="arabicPeriod"/>
            </a:pPr>
            <a:r>
              <a:rPr lang="en-US" sz="5200" dirty="0" err="1"/>
              <a:t>Remoção</a:t>
            </a:r>
            <a:endParaRPr lang="en-US" sz="5200" dirty="0"/>
          </a:p>
          <a:p>
            <a:pPr marL="1600200" lvl="1" indent="-1143000">
              <a:buFont typeface="+mj-lt"/>
              <a:buAutoNum type="arabicPeriod"/>
            </a:pPr>
            <a:r>
              <a:rPr lang="en-US" sz="5200" dirty="0" err="1"/>
              <a:t>Alteração</a:t>
            </a:r>
            <a:endParaRPr lang="pt-BR" sz="5200" dirty="0"/>
          </a:p>
          <a:p>
            <a:pPr marL="0" indent="0">
              <a:buNone/>
            </a:pPr>
            <a:endParaRPr lang="pt-BR" sz="6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5E90FA9-6477-49ED-8BD4-A8B58608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319594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en-US" dirty="0"/>
              <a:t>2 – </a:t>
            </a:r>
            <a:r>
              <a:rPr lang="pt-BR" dirty="0"/>
              <a:t>Criação do Banco - Tipos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331720"/>
            <a:ext cx="10820400" cy="4024125"/>
          </a:xfrm>
        </p:spPr>
        <p:txBody>
          <a:bodyPr>
            <a:normAutofit/>
          </a:bodyPr>
          <a:lstStyle/>
          <a:p>
            <a:r>
              <a:rPr lang="en-US" sz="4400" dirty="0"/>
              <a:t>TEXT</a:t>
            </a:r>
          </a:p>
          <a:p>
            <a:r>
              <a:rPr lang="en-US" sz="4400" dirty="0"/>
              <a:t>NUMERIC</a:t>
            </a:r>
          </a:p>
          <a:p>
            <a:r>
              <a:rPr lang="en-US" sz="4400" dirty="0"/>
              <a:t>INTEGER</a:t>
            </a:r>
          </a:p>
          <a:p>
            <a:r>
              <a:rPr lang="en-US" sz="4400" dirty="0"/>
              <a:t>REAL</a:t>
            </a:r>
          </a:p>
          <a:p>
            <a:r>
              <a:rPr lang="en-US" sz="4400" dirty="0"/>
              <a:t>BLOB</a:t>
            </a:r>
          </a:p>
          <a:p>
            <a:pPr marL="0" indent="0">
              <a:buNone/>
            </a:pPr>
            <a:endParaRPr lang="en-US" sz="4400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DA28DFA-36D6-4393-83ED-EBF7F9B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38150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" y="-66739"/>
            <a:ext cx="12115800" cy="8614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- </a:t>
            </a: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D2ADFC-25BF-4F92-AE40-BEF81688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19" y="693105"/>
            <a:ext cx="8930337" cy="60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309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en-US" b="1" dirty="0"/>
              <a:t>2 - </a:t>
            </a:r>
            <a:r>
              <a:rPr lang="en-US" dirty="0" err="1"/>
              <a:t>Funçoes</a:t>
            </a:r>
            <a:r>
              <a:rPr lang="en-US" dirty="0"/>
              <a:t> “CRUD” - </a:t>
            </a:r>
            <a:r>
              <a:rPr lang="en-US" dirty="0" err="1"/>
              <a:t>Resumo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1524001"/>
            <a:ext cx="10820401" cy="4743449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4400" dirty="0" err="1"/>
              <a:t>Criar</a:t>
            </a:r>
            <a:r>
              <a:rPr lang="en-US" sz="4400" dirty="0"/>
              <a:t> - 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execSQL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4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&lt;SQL criar tabela&gt;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400" dirty="0"/>
          </a:p>
          <a:p>
            <a:pPr>
              <a:spcBef>
                <a:spcPts val="1200"/>
              </a:spcBef>
            </a:pPr>
            <a:r>
              <a:rPr lang="en-US" sz="4400" dirty="0" err="1"/>
              <a:t>Inserir</a:t>
            </a:r>
            <a:r>
              <a:rPr lang="en-US" sz="4400" dirty="0"/>
              <a:t> -  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4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4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</a:t>
            </a:r>
            <a:r>
              <a:rPr lang="pt-BR" altLang="pt-BR" sz="4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>
              <a:spcBef>
                <a:spcPts val="1200"/>
              </a:spcBef>
            </a:pPr>
            <a:r>
              <a:rPr lang="en-US" sz="4400" dirty="0" err="1"/>
              <a:t>Selecionar</a:t>
            </a:r>
            <a:endParaRPr lang="en-US" sz="4400" dirty="0"/>
          </a:p>
          <a:p>
            <a:pPr lvl="1">
              <a:spcBef>
                <a:spcPts val="1200"/>
              </a:spcBef>
            </a:pPr>
            <a:r>
              <a:rPr lang="en-US" sz="4000" dirty="0"/>
              <a:t>Total - 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&gt;.query(</a:t>
            </a:r>
            <a:r>
              <a:rPr lang="pt-BR" altLang="pt-BR" sz="4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,&lt;colunas&gt;,</a:t>
            </a:r>
            <a:r>
              <a:rPr lang="pt-BR" altLang="pt-BR" sz="4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,...);</a:t>
            </a:r>
            <a:endParaRPr lang="en-US" sz="4000" dirty="0"/>
          </a:p>
          <a:p>
            <a:pPr lvl="1">
              <a:spcBef>
                <a:spcPts val="1200"/>
              </a:spcBef>
            </a:pPr>
            <a:r>
              <a:rPr lang="en-US" sz="4000" dirty="0" err="1"/>
              <a:t>Parcial</a:t>
            </a:r>
            <a:r>
              <a:rPr lang="en-US" sz="4000" dirty="0"/>
              <a:t> - 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&gt;.query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,&lt;colunas&gt;,&lt;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29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pt-BR" altLang="pt-BR" sz="2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,...);</a:t>
            </a:r>
          </a:p>
          <a:p>
            <a:pPr>
              <a:spcBef>
                <a:spcPts val="1200"/>
              </a:spcBef>
            </a:pPr>
            <a:r>
              <a:rPr lang="en-US" sz="4400" dirty="0" err="1"/>
              <a:t>Apagar</a:t>
            </a:r>
            <a:endParaRPr lang="en-US" sz="4400" dirty="0"/>
          </a:p>
          <a:p>
            <a:pPr lvl="1">
              <a:spcBef>
                <a:spcPts val="1200"/>
              </a:spcBef>
            </a:pPr>
            <a:r>
              <a:rPr lang="en-US" sz="4000" dirty="0"/>
              <a:t>Total - 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5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&gt;.delete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4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4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4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000" dirty="0"/>
          </a:p>
          <a:p>
            <a:pPr lvl="1">
              <a:spcBef>
                <a:spcPts val="1200"/>
              </a:spcBef>
            </a:pPr>
            <a:r>
              <a:rPr lang="en-US" sz="4000" dirty="0" err="1"/>
              <a:t>Parcial</a:t>
            </a:r>
            <a:r>
              <a:rPr lang="en-US" sz="4000" dirty="0"/>
              <a:t> </a:t>
            </a:r>
            <a:r>
              <a:rPr lang="en-US" sz="3400" dirty="0"/>
              <a:t>- 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5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5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.delete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3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</a:t>
            </a:r>
            <a:r>
              <a:rPr lang="pt-BR" altLang="pt-BR" sz="3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3400" dirty="0"/>
          </a:p>
          <a:p>
            <a:pPr>
              <a:spcBef>
                <a:spcPts val="1200"/>
              </a:spcBef>
            </a:pPr>
            <a:r>
              <a:rPr lang="en-US" sz="4400" dirty="0" err="1"/>
              <a:t>Alterar</a:t>
            </a:r>
            <a:endParaRPr lang="en-US" sz="4400" dirty="0"/>
          </a:p>
          <a:p>
            <a:pPr lvl="1">
              <a:spcBef>
                <a:spcPts val="1200"/>
              </a:spcBef>
            </a:pP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5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5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5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9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</a:t>
            </a:r>
            <a:r>
              <a:rPr lang="pt-BR" altLang="pt-BR" sz="2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2900" dirty="0"/>
          </a:p>
          <a:p>
            <a:pPr lvl="1"/>
            <a:endParaRPr lang="en-US" sz="4000" dirty="0"/>
          </a:p>
          <a:p>
            <a:pPr marL="0" indent="0">
              <a:buNone/>
            </a:pPr>
            <a:endParaRPr lang="en-US" sz="4400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DA28DFA-36D6-4393-83ED-EBF7F9B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C957E5-AC94-48C5-8B4E-E1AE5BB1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A33073-B0E5-4B4E-8DA6-578DA9AC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Inserir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02EF3E-959B-4AF4-91C8-734E515C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2" y="1589637"/>
            <a:ext cx="110204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1&gt;, &lt;Val Coluna 1&gt;);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2&gt;, &lt;Val Coluna 2&gt;);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N&gt;, &lt;Val Coluna N&gt;);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III - </a:t>
            </a:r>
            <a:r>
              <a:rPr lang="pt-BR" dirty="0"/>
              <a:t>Visão geral da plataforma - Módulos</a:t>
            </a:r>
            <a:r>
              <a:rPr lang="en-US" cap="none" dirty="0">
                <a:solidFill>
                  <a:schemeClr val="tx1"/>
                </a:solidFill>
              </a:rPr>
              <a:t>(1)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54" y="1338112"/>
            <a:ext cx="8903956" cy="501823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112051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Selecionar Parcial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D8448A-D1F0-4C52-B067-F7834648F612}"/>
              </a:ext>
            </a:extLst>
          </p:cNvPr>
          <p:cNvSpPr/>
          <p:nvPr/>
        </p:nvSpPr>
        <p:spPr>
          <a:xfrm>
            <a:off x="184731" y="1226289"/>
            <a:ext cx="12230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getReadableDatabase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Nr.Colunas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&lt;Col1&gt;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“&lt;Col1 = ? .. Col2 = ? ..."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Nr.Parametros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1&gt;;</a:t>
            </a:r>
            <a:endParaRPr lang="en-US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...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N&gt;;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&gt;,&lt;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null,null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moveToFirst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&lt;var1&gt;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&lt;tipo&gt;(&lt;posição&gt;);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…   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BC174C-F0F5-404D-B097-B1A84C03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74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Selecionar Total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D8448A-D1F0-4C52-B067-F7834648F612}"/>
              </a:ext>
            </a:extLst>
          </p:cNvPr>
          <p:cNvSpPr/>
          <p:nvPr/>
        </p:nvSpPr>
        <p:spPr>
          <a:xfrm>
            <a:off x="463298" y="1226289"/>
            <a:ext cx="11414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getReadableDatabase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Nr.Colunas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&lt;Col1&gt;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null,null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null,null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moveToFirst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&lt;var1&gt;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&lt;tipo&gt;(&lt;posição&gt;);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…   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BC174C-F0F5-404D-B097-B1A84C03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5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Apagar Parcial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453451-C1F2-43EF-9EB7-905E57A1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9" y="1375273"/>
            <a:ext cx="1145857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SGBD&gt;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“&lt;Col</a:t>
            </a:r>
            <a:r>
              <a:rPr lang="pt-BR" altLang="pt-BR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 .. Col2 = ? ..."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Nr.Parametros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&lt;parâmetro 1&gt;;</a:t>
            </a:r>
            <a:endParaRPr kumimoji="0" lang="en-US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2&gt;;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N&gt;;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4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Apagar Total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453451-C1F2-43EF-9EB7-905E57A1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9" y="1517101"/>
            <a:ext cx="1145857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SGBD&gt;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60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Alterar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34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AC26B94-BC8D-4806-ACF4-9CE57C6C1BE0}"/>
              </a:ext>
            </a:extLst>
          </p:cNvPr>
          <p:cNvSpPr/>
          <p:nvPr/>
        </p:nvSpPr>
        <p:spPr>
          <a:xfrm>
            <a:off x="433387" y="1159830"/>
            <a:ext cx="113252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1&gt;, &lt;Val Coluna 1&gt;);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N&gt;, &lt;Val Coluna N&gt;);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“&lt;Col1 = ? .. Col2 = ? ..."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Nr.Parametros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1&gt;;</a:t>
            </a:r>
            <a:endParaRPr lang="en-US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...</a:t>
            </a:r>
            <a:endParaRPr lang="pt-BR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N&gt;;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91926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IV - </a:t>
            </a:r>
            <a:r>
              <a:rPr lang="en-US" cap="none" dirty="0" err="1">
                <a:solidFill>
                  <a:schemeClr val="tx1"/>
                </a:solidFill>
              </a:rPr>
              <a:t>Ambientes</a:t>
            </a:r>
            <a:r>
              <a:rPr lang="en-US" cap="none" dirty="0">
                <a:solidFill>
                  <a:schemeClr val="tx1"/>
                </a:solidFill>
              </a:rPr>
              <a:t> de </a:t>
            </a:r>
            <a:r>
              <a:rPr lang="en-US" cap="none" dirty="0" err="1">
                <a:solidFill>
                  <a:schemeClr val="tx1"/>
                </a:solidFill>
              </a:rPr>
              <a:t>Desenvolvimento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821180"/>
            <a:ext cx="10820400" cy="43891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Eclipse Android Neon (ADT)</a:t>
            </a:r>
          </a:p>
          <a:p>
            <a:pPr>
              <a:buFont typeface="+mj-lt"/>
              <a:buAutoNum type="arabicPeriod"/>
            </a:pPr>
            <a:r>
              <a:rPr lang="en-US" sz="4400" dirty="0" err="1">
                <a:sym typeface="Wingdings" panose="05000000000000000000" pitchFamily="2" charset="2"/>
              </a:rPr>
              <a:t>Worklight</a:t>
            </a:r>
            <a:r>
              <a:rPr lang="en-US" sz="4400" dirty="0">
                <a:sym typeface="Wingdings" panose="05000000000000000000" pitchFamily="2" charset="2"/>
              </a:rPr>
              <a:t> (IBM)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PhoneGap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Visual Studio Community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Android Studio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Notepad ?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61C1B56-C98F-4512-B133-ED955AC8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18589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V – </a:t>
            </a:r>
            <a:r>
              <a:rPr lang="en-US" dirty="0" err="1"/>
              <a:t>Fundamentos</a:t>
            </a:r>
            <a:r>
              <a:rPr lang="en-US" dirty="0"/>
              <a:t> da </a:t>
            </a:r>
            <a:r>
              <a:rPr lang="en-US" dirty="0" err="1"/>
              <a:t>Programação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90" r="7113" b="7191"/>
          <a:stretch/>
        </p:blipFill>
        <p:spPr>
          <a:xfrm>
            <a:off x="3544596" y="1429553"/>
            <a:ext cx="7853774" cy="47642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2104844" y="1429553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1266969"/>
            <a:ext cx="3726611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78" y="215733"/>
            <a:ext cx="11563202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sz="3600" dirty="0"/>
              <a:t>V – </a:t>
            </a:r>
            <a:r>
              <a:rPr lang="en-US" sz="3600" dirty="0" err="1"/>
              <a:t>Fundamentos</a:t>
            </a:r>
            <a:r>
              <a:rPr lang="en-US" sz="3600" dirty="0"/>
              <a:t> da </a:t>
            </a:r>
            <a:r>
              <a:rPr lang="en-US" sz="3600" dirty="0" err="1"/>
              <a:t>Programação</a:t>
            </a:r>
            <a:r>
              <a:rPr lang="en-US" sz="3600" dirty="0"/>
              <a:t> – </a:t>
            </a:r>
            <a:r>
              <a:rPr lang="en-US" sz="3600" dirty="0" err="1"/>
              <a:t>Componentes</a:t>
            </a:r>
            <a:r>
              <a:rPr lang="en-US" sz="3600" dirty="0"/>
              <a:t> </a:t>
            </a:r>
            <a:r>
              <a:rPr lang="en-US" sz="3600" dirty="0" err="1"/>
              <a:t>Básicos</a:t>
            </a:r>
            <a:r>
              <a:rPr lang="en-US" sz="3600" dirty="0"/>
              <a:t> da API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006" y="1600200"/>
            <a:ext cx="10577253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err="1"/>
              <a:t>Modelo</a:t>
            </a:r>
            <a:r>
              <a:rPr lang="en-US" sz="3200" b="1" dirty="0"/>
              <a:t> MVC</a:t>
            </a:r>
          </a:p>
          <a:p>
            <a:pPr lvl="1"/>
            <a:r>
              <a:rPr lang="en-US" sz="2800" b="1" dirty="0"/>
              <a:t>Activity (</a:t>
            </a:r>
            <a:r>
              <a:rPr lang="en-US" sz="2800" dirty="0" err="1"/>
              <a:t>Controler</a:t>
            </a:r>
            <a:r>
              <a:rPr lang="en-US" sz="2800" b="1" dirty="0"/>
              <a:t>)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Executa</a:t>
            </a:r>
            <a:r>
              <a:rPr lang="en-US" sz="2800" dirty="0">
                <a:sym typeface="Wingdings" panose="05000000000000000000" pitchFamily="2" charset="2"/>
              </a:rPr>
              <a:t> a lógica de </a:t>
            </a:r>
            <a:r>
              <a:rPr lang="en-US" sz="2800" dirty="0" err="1">
                <a:sym typeface="Wingdings" panose="05000000000000000000" pitchFamily="2" charset="2"/>
              </a:rPr>
              <a:t>negócios</a:t>
            </a:r>
            <a:r>
              <a:rPr lang="en-US" sz="2800" dirty="0">
                <a:sym typeface="Wingdings" panose="05000000000000000000" pitchFamily="2" charset="2"/>
              </a:rPr>
              <a:t> entre dados(Model) e </a:t>
            </a:r>
            <a:r>
              <a:rPr lang="en-US" sz="2800" dirty="0" err="1">
                <a:sym typeface="Wingdings" panose="05000000000000000000" pitchFamily="2" charset="2"/>
              </a:rPr>
              <a:t>visualização</a:t>
            </a:r>
            <a:r>
              <a:rPr lang="en-US" sz="2800" dirty="0">
                <a:sym typeface="Wingdings" panose="05000000000000000000" pitchFamily="2" charset="2"/>
              </a:rPr>
              <a:t>(View)</a:t>
            </a: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VIEW e </a:t>
            </a:r>
            <a:r>
              <a:rPr lang="en-US" sz="3200" b="1" dirty="0">
                <a:sym typeface="Wingdings" panose="05000000000000000000" pitchFamily="2" charset="2"/>
              </a:rPr>
              <a:t>Layout (</a:t>
            </a:r>
            <a:r>
              <a:rPr lang="en-US" sz="3200" dirty="0">
                <a:sym typeface="Wingdings" panose="05000000000000000000" pitchFamily="2" charset="2"/>
              </a:rPr>
              <a:t>View</a:t>
            </a:r>
            <a:r>
              <a:rPr lang="en-US" sz="3200" b="1" dirty="0">
                <a:sym typeface="Wingdings" panose="05000000000000000000" pitchFamily="2" charset="2"/>
              </a:rPr>
              <a:t>)  </a:t>
            </a:r>
            <a:r>
              <a:rPr lang="en-US" sz="3200" dirty="0" err="1">
                <a:sym typeface="Wingdings" panose="05000000000000000000" pitchFamily="2" charset="2"/>
              </a:rPr>
              <a:t>Objetos</a:t>
            </a:r>
            <a:r>
              <a:rPr lang="en-US" sz="3200" dirty="0">
                <a:sym typeface="Wingdings" panose="05000000000000000000" pitchFamily="2" charset="2"/>
              </a:rPr>
              <a:t> java de </a:t>
            </a:r>
            <a:r>
              <a:rPr lang="en-US" sz="3200" dirty="0" err="1">
                <a:sym typeface="Wingdings" panose="05000000000000000000" pitchFamily="2" charset="2"/>
              </a:rPr>
              <a:t>visualização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Model  SQLite, Dados </a:t>
            </a:r>
            <a:r>
              <a:rPr lang="en-US" sz="3200" dirty="0" err="1">
                <a:sym typeface="Wingdings" panose="05000000000000000000" pitchFamily="2" charset="2"/>
              </a:rPr>
              <a:t>Remotos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arquivos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Intent</a:t>
            </a:r>
            <a:r>
              <a:rPr lang="en-US" sz="3200" dirty="0"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ym typeface="Wingdings" panose="05000000000000000000" pitchFamily="2" charset="2"/>
              </a:rPr>
              <a:t>chamada</a:t>
            </a:r>
            <a:r>
              <a:rPr lang="en-US" sz="3200" dirty="0">
                <a:sym typeface="Wingdings" panose="05000000000000000000" pitchFamily="2" charset="2"/>
              </a:rPr>
              <a:t> a outros </a:t>
            </a:r>
            <a:r>
              <a:rPr lang="en-US" sz="3200" dirty="0" err="1">
                <a:sym typeface="Wingdings" panose="05000000000000000000" pitchFamily="2" charset="2"/>
              </a:rPr>
              <a:t>módulos</a:t>
            </a:r>
            <a:r>
              <a:rPr lang="en-US" sz="3200" dirty="0">
                <a:sym typeface="Wingdings" panose="05000000000000000000" pitchFamily="2" charset="2"/>
              </a:rPr>
              <a:t> do </a:t>
            </a:r>
            <a:r>
              <a:rPr lang="en-US" sz="3200" dirty="0" err="1">
                <a:sym typeface="Wingdings" panose="05000000000000000000" pitchFamily="2" charset="2"/>
              </a:rPr>
              <a:t>aplicativo</a:t>
            </a:r>
            <a:r>
              <a:rPr lang="en-US" sz="3200" dirty="0">
                <a:sym typeface="Wingdings" panose="05000000000000000000" pitchFamily="2" charset="2"/>
              </a:rPr>
              <a:t> ou do </a:t>
            </a:r>
            <a:r>
              <a:rPr lang="en-US" sz="3200" dirty="0" err="1">
                <a:sym typeface="Wingdings" panose="05000000000000000000" pitchFamily="2" charset="2"/>
              </a:rPr>
              <a:t>sistema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Aplicativos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ou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pouca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interação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visual e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ciclo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vida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mais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longo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– “Activity”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tela</a:t>
            </a:r>
            <a:endParaRPr lang="en-US" sz="32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ContentProvider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Ponto comum para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acesso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 dados</a:t>
            </a: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BroadcastReceiver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Comunicação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externa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0E4D192-7BDE-435B-A87A-8918D9EF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0504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046" y="99610"/>
            <a:ext cx="11624953" cy="14929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sz="3600" dirty="0"/>
              <a:t>V – </a:t>
            </a:r>
            <a:r>
              <a:rPr lang="en-US" sz="3600" dirty="0" err="1"/>
              <a:t>Fundamentos</a:t>
            </a:r>
            <a:r>
              <a:rPr lang="en-US" sz="3600" dirty="0"/>
              <a:t> da </a:t>
            </a:r>
            <a:r>
              <a:rPr lang="en-US" sz="3600" dirty="0" err="1"/>
              <a:t>Programação</a:t>
            </a:r>
            <a:r>
              <a:rPr lang="en-US" sz="3600" dirty="0"/>
              <a:t> – </a:t>
            </a:r>
            <a:r>
              <a:rPr lang="en-US" sz="3600" dirty="0" err="1"/>
              <a:t>Componentes</a:t>
            </a:r>
            <a:r>
              <a:rPr lang="en-US" sz="3600" dirty="0"/>
              <a:t> </a:t>
            </a:r>
            <a:r>
              <a:rPr lang="en-US" sz="3600" dirty="0" err="1"/>
              <a:t>Básicos</a:t>
            </a:r>
            <a:r>
              <a:rPr lang="en-US" sz="3600" dirty="0"/>
              <a:t> da API</a:t>
            </a:r>
            <a:br>
              <a:rPr lang="en-US" dirty="0"/>
            </a:br>
            <a:r>
              <a:rPr lang="en-US" sz="3600" b="1" cap="none" dirty="0">
                <a:solidFill>
                  <a:schemeClr val="tx1"/>
                </a:solidFill>
              </a:rPr>
              <a:t>AndroidManifest.xml</a:t>
            </a:r>
            <a:endParaRPr lang="pt-BR" sz="3600" b="1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045037" y="6383829"/>
            <a:ext cx="497774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6" y="1821179"/>
            <a:ext cx="8635063" cy="4417869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B782D-D078-461B-85CC-27DE7B96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98308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78" y="215733"/>
            <a:ext cx="10283042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V –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da API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006" y="1600200"/>
            <a:ext cx="10577253" cy="4756150"/>
          </a:xfrm>
        </p:spPr>
        <p:txBody>
          <a:bodyPr>
            <a:normAutofit lnSpcReduction="10000"/>
          </a:bodyPr>
          <a:lstStyle/>
          <a:p>
            <a:r>
              <a:rPr lang="en-US" sz="3200" b="1" dirty="0" err="1"/>
              <a:t>Modelo</a:t>
            </a:r>
            <a:r>
              <a:rPr lang="en-US" sz="3200" b="1" dirty="0"/>
              <a:t> MVC</a:t>
            </a:r>
          </a:p>
          <a:p>
            <a:pPr lvl="1"/>
            <a:r>
              <a:rPr lang="en-US" sz="2800" b="1" dirty="0"/>
              <a:t>Activity (</a:t>
            </a:r>
            <a:r>
              <a:rPr lang="en-US" sz="2800" dirty="0" err="1"/>
              <a:t>Controler</a:t>
            </a:r>
            <a:r>
              <a:rPr lang="en-US" sz="2800" b="1" dirty="0"/>
              <a:t>)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Executa</a:t>
            </a:r>
            <a:r>
              <a:rPr lang="en-US" sz="2800" dirty="0">
                <a:sym typeface="Wingdings" panose="05000000000000000000" pitchFamily="2" charset="2"/>
              </a:rPr>
              <a:t> a lógica de </a:t>
            </a:r>
            <a:r>
              <a:rPr lang="en-US" sz="2800" dirty="0" err="1">
                <a:sym typeface="Wingdings" panose="05000000000000000000" pitchFamily="2" charset="2"/>
              </a:rPr>
              <a:t>negócios</a:t>
            </a:r>
            <a:r>
              <a:rPr lang="en-US" sz="2800" dirty="0">
                <a:sym typeface="Wingdings" panose="05000000000000000000" pitchFamily="2" charset="2"/>
              </a:rPr>
              <a:t> entre dados(Model) e </a:t>
            </a:r>
            <a:r>
              <a:rPr lang="en-US" sz="2800" dirty="0" err="1">
                <a:sym typeface="Wingdings" panose="05000000000000000000" pitchFamily="2" charset="2"/>
              </a:rPr>
              <a:t>visualização</a:t>
            </a:r>
            <a:r>
              <a:rPr lang="en-US" sz="2800" dirty="0">
                <a:sym typeface="Wingdings" panose="05000000000000000000" pitchFamily="2" charset="2"/>
              </a:rPr>
              <a:t>(View)</a:t>
            </a:r>
          </a:p>
          <a:p>
            <a:pPr lvl="1"/>
            <a:endParaRPr lang="en-US" sz="2800" b="1" dirty="0">
              <a:sym typeface="Wingdings" panose="05000000000000000000" pitchFamily="2" charset="2"/>
            </a:endParaRP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VIEW e </a:t>
            </a:r>
            <a:r>
              <a:rPr lang="en-US" sz="3200" b="1" dirty="0">
                <a:sym typeface="Wingdings" panose="05000000000000000000" pitchFamily="2" charset="2"/>
              </a:rPr>
              <a:t>Layout (</a:t>
            </a:r>
            <a:r>
              <a:rPr lang="en-US" sz="3200" dirty="0">
                <a:sym typeface="Wingdings" panose="05000000000000000000" pitchFamily="2" charset="2"/>
              </a:rPr>
              <a:t>View</a:t>
            </a:r>
            <a:r>
              <a:rPr lang="en-US" sz="3200" b="1" dirty="0">
                <a:sym typeface="Wingdings" panose="05000000000000000000" pitchFamily="2" charset="2"/>
              </a:rPr>
              <a:t>)  </a:t>
            </a:r>
            <a:r>
              <a:rPr lang="en-US" sz="3200" dirty="0" err="1">
                <a:sym typeface="Wingdings" panose="05000000000000000000" pitchFamily="2" charset="2"/>
              </a:rPr>
              <a:t>Objetos</a:t>
            </a:r>
            <a:r>
              <a:rPr lang="en-US" sz="3200" dirty="0">
                <a:sym typeface="Wingdings" panose="05000000000000000000" pitchFamily="2" charset="2"/>
              </a:rPr>
              <a:t> java de </a:t>
            </a:r>
            <a:r>
              <a:rPr lang="en-US" sz="3200" dirty="0" err="1">
                <a:sym typeface="Wingdings" panose="05000000000000000000" pitchFamily="2" charset="2"/>
              </a:rPr>
              <a:t>visualização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Model  SQLite, Dados </a:t>
            </a:r>
            <a:r>
              <a:rPr lang="en-US" sz="3200" dirty="0" err="1">
                <a:sym typeface="Wingdings" panose="05000000000000000000" pitchFamily="2" charset="2"/>
              </a:rPr>
              <a:t>Remotos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arquivos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3200" b="1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Intent</a:t>
            </a:r>
            <a:r>
              <a:rPr lang="en-US" sz="3200" dirty="0"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ym typeface="Wingdings" panose="05000000000000000000" pitchFamily="2" charset="2"/>
              </a:rPr>
              <a:t>chamada</a:t>
            </a:r>
            <a:r>
              <a:rPr lang="en-US" sz="3200" dirty="0">
                <a:sym typeface="Wingdings" panose="05000000000000000000" pitchFamily="2" charset="2"/>
              </a:rPr>
              <a:t> a outros </a:t>
            </a:r>
            <a:r>
              <a:rPr lang="en-US" sz="3200" dirty="0" err="1">
                <a:sym typeface="Wingdings" panose="05000000000000000000" pitchFamily="2" charset="2"/>
              </a:rPr>
              <a:t>módulos</a:t>
            </a:r>
            <a:r>
              <a:rPr lang="en-US" sz="3200" dirty="0">
                <a:sym typeface="Wingdings" panose="05000000000000000000" pitchFamily="2" charset="2"/>
              </a:rPr>
              <a:t> do </a:t>
            </a:r>
            <a:r>
              <a:rPr lang="en-US" sz="3200" dirty="0" err="1">
                <a:sym typeface="Wingdings" panose="05000000000000000000" pitchFamily="2" charset="2"/>
              </a:rPr>
              <a:t>aplicativo</a:t>
            </a:r>
            <a:r>
              <a:rPr lang="en-US" sz="3200" dirty="0">
                <a:sym typeface="Wingdings" panose="05000000000000000000" pitchFamily="2" charset="2"/>
              </a:rPr>
              <a:t> ou do </a:t>
            </a:r>
            <a:r>
              <a:rPr lang="en-US" sz="3200" dirty="0" err="1">
                <a:sym typeface="Wingdings" panose="05000000000000000000" pitchFamily="2" charset="2"/>
              </a:rPr>
              <a:t>sistema</a:t>
            </a:r>
            <a:endParaRPr lang="en-US" sz="32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0E4D192-7BDE-435B-A87A-8918D9EF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85654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1178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V –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da API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859278-C1E0-41F4-8E36-D6A87FE6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63" y="1625760"/>
            <a:ext cx="5456067" cy="46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92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1713</TotalTime>
  <Words>1211</Words>
  <Application>Microsoft Office PowerPoint</Application>
  <PresentationFormat>Widescreen</PresentationFormat>
  <Paragraphs>343</Paragraphs>
  <Slides>34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Programação para Dispositivos Móveis REVISAO AV1</vt:lpstr>
      <vt:lpstr>Programação para Dispositivos Móveis Conteúdo Programático</vt:lpstr>
      <vt:lpstr>Programação de Aplicações Móveis (Android) III - Visão geral da plataforma - Módulos(1)</vt:lpstr>
      <vt:lpstr>Programação de Aplicações Móveis (Android) IV - Ambientes de Desenvolvimento</vt:lpstr>
      <vt:lpstr>Programação de Aplicações Móveis (Android) V – Fundamentos da Programação</vt:lpstr>
      <vt:lpstr>Programação de Aplicações Móveis (Android) V – Fundamentos da Programação – Componentes Básicos da API</vt:lpstr>
      <vt:lpstr>Programação de Aplicações Móveis (Android) V – Fundamentos da Programação – Componentes Básicos da API AndroidManifest.xml</vt:lpstr>
      <vt:lpstr>Programação de Aplicações Móveis (Android) V – Componentes Básicos da API</vt:lpstr>
      <vt:lpstr>Programação de Aplicações Móveis (Android) V – Componentes Básicos da API</vt:lpstr>
      <vt:lpstr>Programação de Aplicações Móveis (Android) V – Componentes Básicos da API</vt:lpstr>
      <vt:lpstr>Programação de Aplicações Móveis (Android) V – Componentes Básicos da API</vt:lpstr>
      <vt:lpstr>Programação para Dispositivos Móveis Listas – Receita de Empada</vt:lpstr>
      <vt:lpstr>Programação para Dispositivos Móveis Exemplo  – Utilizando um objeto “Produto”</vt:lpstr>
      <vt:lpstr>Programação para Dispositivos Móveis Exemplo 2 – Adicionar evento para clicar no item</vt:lpstr>
      <vt:lpstr>Programação de Aplicações Móveis (Android) Intents</vt:lpstr>
      <vt:lpstr>Programação de Aplicações Móveis (Android) Intents – Fluxo de Processos</vt:lpstr>
      <vt:lpstr>Programação de Aplicações Móveis (Android) Intents - Categorias</vt:lpstr>
      <vt:lpstr>Programação para Dispositivos Móveis</vt:lpstr>
      <vt:lpstr>Programação para Dispositivos Móveis Alertas e  Mensagens</vt:lpstr>
      <vt:lpstr>Programação para Dispositivos Móveis Alertas – AlertDialog</vt:lpstr>
      <vt:lpstr>Programação para Dispositivos Móveis Alertas – AlertDialog</vt:lpstr>
      <vt:lpstr>Programação para Dispositivos Móveis Alertas – Toast – Ex1</vt:lpstr>
      <vt:lpstr>Programação para Dispositivos Móveis  - Aula 5</vt:lpstr>
      <vt:lpstr>Programação de Aplicações Móveis (Android) Activity – Ciclo de Vida</vt:lpstr>
      <vt:lpstr>Programação para Dispositivos Móveis Revisao Banco de Dados - SQLite</vt:lpstr>
      <vt:lpstr>Programação para Dispositivos Móveis 2 – Criação do Banco - Tipos</vt:lpstr>
      <vt:lpstr>Programação para Dispositivos Móveis - Criação do banco</vt:lpstr>
      <vt:lpstr>Programação para Dispositivos Móveis 2 - Funçoes “CRUD” - Resumo</vt:lpstr>
      <vt:lpstr>Programação para Dispositivos Móveis  SQLite – Inserir</vt:lpstr>
      <vt:lpstr>Programação para Dispositivos Móveis  SQLite – Selecionar Parcial</vt:lpstr>
      <vt:lpstr>Programação para Dispositivos Móveis  SQLite – Selecionar Total</vt:lpstr>
      <vt:lpstr>Programação para Dispositivos Móveis  SQLite – Apagar Parcial</vt:lpstr>
      <vt:lpstr>Programação para Dispositivos Móveis  SQLite – Apagar Total</vt:lpstr>
      <vt:lpstr>Programação para Dispositivos Móveis  SQLite – Alterar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62</cp:revision>
  <dcterms:created xsi:type="dcterms:W3CDTF">2016-08-01T02:15:42Z</dcterms:created>
  <dcterms:modified xsi:type="dcterms:W3CDTF">2018-04-24T11:38:21Z</dcterms:modified>
</cp:coreProperties>
</file>