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37"/>
  </p:notesMasterIdLst>
  <p:sldIdLst>
    <p:sldId id="256" r:id="rId2"/>
    <p:sldId id="282" r:id="rId3"/>
    <p:sldId id="283" r:id="rId4"/>
    <p:sldId id="257" r:id="rId5"/>
    <p:sldId id="284" r:id="rId6"/>
    <p:sldId id="287" r:id="rId7"/>
    <p:sldId id="290" r:id="rId8"/>
    <p:sldId id="289" r:id="rId9"/>
    <p:sldId id="288" r:id="rId10"/>
    <p:sldId id="260" r:id="rId11"/>
    <p:sldId id="275" r:id="rId12"/>
    <p:sldId id="285" r:id="rId13"/>
    <p:sldId id="286" r:id="rId14"/>
    <p:sldId id="280" r:id="rId15"/>
    <p:sldId id="281" r:id="rId16"/>
    <p:sldId id="291" r:id="rId17"/>
    <p:sldId id="292" r:id="rId18"/>
    <p:sldId id="297" r:id="rId19"/>
    <p:sldId id="293" r:id="rId20"/>
    <p:sldId id="298" r:id="rId21"/>
    <p:sldId id="295" r:id="rId22"/>
    <p:sldId id="277" r:id="rId23"/>
    <p:sldId id="278" r:id="rId24"/>
    <p:sldId id="294" r:id="rId25"/>
    <p:sldId id="296" r:id="rId26"/>
    <p:sldId id="299" r:id="rId27"/>
    <p:sldId id="279" r:id="rId28"/>
    <p:sldId id="300" r:id="rId29"/>
    <p:sldId id="302" r:id="rId30"/>
    <p:sldId id="303" r:id="rId31"/>
    <p:sldId id="307" r:id="rId32"/>
    <p:sldId id="309" r:id="rId33"/>
    <p:sldId id="304" r:id="rId34"/>
    <p:sldId id="306" r:id="rId35"/>
    <p:sldId id="308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70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9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25/02/2018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575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268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898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866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4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053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221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28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317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5868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702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0664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714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003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381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616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230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787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750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36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185A6-323B-4A91-AABD-36397DD37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AE2D2C-D0DC-4DFC-BCB0-B0DA4B17A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9B332A-60AE-4666-BAC5-AE7EE2BC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E03ED4-AEE4-467A-87D4-866C17D5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B5EA3F-A635-4066-8497-AC82F02A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74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9D58A-3EAA-4DDF-A04C-00762291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0595E5-B879-4E18-8166-112556BA2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FFA566-4F7D-4564-877A-F02866B6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34CCD1-17AB-42C7-A703-F76E5454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7B9136-7FB6-4F26-A1BA-5DBCD45C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93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6F7F95-46DB-4DEB-A111-7B0E890C5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61E0E0-9E0E-49AF-9C0D-9B7572FA0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830112-32A8-4E41-9FC7-E32C11B1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15ED13-9C63-464C-B3E4-985E4ADB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88248D-BE49-4E4B-838F-29A251D5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3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24610-91D1-4CD5-A562-DEBC175F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23D48C-6174-4996-87BB-693490968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453557-13AE-469E-A0EE-1CAFD9BD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66F717-61FB-4471-B40A-3EDB8A25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8C0BC8-469F-493E-A1E0-10AD0D66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51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CFFE8-428C-43E0-AFDA-E7C0FD7C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979A19-8E65-4D67-83DC-8A020911D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7744DA-F226-428E-9019-D2D7ABBA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6DFC06-301F-4847-ADFF-D0E7C9EE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23325B-51EB-469A-8BB9-7B99581C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44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181D5-04FB-4D80-A43F-4A8CCBD1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50AD1E-AAA3-42DE-B919-D1F0AF23C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A9F347-DEAC-46DB-9BCE-300DE2F33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138395-4A23-40F6-98A6-E52DED434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7DC2E8-B870-4E60-8856-0C9E72D0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DB8049-9DF6-4A76-91D0-E0B13AFE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59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5F1BC-9283-4D83-B4AE-95DDE1B0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28A485-B9D2-4F03-895C-7FC882BEA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E9A0E4-CF67-458C-837D-00935B53E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8EA123-EE2F-4A10-B967-022C3B7AF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69F212-EE14-441D-932B-05F7830ED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A27067-D96A-4274-BBAC-7B58F6DE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7FBCC8-76FE-4E92-9A7A-EF03ADAD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AD8CCD-073C-453C-BD5D-58D06CB9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10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435A4-16D8-4245-B614-B753ECC0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063D08-C95F-4842-B4F7-2DD68D3A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F0A5975-7764-4F28-BBEC-463D44B7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30027E-9F03-4CAC-BDBF-C0A32D3D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97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40C2AD-918E-46CF-9522-C99273BB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681BDF-AE10-4527-A744-1206928CC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546E3C-4F8D-48D7-8A4E-A70BF9DF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29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3E14C-0250-49E5-BF8E-59A98A56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806A91-CDD1-4F96-A722-BD2128B97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19B315-768A-42FD-895E-4037D7C6D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49E38-1BC4-4F19-9501-225EEA7A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8EDD31-7C23-42EA-A926-1A3BC0FA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B5BFAB-F752-4675-A195-A206615F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06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E4D00-E491-4FE6-94B8-BF3F0439C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474132-5AD2-44F8-926C-D9F7B31D2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939A6B-D07F-4D15-B684-6EE6AF504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74B384-3CB7-404F-BF78-865A5F94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C0C334-B672-461C-A11C-1C485C42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6865F8-609F-48CD-B5B6-A8FA5A35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97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002A7C-1B1D-4E5E-9791-59BBA7A6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99D65E-DF6B-4856-B62A-EC6634D59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C716AF-B905-42B5-AEFF-99C7CDBFE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26/02/2018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96D479-4622-4363-BA6D-95175871A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DA9A88-C954-4552-867F-E9873BF68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1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I</a:t>
            </a:r>
            <a:br>
              <a:rPr lang="en-US" dirty="0"/>
            </a:br>
            <a:r>
              <a:rPr lang="en-US" sz="2800" dirty="0"/>
              <a:t>(Aula 1)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287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I</a:t>
            </a:r>
            <a:br>
              <a:rPr lang="en-US" dirty="0"/>
            </a:br>
            <a:r>
              <a:rPr lang="en-US" sz="3600" dirty="0" err="1"/>
              <a:t>Características</a:t>
            </a:r>
            <a:r>
              <a:rPr lang="en-US" sz="3600" dirty="0"/>
              <a:t>: </a:t>
            </a:r>
            <a:r>
              <a:rPr lang="en-US" sz="3100" b="1" dirty="0">
                <a:solidFill>
                  <a:srgbClr val="0070C0"/>
                </a:solidFill>
              </a:rPr>
              <a:t>Historia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08623"/>
            <a:ext cx="9864437" cy="4447397"/>
          </a:xfrm>
        </p:spPr>
        <p:txBody>
          <a:bodyPr>
            <a:noAutofit/>
          </a:bodyPr>
          <a:lstStyle/>
          <a:p>
            <a:r>
              <a:rPr lang="en-US" sz="2000" dirty="0" err="1"/>
              <a:t>Linguagem</a:t>
            </a:r>
            <a:r>
              <a:rPr lang="en-US" sz="2000" dirty="0"/>
              <a:t> C </a:t>
            </a:r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 err="1">
                <a:sym typeface="Wingdings" panose="05000000000000000000" pitchFamily="2" charset="2"/>
              </a:rPr>
              <a:t>Linguagem</a:t>
            </a:r>
            <a:r>
              <a:rPr lang="en-US" sz="2000" dirty="0">
                <a:sym typeface="Wingdings" panose="05000000000000000000" pitchFamily="2" charset="2"/>
              </a:rPr>
              <a:t> para </a:t>
            </a:r>
            <a:r>
              <a:rPr lang="en-US" sz="2000" dirty="0" err="1">
                <a:sym typeface="Wingdings" panose="05000000000000000000" pitchFamily="2" charset="2"/>
              </a:rPr>
              <a:t>programadores</a:t>
            </a:r>
            <a:endParaRPr lang="en-US" sz="2000" dirty="0">
              <a:sym typeface="Wingdings" panose="05000000000000000000" pitchFamily="2" charset="2"/>
            </a:endParaRPr>
          </a:p>
          <a:p>
            <a:pPr lvl="1"/>
            <a:r>
              <a:rPr lang="en-US" sz="1800" dirty="0" err="1">
                <a:sym typeface="Wingdings" panose="05000000000000000000" pitchFamily="2" charset="2"/>
              </a:rPr>
              <a:t>Criação</a:t>
            </a:r>
            <a:r>
              <a:rPr lang="en-US" sz="1800" dirty="0">
                <a:sym typeface="Wingdings" panose="05000000000000000000" pitchFamily="2" charset="2"/>
              </a:rPr>
              <a:t> de </a:t>
            </a:r>
            <a:r>
              <a:rPr lang="en-US" sz="1800" dirty="0" err="1">
                <a:sym typeface="Wingdings" panose="05000000000000000000" pitchFamily="2" charset="2"/>
              </a:rPr>
              <a:t>Sistemas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operacionais</a:t>
            </a:r>
            <a:endParaRPr lang="en-US" sz="1800" dirty="0">
              <a:sym typeface="Wingdings" panose="05000000000000000000" pitchFamily="2" charset="2"/>
            </a:endParaRPr>
          </a:p>
          <a:p>
            <a:pPr lvl="1"/>
            <a:r>
              <a:rPr lang="en-US" sz="1600" dirty="0" err="1">
                <a:sym typeface="Wingdings" panose="05000000000000000000" pitchFamily="2" charset="2"/>
              </a:rPr>
              <a:t>Tudo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tem</a:t>
            </a:r>
            <a:r>
              <a:rPr lang="en-US" sz="1600" dirty="0">
                <a:sym typeface="Wingdings" panose="05000000000000000000" pitchFamily="2" charset="2"/>
              </a:rPr>
              <a:t> que </a:t>
            </a:r>
            <a:r>
              <a:rPr lang="en-US" sz="1600" dirty="0" err="1">
                <a:sym typeface="Wingdings" panose="05000000000000000000" pitchFamily="2" charset="2"/>
              </a:rPr>
              <a:t>ser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estruturado</a:t>
            </a:r>
            <a:endParaRPr lang="en-US" sz="1600" dirty="0">
              <a:sym typeface="Wingdings" panose="05000000000000000000" pitchFamily="2" charset="2"/>
            </a:endParaRPr>
          </a:p>
          <a:p>
            <a:pPr lvl="1"/>
            <a:r>
              <a:rPr lang="en-US" sz="1600" dirty="0" err="1">
                <a:sym typeface="Wingdings" panose="05000000000000000000" pitchFamily="2" charset="2"/>
              </a:rPr>
              <a:t>Precisa</a:t>
            </a:r>
            <a:r>
              <a:rPr lang="en-US" sz="1600" dirty="0">
                <a:sym typeface="Wingdings" panose="05000000000000000000" pitchFamily="2" charset="2"/>
              </a:rPr>
              <a:t> saber o que </a:t>
            </a:r>
            <a:r>
              <a:rPr lang="en-US" sz="1600" dirty="0" err="1">
                <a:sym typeface="Wingdings" panose="05000000000000000000" pitchFamily="2" charset="2"/>
              </a:rPr>
              <a:t>está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fazendo</a:t>
            </a:r>
            <a:endParaRPr lang="en-US" sz="1600" dirty="0">
              <a:sym typeface="Wingdings" panose="05000000000000000000" pitchFamily="2" charset="2"/>
            </a:endParaRPr>
          </a:p>
          <a:p>
            <a:pPr lvl="1"/>
            <a:r>
              <a:rPr lang="en-US" sz="1600" dirty="0" err="1">
                <a:sym typeface="Wingdings" panose="05000000000000000000" pitchFamily="2" charset="2"/>
              </a:rPr>
              <a:t>Tratar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seus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erros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previamente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2000" dirty="0" err="1">
                <a:sym typeface="Wingdings" panose="05000000000000000000" pitchFamily="2" charset="2"/>
              </a:rPr>
              <a:t>Linguagem</a:t>
            </a:r>
            <a:r>
              <a:rPr lang="en-US" sz="2000" dirty="0">
                <a:sym typeface="Wingdings" panose="05000000000000000000" pitchFamily="2" charset="2"/>
              </a:rPr>
              <a:t> C++  </a:t>
            </a:r>
            <a:r>
              <a:rPr lang="en-US" sz="2000" dirty="0" err="1">
                <a:sym typeface="Wingdings" panose="05000000000000000000" pitchFamily="2" charset="2"/>
              </a:rPr>
              <a:t>Mais</a:t>
            </a:r>
            <a:r>
              <a:rPr lang="en-US" sz="2000" dirty="0">
                <a:sym typeface="Wingdings" panose="05000000000000000000" pitchFamily="2" charset="2"/>
              </a:rPr>
              <a:t> alto </a:t>
            </a:r>
            <a:r>
              <a:rPr lang="en-US" sz="2000" dirty="0" err="1">
                <a:sym typeface="Wingdings" panose="05000000000000000000" pitchFamily="2" charset="2"/>
              </a:rPr>
              <a:t>nível</a:t>
            </a:r>
            <a:r>
              <a:rPr lang="en-US" sz="2000" dirty="0">
                <a:sym typeface="Wingdings" panose="05000000000000000000" pitchFamily="2" charset="2"/>
              </a:rPr>
              <a:t> – </a:t>
            </a:r>
            <a:r>
              <a:rPr lang="en-US" sz="2000" dirty="0" err="1">
                <a:sym typeface="Wingdings" panose="05000000000000000000" pitchFamily="2" charset="2"/>
              </a:rPr>
              <a:t>Orientada</a:t>
            </a:r>
            <a:r>
              <a:rPr lang="en-US" sz="2000" dirty="0">
                <a:sym typeface="Wingdings" panose="05000000000000000000" pitchFamily="2" charset="2"/>
              </a:rPr>
              <a:t> a </a:t>
            </a:r>
            <a:r>
              <a:rPr lang="en-US" sz="2000" dirty="0" err="1">
                <a:sym typeface="Wingdings" panose="05000000000000000000" pitchFamily="2" charset="2"/>
              </a:rPr>
              <a:t>Objeto</a:t>
            </a:r>
            <a:endParaRPr lang="en-US" sz="2000" dirty="0">
              <a:sym typeface="Wingdings" panose="05000000000000000000" pitchFamily="2" charset="2"/>
            </a:endParaRPr>
          </a:p>
          <a:p>
            <a:pPr lvl="1"/>
            <a:r>
              <a:rPr lang="en-US" sz="1800" dirty="0" err="1">
                <a:sym typeface="Wingdings" panose="05000000000000000000" pitchFamily="2" charset="2"/>
              </a:rPr>
              <a:t>Complexa</a:t>
            </a:r>
            <a:r>
              <a:rPr lang="en-US" sz="1800" dirty="0">
                <a:sym typeface="Wingdings" panose="05000000000000000000" pitchFamily="2" charset="2"/>
              </a:rPr>
              <a:t>  </a:t>
            </a:r>
            <a:r>
              <a:rPr lang="en-US" sz="1800" dirty="0" err="1">
                <a:sym typeface="Wingdings" panose="05000000000000000000" pitchFamily="2" charset="2"/>
              </a:rPr>
              <a:t>Rejeição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por</a:t>
            </a:r>
            <a:r>
              <a:rPr lang="en-US" sz="1800" dirty="0">
                <a:sym typeface="Wingdings" panose="05000000000000000000" pitchFamily="2" charset="2"/>
              </a:rPr>
              <a:t> causa do C</a:t>
            </a:r>
          </a:p>
          <a:p>
            <a:pPr lvl="1"/>
            <a:r>
              <a:rPr lang="en-US" sz="1800" dirty="0" err="1">
                <a:sym typeface="Wingdings" panose="05000000000000000000" pitchFamily="2" charset="2"/>
              </a:rPr>
              <a:t>Rejeitada</a:t>
            </a:r>
            <a:r>
              <a:rPr lang="en-US" sz="1800" dirty="0">
                <a:sym typeface="Wingdings" panose="05000000000000000000" pitchFamily="2" charset="2"/>
              </a:rPr>
              <a:t> pela performance do “Late binding”</a:t>
            </a:r>
          </a:p>
          <a:p>
            <a:pPr lvl="1"/>
            <a:r>
              <a:rPr lang="en-US" sz="1800" dirty="0" err="1">
                <a:sym typeface="Wingdings" panose="05000000000000000000" pitchFamily="2" charset="2"/>
              </a:rPr>
              <a:t>Muitos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erros</a:t>
            </a:r>
            <a:endParaRPr lang="en-US" sz="1800" dirty="0">
              <a:sym typeface="Wingdings" panose="05000000000000000000" pitchFamily="2" charset="2"/>
            </a:endParaRPr>
          </a:p>
          <a:p>
            <a:pPr lvl="1"/>
            <a:r>
              <a:rPr lang="en-US" sz="1800" dirty="0" err="1">
                <a:sym typeface="Wingdings" panose="05000000000000000000" pitchFamily="2" charset="2"/>
              </a:rPr>
              <a:t>Portabilidade</a:t>
            </a:r>
            <a:endParaRPr lang="en-US" sz="1800" dirty="0"/>
          </a:p>
          <a:p>
            <a:r>
              <a:rPr lang="en-US" sz="2000" dirty="0"/>
              <a:t>JAVA </a:t>
            </a:r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 err="1">
                <a:sym typeface="Wingdings" panose="05000000000000000000" pitchFamily="2" charset="2"/>
              </a:rPr>
              <a:t>Tomou</a:t>
            </a:r>
            <a:r>
              <a:rPr lang="en-US" sz="2000" dirty="0">
                <a:sym typeface="Wingdings" panose="05000000000000000000" pitchFamily="2" charset="2"/>
              </a:rPr>
              <a:t> a </a:t>
            </a:r>
            <a:r>
              <a:rPr lang="en-US" sz="2000" dirty="0" err="1">
                <a:sym typeface="Wingdings" panose="05000000000000000000" pitchFamily="2" charset="2"/>
              </a:rPr>
              <a:t>frente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quando</a:t>
            </a:r>
            <a:r>
              <a:rPr lang="en-US" sz="2000" dirty="0">
                <a:sym typeface="Wingdings" panose="05000000000000000000" pitchFamily="2" charset="2"/>
              </a:rPr>
              <a:t> as </a:t>
            </a:r>
            <a:r>
              <a:rPr lang="en-US" sz="2000" dirty="0" err="1">
                <a:sym typeface="Wingdings" panose="05000000000000000000" pitchFamily="2" charset="2"/>
              </a:rPr>
              <a:t>máquinas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estavam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prontas</a:t>
            </a:r>
            <a:r>
              <a:rPr lang="en-US" sz="2000" dirty="0">
                <a:sym typeface="Wingdings" panose="05000000000000000000" pitchFamily="2" charset="2"/>
              </a:rPr>
              <a:t> para o C++</a:t>
            </a:r>
            <a:endParaRPr lang="en-US" sz="2000" dirty="0"/>
          </a:p>
          <a:p>
            <a:pPr lvl="1"/>
            <a:r>
              <a:rPr lang="en-US" sz="1800" dirty="0" err="1"/>
              <a:t>Portabilidade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 </a:t>
            </a:r>
            <a:r>
              <a:rPr lang="en-US" sz="1800" dirty="0" err="1">
                <a:sym typeface="Wingdings" panose="05000000000000000000" pitchFamily="2" charset="2"/>
              </a:rPr>
              <a:t>Rodar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sobre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uma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maquina</a:t>
            </a:r>
            <a:r>
              <a:rPr lang="en-US" sz="1800" dirty="0">
                <a:sym typeface="Wingdings" panose="05000000000000000000" pitchFamily="2" charset="2"/>
              </a:rPr>
              <a:t> virtual </a:t>
            </a:r>
            <a:r>
              <a:rPr lang="en-US" sz="1800" dirty="0" err="1">
                <a:sym typeface="Wingdings" panose="05000000000000000000" pitchFamily="2" charset="2"/>
              </a:rPr>
              <a:t>padronizada</a:t>
            </a:r>
            <a:endParaRPr lang="en-US" sz="1800" dirty="0">
              <a:sym typeface="Wingdings" panose="05000000000000000000" pitchFamily="2" charset="2"/>
            </a:endParaRPr>
          </a:p>
          <a:p>
            <a:pPr lvl="1"/>
            <a:r>
              <a:rPr lang="en-US" sz="1800" dirty="0" err="1">
                <a:sym typeface="Wingdings" panose="05000000000000000000" pitchFamily="2" charset="2"/>
              </a:rPr>
              <a:t>Toma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conta</a:t>
            </a:r>
            <a:r>
              <a:rPr lang="en-US" sz="1800" dirty="0">
                <a:sym typeface="Wingdings" panose="05000000000000000000" pitchFamily="2" charset="2"/>
              </a:rPr>
              <a:t> dos </a:t>
            </a:r>
            <a:r>
              <a:rPr lang="en-US" sz="1800" dirty="0" err="1">
                <a:sym typeface="Wingdings" panose="05000000000000000000" pitchFamily="2" charset="2"/>
              </a:rPr>
              <a:t>erros</a:t>
            </a:r>
            <a:r>
              <a:rPr lang="en-US" sz="1800" dirty="0">
                <a:sym typeface="Wingdings" panose="05000000000000000000" pitchFamily="2" charset="2"/>
              </a:rPr>
              <a:t> do </a:t>
            </a:r>
            <a:r>
              <a:rPr lang="en-US" sz="1800" dirty="0" err="1">
                <a:sym typeface="Wingdings" panose="05000000000000000000" pitchFamily="2" charset="2"/>
              </a:rPr>
              <a:t>programador</a:t>
            </a:r>
            <a:endParaRPr lang="en-US" sz="1800" dirty="0">
              <a:sym typeface="Wingdings" panose="05000000000000000000" pitchFamily="2" charset="2"/>
            </a:endParaRP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“</a:t>
            </a:r>
            <a:r>
              <a:rPr lang="en-US" sz="1800" dirty="0" err="1">
                <a:sym typeface="Wingdings" panose="05000000000000000000" pitchFamily="2" charset="2"/>
              </a:rPr>
              <a:t>Força</a:t>
            </a:r>
            <a:r>
              <a:rPr lang="en-US" sz="1800" dirty="0">
                <a:sym typeface="Wingdings" panose="05000000000000000000" pitchFamily="2" charset="2"/>
              </a:rPr>
              <a:t>” a </a:t>
            </a:r>
            <a:r>
              <a:rPr lang="en-US" sz="1800" dirty="0" err="1">
                <a:sym typeface="Wingdings" panose="05000000000000000000" pitchFamily="2" charset="2"/>
              </a:rPr>
              <a:t>orientação</a:t>
            </a:r>
            <a:r>
              <a:rPr lang="en-US" sz="1800" dirty="0">
                <a:sym typeface="Wingdings" panose="05000000000000000000" pitchFamily="2" charset="2"/>
              </a:rPr>
              <a:t> a </a:t>
            </a:r>
            <a:r>
              <a:rPr lang="en-US" sz="1800" dirty="0" err="1">
                <a:sym typeface="Wingdings" panose="05000000000000000000" pitchFamily="2" charset="2"/>
              </a:rPr>
              <a:t>objetos</a:t>
            </a:r>
            <a:endParaRPr lang="en-US" sz="1800" dirty="0"/>
          </a:p>
          <a:p>
            <a:pPr marL="457200" lvl="1" indent="0">
              <a:buNone/>
            </a:pPr>
            <a:endParaRPr lang="en-US" sz="120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38562A-93E3-436A-B4D6-B4BC0CCC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BDDA73-CE5A-4A7C-9F4C-08F6F18A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</p:spTree>
    <p:extLst>
      <p:ext uri="{BB962C8B-B14F-4D97-AF65-F5344CB8AC3E}">
        <p14:creationId xmlns:p14="http://schemas.microsoft.com/office/powerpoint/2010/main" val="2648107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23247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</a:t>
            </a:r>
            <a:br>
              <a:rPr lang="en-US" sz="4800" cap="none" dirty="0"/>
            </a:br>
            <a:r>
              <a:rPr lang="en-US" sz="4800" cap="none" dirty="0" err="1"/>
              <a:t>Ambientes</a:t>
            </a:r>
            <a:r>
              <a:rPr lang="en-US" sz="4800" cap="none" dirty="0"/>
              <a:t> de </a:t>
            </a:r>
            <a:r>
              <a:rPr lang="en-US" sz="4800" cap="none" dirty="0" err="1"/>
              <a:t>Programação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75" y="2058828"/>
            <a:ext cx="10363826" cy="33818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4400" cap="none" dirty="0">
                <a:sym typeface="Wingdings" panose="05000000000000000000" pitchFamily="2" charset="2"/>
              </a:rPr>
              <a:t>IDE, Eclipse, NetBeans, J++</a:t>
            </a:r>
          </a:p>
          <a:p>
            <a:pPr>
              <a:buFont typeface="+mj-lt"/>
              <a:buAutoNum type="arabicPeriod"/>
            </a:pPr>
            <a:r>
              <a:rPr lang="en-US" sz="4400" cap="none" dirty="0">
                <a:sym typeface="Wingdings" panose="05000000000000000000" pitchFamily="2" charset="2"/>
              </a:rPr>
              <a:t>Eclipse (IBM)  x  SUN (NetBeans)</a:t>
            </a:r>
          </a:p>
          <a:p>
            <a:pPr>
              <a:buFont typeface="+mj-lt"/>
              <a:buAutoNum type="arabicPeriod"/>
            </a:pPr>
            <a:r>
              <a:rPr lang="en-US" sz="4400" cap="none" dirty="0">
                <a:sym typeface="Wingdings" panose="05000000000000000000" pitchFamily="2" charset="2"/>
              </a:rPr>
              <a:t>Android (C, JAVA)</a:t>
            </a:r>
          </a:p>
          <a:p>
            <a:pPr>
              <a:buFont typeface="+mj-lt"/>
              <a:buAutoNum type="arabicPeriod"/>
            </a:pPr>
            <a:r>
              <a:rPr lang="en-US" sz="4400" dirty="0">
                <a:sym typeface="Wingdings" panose="05000000000000000000" pitchFamily="2" charset="2"/>
              </a:rPr>
              <a:t>Visual Studio Community (C,C#)</a:t>
            </a:r>
          </a:p>
          <a:p>
            <a:pPr>
              <a:buFont typeface="+mj-lt"/>
              <a:buAutoNum type="arabicPeriod"/>
            </a:pPr>
            <a:endParaRPr lang="en-US" sz="4400" cap="none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sz="4400" cap="none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339597-201B-407A-860B-1377AF65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A2D0524-09C7-4D49-AC10-85A469BA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</p:spTree>
    <p:extLst>
      <p:ext uri="{BB962C8B-B14F-4D97-AF65-F5344CB8AC3E}">
        <p14:creationId xmlns:p14="http://schemas.microsoft.com/office/powerpoint/2010/main" val="90329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64388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- </a:t>
            </a:r>
            <a:r>
              <a:rPr lang="en-US" sz="4800" cap="none" dirty="0" err="1"/>
              <a:t>Ciclo</a:t>
            </a:r>
            <a:r>
              <a:rPr lang="en-US" sz="4800" cap="none" dirty="0"/>
              <a:t> de Vida do JAVA </a:t>
            </a:r>
            <a:r>
              <a:rPr lang="en-US" sz="2000" cap="none" dirty="0"/>
              <a:t>(</a:t>
            </a:r>
            <a:r>
              <a:rPr lang="en-US" sz="2000" cap="none" dirty="0" err="1"/>
              <a:t>Deitel</a:t>
            </a:r>
            <a:r>
              <a:rPr lang="en-US" sz="2000" cap="none" dirty="0"/>
              <a:t> Cap I)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2424E82-1BA9-4BDA-8139-2C3C95DD9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871613"/>
            <a:ext cx="7292340" cy="352805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C822795-2CE0-4045-8077-F52513DC3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4399673"/>
            <a:ext cx="7046595" cy="195667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FEC6938-631C-46CB-9CAF-A3126CAA4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6140" y="3901365"/>
            <a:ext cx="4792980" cy="2085022"/>
          </a:xfrm>
          <a:prstGeom prst="rect">
            <a:avLst/>
          </a:prstGeom>
        </p:spPr>
      </p:pic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F4C93E99-7E70-4A2F-92CA-FA21ED88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9CC885C4-ABA9-485B-AFF3-4EC1D87C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</p:spTree>
    <p:extLst>
      <p:ext uri="{BB962C8B-B14F-4D97-AF65-F5344CB8AC3E}">
        <p14:creationId xmlns:p14="http://schemas.microsoft.com/office/powerpoint/2010/main" val="3637538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87777"/>
            <a:ext cx="10876148" cy="1023247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</a:t>
            </a:r>
            <a:br>
              <a:rPr lang="en-US" sz="4800" cap="none" dirty="0"/>
            </a:br>
            <a:r>
              <a:rPr lang="en-US" sz="4000" cap="none" dirty="0" err="1"/>
              <a:t>Plataforma</a:t>
            </a:r>
            <a:r>
              <a:rPr lang="en-US" sz="4000" cap="none" dirty="0"/>
              <a:t> JAVA</a:t>
            </a:r>
            <a:endParaRPr lang="pt-BR" sz="40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7077" y="1648644"/>
            <a:ext cx="10363826" cy="4921579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3200" cap="none" dirty="0" err="1"/>
              <a:t>Tipos</a:t>
            </a:r>
            <a:r>
              <a:rPr lang="en-US" sz="3200" cap="none" dirty="0"/>
              <a:t> de </a:t>
            </a:r>
            <a:r>
              <a:rPr lang="en-US" sz="3200" cap="none" dirty="0" err="1"/>
              <a:t>Aplicações</a:t>
            </a:r>
            <a:r>
              <a:rPr lang="en-US" sz="3200" cap="none" dirty="0"/>
              <a:t> </a:t>
            </a:r>
          </a:p>
          <a:p>
            <a:pPr lvl="1">
              <a:buFont typeface="+mj-lt"/>
              <a:buAutoNum type="alphaLcParenR"/>
            </a:pPr>
            <a:r>
              <a:rPr lang="en-US" sz="3200" cap="none" dirty="0"/>
              <a:t>“Stand Alone” </a:t>
            </a:r>
            <a:r>
              <a:rPr lang="en-US" sz="3200" cap="none" dirty="0">
                <a:sym typeface="Wingdings" panose="05000000000000000000" pitchFamily="2" charset="2"/>
              </a:rPr>
              <a:t> </a:t>
            </a:r>
            <a:r>
              <a:rPr lang="en-US" sz="3200" cap="none" dirty="0" err="1"/>
              <a:t>Classe</a:t>
            </a:r>
            <a:r>
              <a:rPr lang="en-US" sz="3200" cap="none" dirty="0"/>
              <a:t> de “Entrada” </a:t>
            </a:r>
          </a:p>
          <a:p>
            <a:pPr lvl="1">
              <a:buFont typeface="+mj-lt"/>
              <a:buAutoNum type="alphaLcParenR"/>
            </a:pPr>
            <a:r>
              <a:rPr lang="en-US" sz="3200" cap="none" dirty="0"/>
              <a:t> “Applets” </a:t>
            </a:r>
            <a:r>
              <a:rPr lang="en-US" sz="3200" cap="none" dirty="0">
                <a:sym typeface="Wingdings" panose="05000000000000000000" pitchFamily="2" charset="2"/>
              </a:rPr>
              <a:t> Frame de </a:t>
            </a:r>
            <a:r>
              <a:rPr lang="en-US" sz="3200" cap="none" dirty="0" err="1">
                <a:sym typeface="Wingdings" panose="05000000000000000000" pitchFamily="2" charset="2"/>
              </a:rPr>
              <a:t>inicialização</a:t>
            </a:r>
            <a:endParaRPr lang="en-US" sz="3200" cap="none" dirty="0">
              <a:sym typeface="Wingdings" panose="05000000000000000000" pitchFamily="2" charset="2"/>
            </a:endParaRPr>
          </a:p>
          <a:p>
            <a:pPr lvl="1">
              <a:buFont typeface="+mj-lt"/>
              <a:buAutoNum type="alphaLcParenR"/>
            </a:pPr>
            <a:r>
              <a:rPr lang="en-US" sz="3200" cap="none" dirty="0">
                <a:sym typeface="Wingdings" panose="05000000000000000000" pitchFamily="2" charset="2"/>
              </a:rPr>
              <a:t> Web  Servlets</a:t>
            </a:r>
          </a:p>
          <a:p>
            <a:pPr lvl="1">
              <a:buFont typeface="+mj-lt"/>
              <a:buAutoNum type="alphaLcParenR"/>
            </a:pPr>
            <a:r>
              <a:rPr lang="en-US" sz="3200" cap="none" dirty="0">
                <a:sym typeface="Wingdings" panose="05000000000000000000" pitchFamily="2" charset="2"/>
              </a:rPr>
              <a:t> Mobile  Framework de </a:t>
            </a:r>
            <a:r>
              <a:rPr lang="en-US" sz="3200" cap="none" dirty="0" err="1">
                <a:sym typeface="Wingdings" panose="05000000000000000000" pitchFamily="2" charset="2"/>
              </a:rPr>
              <a:t>inicialização</a:t>
            </a:r>
            <a:endParaRPr lang="en-US" sz="3200" cap="none" dirty="0"/>
          </a:p>
          <a:p>
            <a:pPr>
              <a:buFont typeface="+mj-lt"/>
              <a:buAutoNum type="arabicPeriod"/>
            </a:pPr>
            <a:r>
              <a:rPr lang="en-US" sz="3200" dirty="0" err="1">
                <a:sym typeface="Wingdings" panose="05000000000000000000" pitchFamily="2" charset="2"/>
              </a:rPr>
              <a:t>Estrutura</a:t>
            </a:r>
            <a:r>
              <a:rPr lang="en-US" sz="3200" dirty="0">
                <a:sym typeface="Wingdings" panose="05000000000000000000" pitchFamily="2" charset="2"/>
              </a:rPr>
              <a:t> do Código</a:t>
            </a:r>
            <a:endParaRPr lang="en-US" sz="3200" cap="none" dirty="0">
              <a:sym typeface="Wingdings" panose="05000000000000000000" pitchFamily="2" charset="2"/>
            </a:endParaRPr>
          </a:p>
          <a:p>
            <a:pPr lvl="1">
              <a:buFont typeface="+mj-lt"/>
              <a:buAutoNum type="arabicPeriod"/>
            </a:pPr>
            <a:r>
              <a:rPr lang="en-US" cap="none" dirty="0">
                <a:sym typeface="Wingdings" panose="05000000000000000000" pitchFamily="2" charset="2"/>
              </a:rPr>
              <a:t>Classes e classes </a:t>
            </a:r>
            <a:r>
              <a:rPr lang="en-US" cap="none" dirty="0" err="1">
                <a:sym typeface="Wingdings" panose="05000000000000000000" pitchFamily="2" charset="2"/>
              </a:rPr>
              <a:t>aninhadas</a:t>
            </a:r>
            <a:r>
              <a:rPr lang="en-US" cap="none" dirty="0">
                <a:sym typeface="Wingdings" panose="05000000000000000000" pitchFamily="2" charset="2"/>
              </a:rPr>
              <a:t> </a:t>
            </a:r>
            <a:r>
              <a:rPr lang="en-US" cap="none" dirty="0" err="1">
                <a:sym typeface="Wingdings" panose="05000000000000000000" pitchFamily="2" charset="2"/>
              </a:rPr>
              <a:t>por</a:t>
            </a:r>
            <a:r>
              <a:rPr lang="en-US" cap="none" dirty="0">
                <a:sym typeface="Wingdings" panose="05000000000000000000" pitchFamily="2" charset="2"/>
              </a:rPr>
              <a:t> </a:t>
            </a:r>
            <a:r>
              <a:rPr lang="en-US" cap="none" dirty="0" err="1">
                <a:sym typeface="Wingdings" panose="05000000000000000000" pitchFamily="2" charset="2"/>
              </a:rPr>
              <a:t>arquivo</a:t>
            </a:r>
            <a:endParaRPr lang="en-US" cap="none" dirty="0">
              <a:sym typeface="Wingdings" panose="05000000000000000000" pitchFamily="2" charset="2"/>
            </a:endParaRPr>
          </a:p>
          <a:p>
            <a:pPr lvl="1">
              <a:buFont typeface="+mj-lt"/>
              <a:buAutoNum type="arabicPeriod"/>
            </a:pPr>
            <a:r>
              <a:rPr lang="en-US" cap="none" dirty="0">
                <a:sym typeface="Wingdings" panose="05000000000000000000" pitchFamily="2" charset="2"/>
              </a:rPr>
              <a:t>Classes </a:t>
            </a:r>
            <a:r>
              <a:rPr lang="en-US" cap="none" dirty="0" err="1">
                <a:sym typeface="Wingdings" panose="05000000000000000000" pitchFamily="2" charset="2"/>
              </a:rPr>
              <a:t>organizadas</a:t>
            </a:r>
            <a:r>
              <a:rPr lang="en-US" cap="none" dirty="0">
                <a:sym typeface="Wingdings" panose="05000000000000000000" pitchFamily="2" charset="2"/>
              </a:rPr>
              <a:t> </a:t>
            </a:r>
            <a:r>
              <a:rPr lang="en-US" cap="none" dirty="0" err="1">
                <a:sym typeface="Wingdings" panose="05000000000000000000" pitchFamily="2" charset="2"/>
              </a:rPr>
              <a:t>por</a:t>
            </a:r>
            <a:r>
              <a:rPr lang="en-US" cap="none" dirty="0">
                <a:sym typeface="Wingdings" panose="05000000000000000000" pitchFamily="2" charset="2"/>
              </a:rPr>
              <a:t> </a:t>
            </a:r>
            <a:r>
              <a:rPr lang="en-US" cap="none" dirty="0" err="1">
                <a:sym typeface="Wingdings" panose="05000000000000000000" pitchFamily="2" charset="2"/>
              </a:rPr>
              <a:t>pacote</a:t>
            </a:r>
            <a:r>
              <a:rPr lang="en-US" cap="none" dirty="0">
                <a:sym typeface="Wingdings" panose="05000000000000000000" pitchFamily="2" charset="2"/>
              </a:rPr>
              <a:t> e </a:t>
            </a:r>
            <a:r>
              <a:rPr lang="en-US" cap="none" dirty="0" err="1">
                <a:sym typeface="Wingdings" panose="05000000000000000000" pitchFamily="2" charset="2"/>
              </a:rPr>
              <a:t>tema</a:t>
            </a:r>
            <a:r>
              <a:rPr lang="en-US" cap="none" dirty="0">
                <a:sym typeface="Wingdings" panose="05000000000000000000" pitchFamily="2" charset="2"/>
              </a:rPr>
              <a:t> (Ex.  br.emresa.poo.programa1)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27B75A-D393-4078-B02B-D25B3D47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D2A3BBA-337D-4B6B-8742-10E2FB6D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</p:spTree>
    <p:extLst>
      <p:ext uri="{BB962C8B-B14F-4D97-AF65-F5344CB8AC3E}">
        <p14:creationId xmlns:p14="http://schemas.microsoft.com/office/powerpoint/2010/main" val="3199440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95592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</a:t>
            </a:r>
            <a:r>
              <a:rPr lang="en-US" sz="4800" dirty="0"/>
              <a:t>– Hello World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58821" y="6406905"/>
            <a:ext cx="6672887" cy="365125"/>
          </a:xfrm>
        </p:spPr>
        <p:txBody>
          <a:bodyPr/>
          <a:lstStyle/>
          <a:p>
            <a:r>
              <a:rPr lang="pt-BR"/>
              <a:t>Programação I - André L. Braga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11" y="1094520"/>
            <a:ext cx="3238500" cy="25431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787" y="1634694"/>
            <a:ext cx="4698667" cy="350287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252" y="2904833"/>
            <a:ext cx="5289917" cy="3017212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2C948E-0FD8-42C8-88DD-93136546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1A1478A-E1E3-4C1F-8D4B-4802B370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</p:spTree>
    <p:extLst>
      <p:ext uri="{BB962C8B-B14F-4D97-AF65-F5344CB8AC3E}">
        <p14:creationId xmlns:p14="http://schemas.microsoft.com/office/powerpoint/2010/main" val="2829653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95592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</a:t>
            </a:r>
            <a:r>
              <a:rPr lang="en-US" sz="4800" dirty="0"/>
              <a:t>– Hello World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58821" y="6406905"/>
            <a:ext cx="6672887" cy="365125"/>
          </a:xfrm>
        </p:spPr>
        <p:txBody>
          <a:bodyPr/>
          <a:lstStyle/>
          <a:p>
            <a:r>
              <a:rPr lang="pt-BR"/>
              <a:t>Programação I - André L. Braga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227" y="2474545"/>
            <a:ext cx="6543675" cy="2362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419" y="1418357"/>
            <a:ext cx="4374845" cy="44745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40" y="1136340"/>
            <a:ext cx="3028950" cy="192405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3D52D9-EABD-4FCA-9B89-CFBC372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2FBFA593-8D8F-417B-8077-12B62CD8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</p:spTree>
    <p:extLst>
      <p:ext uri="{BB962C8B-B14F-4D97-AF65-F5344CB8AC3E}">
        <p14:creationId xmlns:p14="http://schemas.microsoft.com/office/powerpoint/2010/main" val="1390395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95592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</a:t>
            </a:r>
            <a:r>
              <a:rPr lang="en-US" sz="4800" dirty="0"/>
              <a:t>– Hello World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153849" y="6379845"/>
            <a:ext cx="6672887" cy="365125"/>
          </a:xfrm>
        </p:spPr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DE637B-3415-49E5-97CD-9FCB5AC69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51" y="1318839"/>
            <a:ext cx="8176892" cy="50140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0C209F3-9FE5-45A5-830C-99B8F64AF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061" y="1145219"/>
            <a:ext cx="6981194" cy="147360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580A5E5-2686-4181-862B-54216B31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A42DB7B-0D35-4548-92B5-04BD73F29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943" y="3429000"/>
            <a:ext cx="5759586" cy="20419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1D2974AA-E0E8-4A98-A7A3-CB566183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13" name="Balão de Fala: Retângulo 12">
            <a:extLst>
              <a:ext uri="{FF2B5EF4-FFF2-40B4-BE49-F238E27FC236}">
                <a16:creationId xmlns:a16="http://schemas.microsoft.com/office/drawing/2014/main" id="{36435EC1-2F6C-4873-B0C1-D0B5D1C915B6}"/>
              </a:ext>
            </a:extLst>
          </p:cNvPr>
          <p:cNvSpPr/>
          <p:nvPr/>
        </p:nvSpPr>
        <p:spPr>
          <a:xfrm>
            <a:off x="6477329" y="5163115"/>
            <a:ext cx="2349407" cy="794260"/>
          </a:xfrm>
          <a:prstGeom prst="wedgeRectCallout">
            <a:avLst>
              <a:gd name="adj1" fmla="val -189299"/>
              <a:gd name="adj2" fmla="val -208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Inicio</a:t>
            </a:r>
            <a:r>
              <a:rPr lang="en-US" dirty="0"/>
              <a:t> e fim de </a:t>
            </a:r>
            <a:r>
              <a:rPr lang="en-US" dirty="0" err="1"/>
              <a:t>Bloco</a:t>
            </a:r>
            <a:r>
              <a:rPr lang="en-US" dirty="0"/>
              <a:t> de </a:t>
            </a:r>
            <a:r>
              <a:rPr lang="en-US" dirty="0" err="1"/>
              <a:t>Comandos</a:t>
            </a:r>
            <a:endParaRPr lang="pt-BR" dirty="0"/>
          </a:p>
        </p:txBody>
      </p:sp>
      <p:sp>
        <p:nvSpPr>
          <p:cNvPr id="18" name="Balão de Fala: Retângulo 17">
            <a:extLst>
              <a:ext uri="{FF2B5EF4-FFF2-40B4-BE49-F238E27FC236}">
                <a16:creationId xmlns:a16="http://schemas.microsoft.com/office/drawing/2014/main" id="{3DA85877-323A-4644-9AE6-F79C2D8D59D7}"/>
              </a:ext>
            </a:extLst>
          </p:cNvPr>
          <p:cNvSpPr/>
          <p:nvPr/>
        </p:nvSpPr>
        <p:spPr>
          <a:xfrm>
            <a:off x="6410215" y="5164960"/>
            <a:ext cx="2349407" cy="794260"/>
          </a:xfrm>
          <a:prstGeom prst="wedgeRectCallout">
            <a:avLst>
              <a:gd name="adj1" fmla="val -286742"/>
              <a:gd name="adj2" fmla="val 64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Inicio</a:t>
            </a:r>
            <a:r>
              <a:rPr lang="en-US" dirty="0"/>
              <a:t> e fim de </a:t>
            </a:r>
            <a:r>
              <a:rPr lang="en-US" dirty="0" err="1"/>
              <a:t>Bloco</a:t>
            </a:r>
            <a:r>
              <a:rPr lang="en-US" dirty="0"/>
              <a:t> de </a:t>
            </a:r>
            <a:r>
              <a:rPr lang="en-US" dirty="0" err="1"/>
              <a:t>Comandos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7439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95592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</a:t>
            </a:r>
            <a:r>
              <a:rPr lang="en-US" sz="4800" dirty="0"/>
              <a:t>– Hello World II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153849" y="6379845"/>
            <a:ext cx="6672887" cy="365125"/>
          </a:xfrm>
        </p:spPr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580A5E5-2686-4181-862B-54216B31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1D2974AA-E0E8-4A98-A7A3-CB566183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19E9F7-A8A5-4B09-9410-C7143B401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12" y="1499309"/>
            <a:ext cx="9552229" cy="47278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0C209F3-9FE5-45A5-830C-99B8F64AF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061" y="1145219"/>
            <a:ext cx="6981194" cy="147360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31722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5945" y="184064"/>
            <a:ext cx="11060110" cy="1092377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I</a:t>
            </a:r>
            <a:br>
              <a:rPr lang="en-US" b="1" dirty="0"/>
            </a:br>
            <a:r>
              <a:rPr lang="pt-BR" sz="2700" dirty="0">
                <a:latin typeface="Arial" panose="020B0604020202020204" pitchFamily="34" charset="0"/>
              </a:rPr>
              <a:t>Tipos de dados primitivos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B0FA07-9013-4548-8D0E-02D5961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9CE5C4D-4E7B-4078-8C0C-58BE7A7AFE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4" t="43233" r="5240" b="7213"/>
          <a:stretch/>
        </p:blipFill>
        <p:spPr>
          <a:xfrm>
            <a:off x="234280" y="1170000"/>
            <a:ext cx="11538593" cy="501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29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5945" y="184064"/>
            <a:ext cx="11060110" cy="1092377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I</a:t>
            </a:r>
            <a:br>
              <a:rPr lang="en-US" b="1" dirty="0"/>
            </a:br>
            <a:r>
              <a:rPr lang="pt-BR" sz="2700" dirty="0">
                <a:latin typeface="Arial" panose="020B0604020202020204" pitchFamily="34" charset="0"/>
              </a:rPr>
              <a:t>Variáveis e Constantes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B0FA07-9013-4548-8D0E-02D5961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8DF8F1F-3B0F-41DD-B8AD-C53FF971E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0"/>
          <a:stretch/>
        </p:blipFill>
        <p:spPr>
          <a:xfrm>
            <a:off x="314323" y="1276441"/>
            <a:ext cx="10414603" cy="471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7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 - </a:t>
            </a:r>
            <a:r>
              <a:rPr lang="en-US" sz="5400" b="1" dirty="0"/>
              <a:t>Aula 1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70247"/>
            <a:ext cx="10618694" cy="491080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3600" dirty="0" err="1"/>
              <a:t>Apresentação</a:t>
            </a:r>
            <a:r>
              <a:rPr lang="en-US" sz="3600" dirty="0"/>
              <a:t> e </a:t>
            </a:r>
            <a:r>
              <a:rPr lang="en-US" sz="3600" dirty="0" err="1"/>
              <a:t>avisos</a:t>
            </a:r>
            <a:endParaRPr lang="en-US" sz="3600" dirty="0"/>
          </a:p>
          <a:p>
            <a:pPr marL="514350" indent="-514350">
              <a:buFont typeface="+mj-lt"/>
              <a:buAutoNum type="arabicParenR"/>
            </a:pPr>
            <a:r>
              <a:rPr lang="en-US" sz="3600" dirty="0" err="1"/>
              <a:t>Conteúdo</a:t>
            </a:r>
            <a:r>
              <a:rPr lang="en-US" sz="3600" dirty="0"/>
              <a:t> </a:t>
            </a:r>
            <a:r>
              <a:rPr lang="en-US" sz="3600" dirty="0" err="1"/>
              <a:t>Programático</a:t>
            </a:r>
            <a:endParaRPr lang="en-US" sz="3600" dirty="0"/>
          </a:p>
          <a:p>
            <a:pPr marL="514350" indent="-514350">
              <a:buFont typeface="+mj-lt"/>
              <a:buAutoNum type="arabicParenR"/>
            </a:pPr>
            <a:r>
              <a:rPr lang="en-US" sz="3600" dirty="0" err="1"/>
              <a:t>Bibliografia</a:t>
            </a:r>
            <a:endParaRPr lang="en-US" sz="3600" dirty="0"/>
          </a:p>
          <a:p>
            <a:pPr marL="514350" indent="-514350">
              <a:buFont typeface="+mj-lt"/>
              <a:buAutoNum type="arabicParenR"/>
            </a:pPr>
            <a:r>
              <a:rPr lang="en-US" sz="3600" dirty="0" err="1"/>
              <a:t>Linguagens</a:t>
            </a:r>
            <a:r>
              <a:rPr lang="en-US" sz="3600" dirty="0"/>
              <a:t> de </a:t>
            </a:r>
            <a:r>
              <a:rPr lang="en-US" sz="3600" dirty="0" err="1"/>
              <a:t>Programação</a:t>
            </a:r>
            <a:endParaRPr lang="en-US" sz="3600" dirty="0"/>
          </a:p>
          <a:p>
            <a:pPr marL="514350" indent="-514350">
              <a:buFont typeface="+mj-lt"/>
              <a:buAutoNum type="arabicParenR"/>
            </a:pPr>
            <a:r>
              <a:rPr lang="en-US" sz="3600" dirty="0" err="1"/>
              <a:t>Ambientes</a:t>
            </a:r>
            <a:r>
              <a:rPr lang="en-US" sz="3600" dirty="0"/>
              <a:t> de </a:t>
            </a:r>
            <a:r>
              <a:rPr lang="en-US" sz="3600" dirty="0" err="1"/>
              <a:t>Desenvolvimento</a:t>
            </a:r>
            <a:endParaRPr lang="en-US" sz="3600" dirty="0"/>
          </a:p>
          <a:p>
            <a:pPr marL="514350" indent="-514350">
              <a:buFont typeface="+mj-lt"/>
              <a:buAutoNum type="arabicParenR"/>
            </a:pPr>
            <a:r>
              <a:rPr lang="en-US" sz="3600" dirty="0" err="1"/>
              <a:t>Características</a:t>
            </a:r>
            <a:r>
              <a:rPr lang="en-US" sz="3600" dirty="0"/>
              <a:t> da </a:t>
            </a:r>
            <a:r>
              <a:rPr lang="en-US" sz="3600" dirty="0" err="1"/>
              <a:t>Linguagem</a:t>
            </a:r>
            <a:r>
              <a:rPr lang="en-US" sz="3600" dirty="0"/>
              <a:t> JAVA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dirty="0" err="1"/>
              <a:t>Variáveis</a:t>
            </a:r>
            <a:r>
              <a:rPr lang="en-US" sz="3600" dirty="0"/>
              <a:t>, </a:t>
            </a:r>
            <a:r>
              <a:rPr lang="en-US" sz="3600" dirty="0" err="1"/>
              <a:t>operadores</a:t>
            </a:r>
            <a:r>
              <a:rPr lang="en-US" sz="3600" dirty="0"/>
              <a:t> e </a:t>
            </a:r>
            <a:r>
              <a:rPr lang="en-US" sz="3600" dirty="0" err="1"/>
              <a:t>tipos</a:t>
            </a:r>
            <a:r>
              <a:rPr lang="en-US" sz="3600" dirty="0"/>
              <a:t> de dados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dirty="0" err="1"/>
              <a:t>Comandos</a:t>
            </a:r>
            <a:r>
              <a:rPr lang="en-US" sz="3600" dirty="0"/>
              <a:t> de </a:t>
            </a:r>
            <a:r>
              <a:rPr lang="en-US" sz="3600" dirty="0" err="1"/>
              <a:t>Controle</a:t>
            </a:r>
            <a:r>
              <a:rPr lang="en-US" sz="3600" dirty="0"/>
              <a:t> de </a:t>
            </a:r>
            <a:r>
              <a:rPr lang="en-US" sz="3600" dirty="0" err="1"/>
              <a:t>fluxo</a:t>
            </a:r>
            <a:endParaRPr lang="en-US" sz="3600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353553-05FA-49C5-A161-BD8140CA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30BFDED6-3274-4EFE-8E1D-FE26BC1F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</p:spTree>
    <p:extLst>
      <p:ext uri="{BB962C8B-B14F-4D97-AF65-F5344CB8AC3E}">
        <p14:creationId xmlns:p14="http://schemas.microsoft.com/office/powerpoint/2010/main" val="2867231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5945" y="184064"/>
            <a:ext cx="11060110" cy="1092377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I</a:t>
            </a:r>
            <a:br>
              <a:rPr lang="en-US" b="1" dirty="0"/>
            </a:br>
            <a:r>
              <a:rPr lang="pt-BR" sz="2700" dirty="0" err="1">
                <a:latin typeface="Arial" panose="020B0604020202020204" pitchFamily="34" charset="0"/>
              </a:rPr>
              <a:t>Variaveis</a:t>
            </a:r>
            <a:r>
              <a:rPr lang="pt-BR" sz="2700" dirty="0">
                <a:latin typeface="Arial" panose="020B0604020202020204" pitchFamily="34" charset="0"/>
              </a:rPr>
              <a:t> e Constantes – Convenções de Nome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B0FA07-9013-4548-8D0E-02D5961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D96D0F9-0435-4689-980A-2A40CA32A6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5" t="30968" r="5757" b="12557"/>
          <a:stretch/>
        </p:blipFill>
        <p:spPr>
          <a:xfrm>
            <a:off x="1315961" y="1543419"/>
            <a:ext cx="8200643" cy="402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51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5945" y="184064"/>
            <a:ext cx="11060110" cy="1092377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I - </a:t>
            </a:r>
            <a:r>
              <a:rPr lang="pt-BR" sz="2700" dirty="0">
                <a:latin typeface="Arial" panose="020B0604020202020204" pitchFamily="34" charset="0"/>
              </a:rPr>
              <a:t>Operadores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21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B0FA07-9013-4548-8D0E-02D5961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0C0613D-112C-4F48-873A-AD760D72F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19174"/>
            <a:ext cx="9497032" cy="516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84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87777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</a:t>
            </a:r>
            <a:r>
              <a:rPr lang="en-US" sz="4800" dirty="0"/>
              <a:t>– </a:t>
            </a:r>
            <a:r>
              <a:rPr lang="en-US" sz="4800" dirty="0" err="1"/>
              <a:t>Exemplo</a:t>
            </a:r>
            <a:r>
              <a:rPr lang="en-US" sz="4800" dirty="0"/>
              <a:t> 1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7683" y="1204686"/>
            <a:ext cx="10876148" cy="51008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package aula1_ex2;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import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java.util.Scanner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public class Aula1_EX2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public static void main(String[]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args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// </a:t>
            </a:r>
            <a:r>
              <a:rPr lang="en-US" sz="1600" b="1" cap="none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Classe</a:t>
            </a:r>
            <a:r>
              <a:rPr lang="en-US" sz="1600" b="1" cap="none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de </a:t>
            </a:r>
            <a:r>
              <a:rPr lang="en-US" sz="1600" b="1" cap="none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leitura</a:t>
            </a:r>
            <a:r>
              <a:rPr lang="en-US" sz="1600" b="1" cap="none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da </a:t>
            </a:r>
            <a:r>
              <a:rPr lang="en-US" sz="1600" b="1" cap="none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biblioteca</a:t>
            </a:r>
            <a:r>
              <a:rPr lang="en-US" sz="1600" b="1" cap="none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java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Scanner input = new Scanner(System.in);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System.out.println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Diga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o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numero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de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alunos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nrAlunos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0; //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Quantos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alunos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serão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lidos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double aV1, aV2, aV3;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nrAlunos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input.nextInt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for(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=0 ;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&lt;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nrAlunos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;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System.out.println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Aluno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" + (i+1)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System.out.print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("Entre nota da AV1: ");   aV1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input.nextDouble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System.out.print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("Entre nota da AV2: ");   aV2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input.nextDouble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System.out.print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("Entre nota da AV3: ");   aV3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input.nextDouble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();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double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mediaFinal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mediaMenorNota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(aV1,aV2,aV3);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cap="non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System.out.println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("Media final do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Aluno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:"+ (i+1) + " = "+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mediaFinal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}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58821" y="6406905"/>
            <a:ext cx="6672887" cy="365125"/>
          </a:xfrm>
        </p:spPr>
        <p:txBody>
          <a:bodyPr/>
          <a:lstStyle/>
          <a:p>
            <a:r>
              <a:rPr lang="pt-BR"/>
              <a:t>Programação 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A30A3C-01C7-4D71-BB95-37F7D066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22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443121-1E85-426C-8E0A-AF0C4C2F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</p:spTree>
    <p:extLst>
      <p:ext uri="{BB962C8B-B14F-4D97-AF65-F5344CB8AC3E}">
        <p14:creationId xmlns:p14="http://schemas.microsoft.com/office/powerpoint/2010/main" val="1700342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87777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</a:t>
            </a:r>
            <a:r>
              <a:rPr lang="en-US" sz="4800" dirty="0"/>
              <a:t>– </a:t>
            </a:r>
            <a:r>
              <a:rPr lang="en-US" sz="4800" dirty="0" err="1"/>
              <a:t>Exemplo</a:t>
            </a:r>
            <a:r>
              <a:rPr lang="en-US" sz="4800" dirty="0"/>
              <a:t> 1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6025" y="1409825"/>
            <a:ext cx="11340251" cy="44385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/* </a:t>
            </a:r>
            <a:r>
              <a:rPr lang="en-US" sz="18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Retorna</a:t>
            </a: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 </a:t>
            </a:r>
            <a:r>
              <a:rPr lang="en-US" sz="18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média</a:t>
            </a: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eliminando</a:t>
            </a: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 </a:t>
            </a:r>
            <a:r>
              <a:rPr lang="en-US" sz="18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menor</a:t>
            </a: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nota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public static double </a:t>
            </a:r>
            <a:r>
              <a:rPr lang="en-US" sz="18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mediaMenorNota</a:t>
            </a:r>
            <a:r>
              <a:rPr lang="en-US" sz="18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(double av1,double av2, double av3){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if (av1 &lt;= av2){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if(av1 &lt;= av3){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return (av2+av3)/2;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} else{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return (av1+av2)/2;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}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if(av3 &lt;= av2){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return (av1+av2)/2;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} else{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return (av1+av3)/2;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}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}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102860" y="6248400"/>
            <a:ext cx="6672887" cy="365125"/>
          </a:xfrm>
        </p:spPr>
        <p:txBody>
          <a:bodyPr/>
          <a:lstStyle/>
          <a:p>
            <a:r>
              <a:rPr lang="pt-BR"/>
              <a:t>Programação 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87E158-F31F-464E-B674-B0226497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23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04AD9A-A7BB-4B4B-84BD-731DD2A0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</p:spTree>
    <p:extLst>
      <p:ext uri="{BB962C8B-B14F-4D97-AF65-F5344CB8AC3E}">
        <p14:creationId xmlns:p14="http://schemas.microsoft.com/office/powerpoint/2010/main" val="396971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5945" y="184064"/>
            <a:ext cx="11060110" cy="1092377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I - </a:t>
            </a:r>
            <a:r>
              <a:rPr lang="pt-BR" sz="2700" dirty="0" err="1">
                <a:latin typeface="Arial" panose="020B0604020202020204" pitchFamily="34" charset="0"/>
              </a:rPr>
              <a:t>Wrappers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24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B0FA07-9013-4548-8D0E-02D5961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F4A0EAC-61C3-4D8B-B65F-3B5C3ED877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9" b="6320"/>
          <a:stretch/>
        </p:blipFill>
        <p:spPr>
          <a:xfrm>
            <a:off x="2236995" y="1276441"/>
            <a:ext cx="7228771" cy="507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29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5945" y="184064"/>
            <a:ext cx="11060110" cy="1092377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I - </a:t>
            </a:r>
            <a:r>
              <a:rPr lang="pt-BR" sz="2700" dirty="0" err="1">
                <a:latin typeface="Arial" panose="020B0604020202020204" pitchFamily="34" charset="0"/>
              </a:rPr>
              <a:t>Wrappers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25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B0FA07-9013-4548-8D0E-02D5961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D54CE81-A0A1-4193-8441-8F7C93DFA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14" y="1261785"/>
            <a:ext cx="6616149" cy="496211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23941A5-76D1-4282-B227-180FF21AD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024" y="2637976"/>
            <a:ext cx="8469874" cy="365214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35344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5945" y="184064"/>
            <a:ext cx="11060110" cy="1092377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I – </a:t>
            </a:r>
            <a:r>
              <a:rPr lang="en-US" dirty="0" err="1"/>
              <a:t>Métodos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String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26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B0FA07-9013-4548-8D0E-02D5961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7FF8ED-C63D-4903-B121-F3A889A6EB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54" b="6659"/>
          <a:stretch/>
        </p:blipFill>
        <p:spPr>
          <a:xfrm>
            <a:off x="838200" y="1276441"/>
            <a:ext cx="11073898" cy="477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63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95592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</a:t>
            </a:r>
            <a:r>
              <a:rPr lang="en-US" sz="4800" dirty="0"/>
              <a:t>– </a:t>
            </a:r>
            <a:r>
              <a:rPr lang="en-US" sz="4800" dirty="0" err="1"/>
              <a:t>Exemplo</a:t>
            </a:r>
            <a:r>
              <a:rPr lang="en-US" sz="4800" dirty="0"/>
              <a:t> 2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0787" y="961339"/>
            <a:ext cx="11802537" cy="544556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cap="non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package aula1_ex1;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import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javax.swing.JOptionPane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cap="non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public class Aula1_EX1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cap="non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public static void main(String[]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args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String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nrPokemons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String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tipoPokemon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nrPokemons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JOptionPane.showInputDialog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Diga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quantos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pokemons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voce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pegou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tipoPokemon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JOptionPane.showInputDialog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Diga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que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tipo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de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pokemon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cap="non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nrPok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Integer.parseInt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nrPokemons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cap="non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JOptionPane.showMessageDialog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(null, "Eu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peguei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"+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nrPok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+"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Pokemons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"+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          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tipoPokemon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                     "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Relatorio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de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caçada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          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JOptionPane.PLAIN_MESSAGE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09313" y="6348725"/>
            <a:ext cx="6672887" cy="365125"/>
          </a:xfrm>
        </p:spPr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27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98876E-B294-40D8-B8F4-39CAC6F2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</p:spTree>
    <p:extLst>
      <p:ext uri="{BB962C8B-B14F-4D97-AF65-F5344CB8AC3E}">
        <p14:creationId xmlns:p14="http://schemas.microsoft.com/office/powerpoint/2010/main" val="2284689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-16168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</a:t>
            </a:r>
            <a:r>
              <a:rPr lang="en-US" sz="4800" dirty="0"/>
              <a:t>– </a:t>
            </a:r>
            <a:r>
              <a:rPr lang="en-US" sz="4800" dirty="0" err="1"/>
              <a:t>Comandos</a:t>
            </a:r>
            <a:r>
              <a:rPr lang="en-US" sz="4800" dirty="0"/>
              <a:t> de </a:t>
            </a:r>
            <a:r>
              <a:rPr lang="en-US" sz="4800" dirty="0" err="1"/>
              <a:t>Fluxo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09313" y="6348725"/>
            <a:ext cx="6672887" cy="365125"/>
          </a:xfrm>
        </p:spPr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28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98876E-B294-40D8-B8F4-39CAC6F2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graphicFrame>
        <p:nvGraphicFramePr>
          <p:cNvPr id="9" name="Espaço Reservado para Conteúdo 4">
            <a:extLst>
              <a:ext uri="{FF2B5EF4-FFF2-40B4-BE49-F238E27FC236}">
                <a16:creationId xmlns:a16="http://schemas.microsoft.com/office/drawing/2014/main" id="{94F1EAD9-AC28-4FF1-862E-973515F4D4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114101"/>
              </p:ext>
            </p:extLst>
          </p:nvPr>
        </p:nvGraphicFramePr>
        <p:xfrm>
          <a:off x="1090474" y="806008"/>
          <a:ext cx="9710203" cy="564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2322">
                  <a:extLst>
                    <a:ext uri="{9D8B030D-6E8A-4147-A177-3AD203B41FA5}">
                      <a16:colId xmlns:a16="http://schemas.microsoft.com/office/drawing/2014/main" val="1039328175"/>
                    </a:ext>
                  </a:extLst>
                </a:gridCol>
                <a:gridCol w="6057881">
                  <a:extLst>
                    <a:ext uri="{9D8B030D-6E8A-4147-A177-3AD203B41FA5}">
                      <a16:colId xmlns:a16="http://schemas.microsoft.com/office/drawing/2014/main" val="2386158539"/>
                    </a:ext>
                  </a:extLst>
                </a:gridCol>
              </a:tblGrid>
              <a:tr h="381878">
                <a:tc>
                  <a:txBody>
                    <a:bodyPr/>
                    <a:lstStyle/>
                    <a:p>
                      <a:r>
                        <a:rPr lang="en-US" dirty="0" err="1"/>
                        <a:t>Descrição</a:t>
                      </a:r>
                      <a:r>
                        <a:rPr lang="en-US" dirty="0"/>
                        <a:t> e </a:t>
                      </a:r>
                      <a:r>
                        <a:rPr lang="en-US" dirty="0" err="1"/>
                        <a:t>uso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comum</a:t>
                      </a:r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Comandos</a:t>
                      </a:r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222248"/>
                  </a:ext>
                </a:extLst>
              </a:tr>
              <a:tr h="859225">
                <a:tc>
                  <a:txBody>
                    <a:bodyPr/>
                    <a:lstStyle/>
                    <a:p>
                      <a:r>
                        <a:rPr lang="en-US" dirty="0" err="1"/>
                        <a:t>Condicional</a:t>
                      </a:r>
                      <a:r>
                        <a:rPr lang="en-US" baseline="0" dirty="0"/>
                        <a:t> simples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If( &lt;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Condição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(true/false)&gt; ) 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</a:p>
                    <a:p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120156"/>
                  </a:ext>
                </a:extLst>
              </a:tr>
              <a:tr h="477347">
                <a:tc>
                  <a:txBody>
                    <a:bodyPr/>
                    <a:lstStyle/>
                    <a:p>
                      <a:r>
                        <a:rPr lang="en-US" dirty="0" err="1"/>
                        <a:t>Repetição</a:t>
                      </a:r>
                      <a:r>
                        <a:rPr lang="en-US" baseline="0" dirty="0"/>
                        <a:t> de </a:t>
                      </a:r>
                      <a:r>
                        <a:rPr lang="en-US" baseline="0" dirty="0" err="1"/>
                        <a:t>contagem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fixa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for( &lt;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inicializacao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; &lt;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Condição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(true/false)&gt; ; &lt;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Repetição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676711"/>
                  </a:ext>
                </a:extLst>
              </a:tr>
              <a:tr h="668286">
                <a:tc>
                  <a:txBody>
                    <a:bodyPr/>
                    <a:lstStyle/>
                    <a:p>
                      <a:r>
                        <a:rPr lang="en-US" dirty="0" err="1"/>
                        <a:t>Repetição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indeterminada</a:t>
                      </a:r>
                      <a:r>
                        <a:rPr lang="en-US" baseline="0" dirty="0"/>
                        <a:t> c/ </a:t>
                      </a:r>
                      <a:r>
                        <a:rPr lang="en-US" baseline="0" dirty="0" err="1"/>
                        <a:t>execução</a:t>
                      </a:r>
                      <a:r>
                        <a:rPr lang="en-US" baseline="0" dirty="0"/>
                        <a:t> de ultimo </a:t>
                      </a:r>
                      <a:r>
                        <a:rPr lang="en-US" baseline="0" dirty="0" err="1"/>
                        <a:t>bloco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while( &lt;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Condição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(true/false)&gt;)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195314"/>
                  </a:ext>
                </a:extLst>
              </a:tr>
              <a:tr h="6682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Repetição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indeterminada</a:t>
                      </a:r>
                      <a:r>
                        <a:rPr lang="en-US" baseline="0" dirty="0"/>
                        <a:t> c/ </a:t>
                      </a:r>
                      <a:r>
                        <a:rPr lang="en-US" baseline="0" dirty="0" err="1"/>
                        <a:t>execução</a:t>
                      </a:r>
                      <a:r>
                        <a:rPr lang="en-US" baseline="0" dirty="0"/>
                        <a:t> de </a:t>
                      </a:r>
                      <a:r>
                        <a:rPr lang="en-US" baseline="0" dirty="0" err="1"/>
                        <a:t>primeiro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bloco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while( &lt;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Condição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(true/false)&gt;);   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352188"/>
                  </a:ext>
                </a:extLst>
              </a:tr>
              <a:tr h="2195796">
                <a:tc>
                  <a:txBody>
                    <a:bodyPr/>
                    <a:lstStyle/>
                    <a:p>
                      <a:r>
                        <a:rPr lang="en-US" dirty="0" err="1"/>
                        <a:t>Seleção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múltiplas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opções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switch(  &lt;valor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variável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){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&lt;constante1&gt;:  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break;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&lt;constante2&gt;:  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break;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…..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default:   Commando;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break;      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494892"/>
                  </a:ext>
                </a:extLst>
              </a:tr>
              <a:tr h="397762">
                <a:tc>
                  <a:txBody>
                    <a:bodyPr/>
                    <a:lstStyle/>
                    <a:p>
                      <a:r>
                        <a:rPr lang="en-US" dirty="0"/>
                        <a:t>Pula para </a:t>
                      </a:r>
                      <a:r>
                        <a:rPr lang="en-US" dirty="0" err="1"/>
                        <a:t>próxima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iteração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continue;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356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111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-16168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</a:t>
            </a:r>
            <a:r>
              <a:rPr lang="en-US" sz="4800" dirty="0"/>
              <a:t>–  </a:t>
            </a:r>
            <a:r>
              <a:rPr lang="en-US" sz="4800" dirty="0" err="1"/>
              <a:t>Condicional</a:t>
            </a:r>
            <a:r>
              <a:rPr lang="en-US" sz="4800" dirty="0"/>
              <a:t> </a:t>
            </a:r>
            <a:r>
              <a:rPr lang="en-US" sz="2800" dirty="0"/>
              <a:t>(</a:t>
            </a:r>
            <a:r>
              <a:rPr lang="en-US" sz="2800" dirty="0" err="1"/>
              <a:t>Deitel</a:t>
            </a:r>
            <a:r>
              <a:rPr lang="en-US" sz="2800" dirty="0"/>
              <a:t> Cap.4)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09313" y="6348725"/>
            <a:ext cx="6672887" cy="365125"/>
          </a:xfrm>
        </p:spPr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29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98876E-B294-40D8-B8F4-39CAC6F2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graphicFrame>
        <p:nvGraphicFramePr>
          <p:cNvPr id="9" name="Espaço Reservado para Conteúdo 4">
            <a:extLst>
              <a:ext uri="{FF2B5EF4-FFF2-40B4-BE49-F238E27FC236}">
                <a16:creationId xmlns:a16="http://schemas.microsoft.com/office/drawing/2014/main" id="{94F1EAD9-AC28-4FF1-862E-973515F4D4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594162"/>
              </p:ext>
            </p:extLst>
          </p:nvPr>
        </p:nvGraphicFramePr>
        <p:xfrm>
          <a:off x="541833" y="924342"/>
          <a:ext cx="10581573" cy="2073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0072">
                  <a:extLst>
                    <a:ext uri="{9D8B030D-6E8A-4147-A177-3AD203B41FA5}">
                      <a16:colId xmlns:a16="http://schemas.microsoft.com/office/drawing/2014/main" val="1039328175"/>
                    </a:ext>
                  </a:extLst>
                </a:gridCol>
                <a:gridCol w="6601501">
                  <a:extLst>
                    <a:ext uri="{9D8B030D-6E8A-4147-A177-3AD203B41FA5}">
                      <a16:colId xmlns:a16="http://schemas.microsoft.com/office/drawing/2014/main" val="2386158539"/>
                    </a:ext>
                  </a:extLst>
                </a:gridCol>
              </a:tblGrid>
              <a:tr h="519073">
                <a:tc>
                  <a:txBody>
                    <a:bodyPr/>
                    <a:lstStyle/>
                    <a:p>
                      <a:r>
                        <a:rPr lang="en-US" dirty="0" err="1"/>
                        <a:t>Descrição</a:t>
                      </a:r>
                      <a:r>
                        <a:rPr lang="en-US" dirty="0"/>
                        <a:t> e </a:t>
                      </a:r>
                      <a:r>
                        <a:rPr lang="en-US" dirty="0" err="1"/>
                        <a:t>uso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comum</a:t>
                      </a:r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Comandos</a:t>
                      </a:r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222248"/>
                  </a:ext>
                </a:extLst>
              </a:tr>
              <a:tr h="1167912">
                <a:tc>
                  <a:txBody>
                    <a:bodyPr/>
                    <a:lstStyle/>
                    <a:p>
                      <a:r>
                        <a:rPr lang="en-US" dirty="0" err="1"/>
                        <a:t>Condicional</a:t>
                      </a:r>
                      <a:r>
                        <a:rPr lang="en-US" baseline="0" dirty="0"/>
                        <a:t> simples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if( &lt;</a:t>
                      </a:r>
                      <a:r>
                        <a:rPr lang="en-US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Condição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(true/false)&gt; ) </a:t>
                      </a:r>
                    </a:p>
                    <a:p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Commando;</a:t>
                      </a:r>
                      <a:r>
                        <a:rPr lang="en-US" sz="2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2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2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</a:p>
                    <a:p>
                      <a:r>
                        <a:rPr lang="en-US" sz="2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</a:p>
                    <a:p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Commando;</a:t>
                      </a:r>
                      <a:r>
                        <a:rPr lang="en-US" sz="2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2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2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120156"/>
                  </a:ext>
                </a:extLst>
              </a:tr>
            </a:tbl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E2B2F1BB-0E60-4A63-B246-E9372BC9E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41" y="3157024"/>
            <a:ext cx="10125569" cy="27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I</a:t>
            </a:r>
            <a:br>
              <a:rPr lang="en-US" dirty="0"/>
            </a:br>
            <a:r>
              <a:rPr lang="en-US" b="1" i="1" dirty="0" err="1"/>
              <a:t>Avisos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pt-BR" dirty="0"/>
              <a:t>AV1</a:t>
            </a:r>
            <a:r>
              <a:rPr lang="pt-BR" dirty="0">
                <a:sym typeface="Wingdings" panose="05000000000000000000" pitchFamily="2" charset="2"/>
              </a:rPr>
              <a:t> 50% prova Escrita  AV2  A decidir</a:t>
            </a:r>
          </a:p>
          <a:p>
            <a:pPr>
              <a:buFont typeface="+mj-lt"/>
              <a:buAutoNum type="arabicPeriod"/>
            </a:pPr>
            <a:r>
              <a:rPr lang="pt-BR" dirty="0"/>
              <a:t> AV3 </a:t>
            </a:r>
            <a:r>
              <a:rPr lang="pt-BR" dirty="0">
                <a:sym typeface="Wingdings" panose="05000000000000000000" pitchFamily="2" charset="2"/>
              </a:rPr>
              <a:t>Prova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Provas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são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nominais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não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como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fazer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outra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turma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pt-B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Trabalhos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grupo</a:t>
            </a:r>
            <a:r>
              <a:rPr lang="en-US" dirty="0">
                <a:sym typeface="Wingdings" panose="05000000000000000000" pitchFamily="2" charset="2"/>
              </a:rPr>
              <a:t>  A </a:t>
            </a:r>
            <a:r>
              <a:rPr lang="en-US" dirty="0" err="1">
                <a:sym typeface="Wingdings" panose="05000000000000000000" pitchFamily="2" charset="2"/>
              </a:rPr>
              <a:t>decidir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Trabalhos</a:t>
            </a:r>
            <a:r>
              <a:rPr lang="en-US" dirty="0">
                <a:sym typeface="Wingdings" panose="05000000000000000000" pitchFamily="2" charset="2"/>
              </a:rPr>
              <a:t>  Quem </a:t>
            </a:r>
            <a:r>
              <a:rPr lang="en-US" dirty="0" err="1">
                <a:sym typeface="Wingdings" panose="05000000000000000000" pitchFamily="2" charset="2"/>
              </a:rPr>
              <a:t>faltar</a:t>
            </a:r>
            <a:r>
              <a:rPr lang="en-US" dirty="0">
                <a:sym typeface="Wingdings" panose="05000000000000000000" pitchFamily="2" charset="2"/>
              </a:rPr>
              <a:t> no </a:t>
            </a:r>
            <a:r>
              <a:rPr lang="en-US" dirty="0" err="1">
                <a:sym typeface="Wingdings" panose="05000000000000000000" pitchFamily="2" charset="2"/>
              </a:rPr>
              <a:t>dia</a:t>
            </a:r>
            <a:r>
              <a:rPr lang="en-US" dirty="0">
                <a:sym typeface="Wingdings" panose="05000000000000000000" pitchFamily="2" charset="2"/>
              </a:rPr>
              <a:t> da </a:t>
            </a:r>
            <a:r>
              <a:rPr lang="en-US" dirty="0" err="1">
                <a:sym typeface="Wingdings" panose="05000000000000000000" pitchFamily="2" charset="2"/>
              </a:rPr>
              <a:t>entrega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ficará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sem</a:t>
            </a:r>
            <a:r>
              <a:rPr lang="en-US" dirty="0">
                <a:sym typeface="Wingdings" panose="05000000000000000000" pitchFamily="2" charset="2"/>
              </a:rPr>
              <a:t> nota</a:t>
            </a:r>
            <a:endParaRPr lang="pt-BR" dirty="0"/>
          </a:p>
          <a:p>
            <a:pPr>
              <a:buFont typeface="+mj-lt"/>
              <a:buAutoNum type="arabicPeriod"/>
            </a:pPr>
            <a:r>
              <a:rPr lang="pt-BR" dirty="0"/>
              <a:t>Seu professor é DALTÔNICO!!!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Celulares</a:t>
            </a:r>
            <a:r>
              <a:rPr lang="en-US" dirty="0"/>
              <a:t> / WhatsApp / Conversas </a:t>
            </a:r>
            <a:r>
              <a:rPr lang="en-US" dirty="0" err="1"/>
              <a:t>paralelas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Lá</a:t>
            </a:r>
            <a:r>
              <a:rPr lang="en-US" dirty="0">
                <a:sym typeface="Wingdings" panose="05000000000000000000" pitchFamily="2" charset="2"/>
              </a:rPr>
              <a:t> fora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D028B9-62C6-44E6-B929-2CF3DD93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D8A76CD-4F0B-4836-A190-4045845F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</p:spTree>
    <p:extLst>
      <p:ext uri="{BB962C8B-B14F-4D97-AF65-F5344CB8AC3E}">
        <p14:creationId xmlns:p14="http://schemas.microsoft.com/office/powerpoint/2010/main" val="2989604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-16168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</a:t>
            </a:r>
            <a:r>
              <a:rPr lang="en-US" sz="4800" dirty="0"/>
              <a:t>–  </a:t>
            </a:r>
            <a:r>
              <a:rPr lang="en-US" sz="4800" dirty="0" err="1"/>
              <a:t>Repetição</a:t>
            </a:r>
            <a:r>
              <a:rPr lang="en-US" sz="4800" dirty="0"/>
              <a:t> </a:t>
            </a:r>
            <a:r>
              <a:rPr lang="en-US" sz="4800" dirty="0" err="1"/>
              <a:t>Fixa</a:t>
            </a:r>
            <a:r>
              <a:rPr lang="en-US" sz="4800" dirty="0"/>
              <a:t> </a:t>
            </a:r>
            <a:r>
              <a:rPr lang="en-US" sz="2800" dirty="0"/>
              <a:t>(</a:t>
            </a:r>
            <a:r>
              <a:rPr lang="en-US" sz="2800" dirty="0" err="1"/>
              <a:t>Deitel</a:t>
            </a:r>
            <a:r>
              <a:rPr lang="en-US" sz="2800" dirty="0"/>
              <a:t> Cap.5)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09313" y="6348725"/>
            <a:ext cx="6672887" cy="365125"/>
          </a:xfrm>
        </p:spPr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30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98876E-B294-40D8-B8F4-39CAC6F2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graphicFrame>
        <p:nvGraphicFramePr>
          <p:cNvPr id="8" name="Espaço Reservado para Conteúdo 4">
            <a:extLst>
              <a:ext uri="{FF2B5EF4-FFF2-40B4-BE49-F238E27FC236}">
                <a16:creationId xmlns:a16="http://schemas.microsoft.com/office/drawing/2014/main" id="{3EF968EF-BD57-465F-A4E1-331531DFB3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8387487"/>
              </p:ext>
            </p:extLst>
          </p:nvPr>
        </p:nvGraphicFramePr>
        <p:xfrm>
          <a:off x="451821" y="806008"/>
          <a:ext cx="11585985" cy="960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2146">
                  <a:extLst>
                    <a:ext uri="{9D8B030D-6E8A-4147-A177-3AD203B41FA5}">
                      <a16:colId xmlns:a16="http://schemas.microsoft.com/office/drawing/2014/main" val="1039328175"/>
                    </a:ext>
                  </a:extLst>
                </a:gridCol>
                <a:gridCol w="7863839">
                  <a:extLst>
                    <a:ext uri="{9D8B030D-6E8A-4147-A177-3AD203B41FA5}">
                      <a16:colId xmlns:a16="http://schemas.microsoft.com/office/drawing/2014/main" val="2386158539"/>
                    </a:ext>
                  </a:extLst>
                </a:gridCol>
              </a:tblGrid>
              <a:tr h="381878">
                <a:tc>
                  <a:txBody>
                    <a:bodyPr/>
                    <a:lstStyle/>
                    <a:p>
                      <a:r>
                        <a:rPr lang="en-US" dirty="0" err="1"/>
                        <a:t>Descrição</a:t>
                      </a:r>
                      <a:r>
                        <a:rPr lang="en-US" dirty="0"/>
                        <a:t> e </a:t>
                      </a:r>
                      <a:r>
                        <a:rPr lang="en-US" dirty="0" err="1"/>
                        <a:t>uso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comum</a:t>
                      </a:r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Comandos</a:t>
                      </a:r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222248"/>
                  </a:ext>
                </a:extLst>
              </a:tr>
              <a:tr h="477347">
                <a:tc>
                  <a:txBody>
                    <a:bodyPr/>
                    <a:lstStyle/>
                    <a:p>
                      <a:r>
                        <a:rPr lang="en-US" sz="2400" dirty="0" err="1"/>
                        <a:t>Repetição</a:t>
                      </a:r>
                      <a:r>
                        <a:rPr lang="en-US" sz="2400" baseline="0" dirty="0"/>
                        <a:t> de </a:t>
                      </a:r>
                      <a:r>
                        <a:rPr lang="en-US" sz="2400" baseline="0" dirty="0" err="1"/>
                        <a:t>contagem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fixa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for( &lt;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inicializacao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; &lt;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Condição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(true/false)&gt; ; &lt;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Repetição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Commando;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676711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D87CCE25-C4D4-419C-B6F3-BE5F553F1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41" y="1974027"/>
            <a:ext cx="9021836" cy="355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48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95592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</a:t>
            </a:r>
            <a:r>
              <a:rPr lang="en-US" sz="4800" dirty="0"/>
              <a:t>– </a:t>
            </a:r>
            <a:r>
              <a:rPr lang="en-US" sz="4800" dirty="0" err="1"/>
              <a:t>Exemplo</a:t>
            </a:r>
            <a:r>
              <a:rPr lang="en-US" sz="4800" dirty="0"/>
              <a:t> 3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09313" y="6348725"/>
            <a:ext cx="6672887" cy="365125"/>
          </a:xfrm>
        </p:spPr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31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98876E-B294-40D8-B8F4-39CAC6F2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F85834F-68FB-4098-A194-FE2A6E85B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28" y="1212234"/>
            <a:ext cx="8347923" cy="52631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0347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95592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</a:t>
            </a:r>
            <a:r>
              <a:rPr lang="en-US" sz="4800" dirty="0"/>
              <a:t>– </a:t>
            </a:r>
            <a:r>
              <a:rPr lang="en-US" sz="4800" dirty="0" err="1"/>
              <a:t>Exemplo</a:t>
            </a:r>
            <a:r>
              <a:rPr lang="en-US" sz="4800" dirty="0"/>
              <a:t> 4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09313" y="6348725"/>
            <a:ext cx="6672887" cy="365125"/>
          </a:xfrm>
        </p:spPr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32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98876E-B294-40D8-B8F4-39CAC6F2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72B5B71-F0B8-4FE8-A744-4D42C3BCE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37" y="2300179"/>
            <a:ext cx="7605106" cy="202216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458A46B-95A1-4737-82DD-68FBC7D0B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274" y="1177406"/>
            <a:ext cx="6632498" cy="14208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8BF245A-133A-4E8E-A8DD-AEFAD2129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3274" y="3799421"/>
            <a:ext cx="6545826" cy="20221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3BA88F8-2775-4ED4-8801-EB970F9B3891}"/>
              </a:ext>
            </a:extLst>
          </p:cNvPr>
          <p:cNvCxnSpPr>
            <a:stCxn id="6" idx="1"/>
          </p:cNvCxnSpPr>
          <p:nvPr/>
        </p:nvCxnSpPr>
        <p:spPr>
          <a:xfrm flipH="1">
            <a:off x="2947386" y="1887855"/>
            <a:ext cx="2465888" cy="1423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D1678FF5-51D7-41C1-BD1D-CDDAA19EAEF2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4705165" y="3684233"/>
            <a:ext cx="708109" cy="1126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418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-16168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</a:t>
            </a:r>
            <a:r>
              <a:rPr lang="en-US" sz="4800" dirty="0"/>
              <a:t>– </a:t>
            </a:r>
            <a:r>
              <a:rPr lang="en-US" sz="4000" dirty="0" err="1"/>
              <a:t>Repetição</a:t>
            </a:r>
            <a:r>
              <a:rPr lang="en-US" sz="4000" dirty="0"/>
              <a:t> </a:t>
            </a:r>
            <a:r>
              <a:rPr lang="en-US" sz="4000" dirty="0" err="1"/>
              <a:t>condicional</a:t>
            </a:r>
            <a:r>
              <a:rPr lang="en-US" sz="4000" dirty="0"/>
              <a:t> </a:t>
            </a:r>
            <a:r>
              <a:rPr lang="en-US" sz="2000" dirty="0"/>
              <a:t>(</a:t>
            </a:r>
            <a:r>
              <a:rPr lang="en-US" sz="2000" dirty="0" err="1"/>
              <a:t>Deitel</a:t>
            </a:r>
            <a:r>
              <a:rPr lang="en-US" sz="2000" dirty="0"/>
              <a:t> Cap.4)</a:t>
            </a:r>
            <a:endParaRPr lang="pt-BR" sz="20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09313" y="6348725"/>
            <a:ext cx="6672887" cy="365125"/>
          </a:xfrm>
        </p:spPr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33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98876E-B294-40D8-B8F4-39CAC6F2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graphicFrame>
        <p:nvGraphicFramePr>
          <p:cNvPr id="9" name="Espaço Reservado para Conteúdo 4">
            <a:extLst>
              <a:ext uri="{FF2B5EF4-FFF2-40B4-BE49-F238E27FC236}">
                <a16:creationId xmlns:a16="http://schemas.microsoft.com/office/drawing/2014/main" id="{94F1EAD9-AC28-4FF1-862E-973515F4D4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2759836"/>
              </p:ext>
            </p:extLst>
          </p:nvPr>
        </p:nvGraphicFramePr>
        <p:xfrm>
          <a:off x="1090474" y="806008"/>
          <a:ext cx="9710203" cy="1204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2322">
                  <a:extLst>
                    <a:ext uri="{9D8B030D-6E8A-4147-A177-3AD203B41FA5}">
                      <a16:colId xmlns:a16="http://schemas.microsoft.com/office/drawing/2014/main" val="1039328175"/>
                    </a:ext>
                  </a:extLst>
                </a:gridCol>
                <a:gridCol w="6057881">
                  <a:extLst>
                    <a:ext uri="{9D8B030D-6E8A-4147-A177-3AD203B41FA5}">
                      <a16:colId xmlns:a16="http://schemas.microsoft.com/office/drawing/2014/main" val="2386158539"/>
                    </a:ext>
                  </a:extLst>
                </a:gridCol>
              </a:tblGrid>
              <a:tr h="381878">
                <a:tc>
                  <a:txBody>
                    <a:bodyPr/>
                    <a:lstStyle/>
                    <a:p>
                      <a:r>
                        <a:rPr lang="en-US" dirty="0" err="1"/>
                        <a:t>Descrição</a:t>
                      </a:r>
                      <a:r>
                        <a:rPr lang="en-US" dirty="0"/>
                        <a:t> e </a:t>
                      </a:r>
                      <a:r>
                        <a:rPr lang="en-US" dirty="0" err="1"/>
                        <a:t>uso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comum</a:t>
                      </a:r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Comandos</a:t>
                      </a:r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222248"/>
                  </a:ext>
                </a:extLst>
              </a:tr>
              <a:tr h="668286">
                <a:tc>
                  <a:txBody>
                    <a:bodyPr/>
                    <a:lstStyle/>
                    <a:p>
                      <a:r>
                        <a:rPr lang="en-US" dirty="0" err="1"/>
                        <a:t>Repetição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indeterminada</a:t>
                      </a:r>
                      <a:r>
                        <a:rPr lang="en-US" baseline="0" dirty="0"/>
                        <a:t> c/ </a:t>
                      </a:r>
                      <a:r>
                        <a:rPr lang="en-US" baseline="0" dirty="0" err="1"/>
                        <a:t>execução</a:t>
                      </a:r>
                      <a:r>
                        <a:rPr lang="en-US" baseline="0" dirty="0"/>
                        <a:t> de ultimo </a:t>
                      </a:r>
                      <a:r>
                        <a:rPr lang="en-US" baseline="0" dirty="0" err="1"/>
                        <a:t>bloco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while( &lt;</a:t>
                      </a:r>
                      <a:r>
                        <a:rPr lang="en-US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Condição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(true/false)&gt;)</a:t>
                      </a:r>
                    </a:p>
                    <a:p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Commando;</a:t>
                      </a:r>
                      <a:r>
                        <a:rPr lang="en-US" sz="2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2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2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195314"/>
                  </a:ext>
                </a:extLst>
              </a:tr>
            </a:tbl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91836A98-796D-4A4F-A22D-F72A6ECFCF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18"/>
          <a:stretch/>
        </p:blipFill>
        <p:spPr>
          <a:xfrm>
            <a:off x="2401499" y="2031516"/>
            <a:ext cx="7088152" cy="44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80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-16168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</a:t>
            </a:r>
            <a:r>
              <a:rPr lang="en-US" sz="4800" dirty="0"/>
              <a:t>– </a:t>
            </a:r>
            <a:r>
              <a:rPr lang="en-US" sz="4800" dirty="0" err="1"/>
              <a:t>Comandos</a:t>
            </a:r>
            <a:r>
              <a:rPr lang="en-US" sz="4800" dirty="0"/>
              <a:t> de </a:t>
            </a:r>
            <a:r>
              <a:rPr lang="en-US" sz="4800" dirty="0" err="1"/>
              <a:t>Fluxo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09313" y="6348725"/>
            <a:ext cx="6672887" cy="365125"/>
          </a:xfrm>
        </p:spPr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34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98876E-B294-40D8-B8F4-39CAC6F2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graphicFrame>
        <p:nvGraphicFramePr>
          <p:cNvPr id="9" name="Espaço Reservado para Conteúdo 4">
            <a:extLst>
              <a:ext uri="{FF2B5EF4-FFF2-40B4-BE49-F238E27FC236}">
                <a16:creationId xmlns:a16="http://schemas.microsoft.com/office/drawing/2014/main" id="{94F1EAD9-AC28-4FF1-862E-973515F4D4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0391389"/>
              </p:ext>
            </p:extLst>
          </p:nvPr>
        </p:nvGraphicFramePr>
        <p:xfrm>
          <a:off x="2209800" y="784492"/>
          <a:ext cx="9710203" cy="3155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2322">
                  <a:extLst>
                    <a:ext uri="{9D8B030D-6E8A-4147-A177-3AD203B41FA5}">
                      <a16:colId xmlns:a16="http://schemas.microsoft.com/office/drawing/2014/main" val="1039328175"/>
                    </a:ext>
                  </a:extLst>
                </a:gridCol>
                <a:gridCol w="6057881">
                  <a:extLst>
                    <a:ext uri="{9D8B030D-6E8A-4147-A177-3AD203B41FA5}">
                      <a16:colId xmlns:a16="http://schemas.microsoft.com/office/drawing/2014/main" val="2386158539"/>
                    </a:ext>
                  </a:extLst>
                </a:gridCol>
              </a:tblGrid>
              <a:tr h="381878">
                <a:tc>
                  <a:txBody>
                    <a:bodyPr/>
                    <a:lstStyle/>
                    <a:p>
                      <a:r>
                        <a:rPr lang="en-US" dirty="0" err="1"/>
                        <a:t>Descrição</a:t>
                      </a:r>
                      <a:r>
                        <a:rPr lang="en-US" dirty="0"/>
                        <a:t> e </a:t>
                      </a:r>
                      <a:r>
                        <a:rPr lang="en-US" dirty="0" err="1"/>
                        <a:t>uso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comum</a:t>
                      </a:r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Comandos</a:t>
                      </a:r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222248"/>
                  </a:ext>
                </a:extLst>
              </a:tr>
              <a:tr h="2195796">
                <a:tc>
                  <a:txBody>
                    <a:bodyPr/>
                    <a:lstStyle/>
                    <a:p>
                      <a:r>
                        <a:rPr lang="en-US" dirty="0" err="1"/>
                        <a:t>Seleção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múltiplas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opções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switch(  &lt;valor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variável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){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&lt;constante1&gt;:  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Commando;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break;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&lt;constante2&gt;:  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Commando;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break;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…..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default:   Commando;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OU  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bloco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 } 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break;      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494892"/>
                  </a:ext>
                </a:extLst>
              </a:tr>
            </a:tbl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52C2FFF4-54B7-4A7F-96B4-42E61A395F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1" r="4174"/>
          <a:stretch/>
        </p:blipFill>
        <p:spPr>
          <a:xfrm>
            <a:off x="397311" y="1540414"/>
            <a:ext cx="5824003" cy="4800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7650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95592"/>
            <a:ext cx="10876148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</a:t>
            </a:r>
            <a:r>
              <a:rPr lang="en-US" sz="4800" dirty="0"/>
              <a:t>– </a:t>
            </a:r>
            <a:r>
              <a:rPr lang="en-US" sz="4800" dirty="0" err="1"/>
              <a:t>Exemplo</a:t>
            </a:r>
            <a:r>
              <a:rPr lang="en-US" sz="4800" dirty="0"/>
              <a:t> 5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09313" y="6348725"/>
            <a:ext cx="6672887" cy="365125"/>
          </a:xfrm>
        </p:spPr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35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98876E-B294-40D8-B8F4-39CAC6F2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2699B16-7F77-4231-9F3B-18C1A99E3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261" y="1112998"/>
            <a:ext cx="8364002" cy="50569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46129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261852"/>
            <a:ext cx="10018713" cy="101830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I</a:t>
            </a:r>
            <a:br>
              <a:rPr lang="en-US" b="1" dirty="0"/>
            </a:br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Programático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46663" y="1354229"/>
            <a:ext cx="8918417" cy="5177063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sz="1600" dirty="0">
                <a:latin typeface="Arial" panose="020B0604020202020204" pitchFamily="34" charset="0"/>
              </a:rPr>
              <a:t>INTRODUÇÃO À LINGUAGEM DE PROGRAMAÇÃO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</a:rPr>
              <a:t>Características da linguagem Java,  Plataforma, Ambiente e Ferramentas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</a:rPr>
              <a:t>Hello World!!!</a:t>
            </a:r>
            <a:endParaRPr lang="pt-BR" sz="1600" dirty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</a:rPr>
              <a:t>Tipos de dados, Constantes e variáveis, Operadores e expressões, Conversões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</a:rPr>
              <a:t>Entrada e Saída de dados via console e com </a:t>
            </a:r>
            <a:r>
              <a:rPr lang="pt-BR" sz="1600" dirty="0" err="1">
                <a:latin typeface="Arial" panose="020B0604020202020204" pitchFamily="34" charset="0"/>
              </a:rPr>
              <a:t>JOptionPane</a:t>
            </a:r>
            <a:endParaRPr lang="pt-BR" sz="1600" dirty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</a:rPr>
              <a:t>Comandos de controle de fluxo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</a:rPr>
              <a:t>Vetores (</a:t>
            </a:r>
            <a:r>
              <a:rPr lang="pt-BR" sz="1600" dirty="0" err="1">
                <a:latin typeface="Arial" panose="020B0604020202020204" pitchFamily="34" charset="0"/>
              </a:rPr>
              <a:t>Arrays</a:t>
            </a:r>
            <a:r>
              <a:rPr lang="pt-BR" sz="1600" dirty="0">
                <a:latin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sz="1600" dirty="0">
                <a:latin typeface="Arial" panose="020B0604020202020204" pitchFamily="34" charset="0"/>
              </a:rPr>
              <a:t>CONCEITOS DE ORIENTAÇÃO A OBJETOS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</a:rPr>
              <a:t>Classes e Objetos</a:t>
            </a:r>
          </a:p>
          <a:p>
            <a:pPr marL="1200150" lvl="2" indent="-28575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pt-BR" sz="1600" dirty="0">
                <a:latin typeface="Arial" panose="020B0604020202020204" pitchFamily="34" charset="0"/>
              </a:rPr>
              <a:t>Atributos, métodos e construtor</a:t>
            </a:r>
          </a:p>
          <a:p>
            <a:pPr marL="1200150" lvl="2" indent="-28575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pt-BR" sz="1600" dirty="0">
                <a:latin typeface="Arial" panose="020B0604020202020204" pitchFamily="34" charset="0"/>
              </a:rPr>
              <a:t>Encapsulamento</a:t>
            </a:r>
          </a:p>
          <a:p>
            <a:pPr marL="1200150" lvl="2" indent="-28575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pt-BR" sz="1600" dirty="0">
                <a:latin typeface="Arial" panose="020B0604020202020204" pitchFamily="34" charset="0"/>
              </a:rPr>
              <a:t>Sobrecarga de métodos e de construtores</a:t>
            </a:r>
          </a:p>
          <a:p>
            <a:pPr marL="1200150" lvl="2" indent="-28575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pt-BR" sz="1600" dirty="0">
                <a:latin typeface="Arial" panose="020B0604020202020204" pitchFamily="34" charset="0"/>
              </a:rPr>
              <a:t>Classes pré-definidas : </a:t>
            </a:r>
            <a:r>
              <a:rPr lang="pt-BR" sz="1600" dirty="0" err="1">
                <a:latin typeface="Arial" panose="020B0604020202020204" pitchFamily="34" charset="0"/>
              </a:rPr>
              <a:t>Math</a:t>
            </a:r>
            <a:r>
              <a:rPr lang="pt-BR" sz="1600" dirty="0">
                <a:latin typeface="Arial" panose="020B0604020202020204" pitchFamily="34" charset="0"/>
              </a:rPr>
              <a:t> e </a:t>
            </a:r>
            <a:r>
              <a:rPr lang="pt-BR" sz="1600" dirty="0" err="1">
                <a:latin typeface="Arial" panose="020B0604020202020204" pitchFamily="34" charset="0"/>
              </a:rPr>
              <a:t>String</a:t>
            </a:r>
            <a:endParaRPr lang="pt-BR" sz="1600" dirty="0"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pt-BR" sz="1600" dirty="0">
                <a:latin typeface="Arial" panose="020B0604020202020204" pitchFamily="34" charset="0"/>
              </a:rPr>
              <a:t>Relacionamento entre objetos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</a:rPr>
              <a:t>Herança e polimorfismo, Classe Abstrata, Interface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</a:rPr>
              <a:t>Métodos e atributos estáticos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sz="1600" dirty="0">
                <a:latin typeface="Arial" panose="020B0604020202020204" pitchFamily="34" charset="0"/>
              </a:rPr>
              <a:t>TRATAMENTO DE EXCEÇÕES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sz="1600" dirty="0">
                <a:latin typeface="Arial" panose="020B0604020202020204" pitchFamily="34" charset="0"/>
              </a:rPr>
              <a:t>COLEÇÕES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B0FA07-9013-4548-8D0E-02D5961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</p:spTree>
    <p:extLst>
      <p:ext uri="{BB962C8B-B14F-4D97-AF65-F5344CB8AC3E}">
        <p14:creationId xmlns:p14="http://schemas.microsoft.com/office/powerpoint/2010/main" val="370410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320676"/>
            <a:ext cx="10018713" cy="877754"/>
          </a:xfrm>
        </p:spPr>
        <p:txBody>
          <a:bodyPr/>
          <a:lstStyle/>
          <a:p>
            <a:r>
              <a:rPr lang="en-US" dirty="0" err="1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08" y="1198430"/>
            <a:ext cx="10018713" cy="5049970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Básica:</a:t>
            </a:r>
          </a:p>
          <a:p>
            <a:pPr lvl="1"/>
            <a:r>
              <a:rPr lang="pt-BR" dirty="0">
                <a:effectLst>
                  <a:glow rad="127000">
                    <a:srgbClr val="FFFF00"/>
                  </a:glow>
                </a:effectLst>
              </a:rPr>
              <a:t>DEITEL, </a:t>
            </a:r>
            <a:r>
              <a:rPr lang="pt-BR" b="1" dirty="0">
                <a:effectLst>
                  <a:glow rad="127000">
                    <a:srgbClr val="FFFF00"/>
                  </a:glow>
                </a:effectLst>
              </a:rPr>
              <a:t>JAVA COMO PROGRAMAR - </a:t>
            </a:r>
            <a:r>
              <a:rPr lang="pt-BR" dirty="0">
                <a:effectLst>
                  <a:glow rad="127000">
                    <a:srgbClr val="FFFF00"/>
                  </a:glow>
                </a:effectLst>
              </a:rPr>
              <a:t>8a edição</a:t>
            </a:r>
          </a:p>
          <a:p>
            <a:pPr lvl="1"/>
            <a:r>
              <a:rPr lang="pt-BR" dirty="0"/>
              <a:t>FLANAGAN, David. </a:t>
            </a:r>
            <a:r>
              <a:rPr lang="pt-BR" b="1" dirty="0"/>
              <a:t>O guia essencial</a:t>
            </a:r>
            <a:r>
              <a:rPr lang="pt-BR" dirty="0"/>
              <a:t>. 5. ed. Rio de Janeiro: </a:t>
            </a:r>
            <a:r>
              <a:rPr lang="pt-BR" dirty="0" err="1"/>
              <a:t>Bookman</a:t>
            </a:r>
            <a:r>
              <a:rPr lang="pt-BR" dirty="0"/>
              <a:t>, 2006.</a:t>
            </a:r>
          </a:p>
          <a:p>
            <a:pPr lvl="1"/>
            <a:r>
              <a:rPr lang="pt-BR" dirty="0"/>
              <a:t>SANTOS, Fabiano. </a:t>
            </a:r>
            <a:r>
              <a:rPr lang="pt-BR" b="1" dirty="0"/>
              <a:t>Linguagens de programação</a:t>
            </a:r>
            <a:r>
              <a:rPr lang="pt-BR" dirty="0"/>
              <a:t>. Rio de janeiro: SESES, 2015.</a:t>
            </a:r>
            <a:endParaRPr lang="pt-BR" dirty="0">
              <a:effectLst>
                <a:glow rad="127000">
                  <a:srgbClr val="FFFF00"/>
                </a:glow>
              </a:effectLst>
            </a:endParaRPr>
          </a:p>
          <a:p>
            <a:r>
              <a:rPr lang="pt-BR" b="1" dirty="0"/>
              <a:t>Complementar:</a:t>
            </a:r>
          </a:p>
          <a:p>
            <a:pPr lvl="1"/>
            <a:r>
              <a:rPr lang="en-US" dirty="0"/>
              <a:t>CORNELL, Gary; HORSTMANN, Cay S. </a:t>
            </a:r>
            <a:r>
              <a:rPr lang="en-US" i="1" dirty="0"/>
              <a:t>Core Java </a:t>
            </a:r>
            <a:r>
              <a:rPr lang="en-US" dirty="0"/>
              <a:t>- Vol. 1 - </a:t>
            </a:r>
            <a:r>
              <a:rPr lang="en-US" dirty="0" err="1"/>
              <a:t>Fundamentos</a:t>
            </a:r>
            <a:r>
              <a:rPr lang="en-US" dirty="0"/>
              <a:t> - 8a. ed., </a:t>
            </a:r>
            <a:r>
              <a:rPr lang="pt-BR" dirty="0"/>
              <a:t>Pearson </a:t>
            </a:r>
            <a:r>
              <a:rPr lang="pt-BR" dirty="0" err="1"/>
              <a:t>Education</a:t>
            </a:r>
            <a:r>
              <a:rPr lang="pt-BR" dirty="0"/>
              <a:t>, 2010.</a:t>
            </a:r>
          </a:p>
          <a:p>
            <a:pPr lvl="1"/>
            <a:r>
              <a:rPr lang="pt-BR" dirty="0"/>
              <a:t>CORNELL, G. ; HORSTMANN, </a:t>
            </a:r>
            <a:r>
              <a:rPr lang="pt-BR" dirty="0" err="1"/>
              <a:t>Cay</a:t>
            </a:r>
            <a:r>
              <a:rPr lang="pt-BR" dirty="0"/>
              <a:t> : </a:t>
            </a:r>
            <a:r>
              <a:rPr lang="pt-BR" i="1" dirty="0"/>
              <a:t>Core Java 2</a:t>
            </a:r>
            <a:r>
              <a:rPr lang="pt-BR" dirty="0"/>
              <a:t>: Recursos Avançados . São </a:t>
            </a:r>
            <a:r>
              <a:rPr lang="en-US" dirty="0" err="1"/>
              <a:t>Paulo,SP</a:t>
            </a:r>
            <a:r>
              <a:rPr lang="en-US" dirty="0"/>
              <a:t>: </a:t>
            </a:r>
            <a:r>
              <a:rPr lang="en-US" dirty="0" err="1"/>
              <a:t>Makron</a:t>
            </a:r>
            <a:r>
              <a:rPr lang="en-US" dirty="0"/>
              <a:t> Books, 2001.</a:t>
            </a:r>
          </a:p>
          <a:p>
            <a:pPr lvl="1"/>
            <a:r>
              <a:rPr lang="en-US" dirty="0"/>
              <a:t>ECKEL, Bruce. </a:t>
            </a:r>
            <a:r>
              <a:rPr lang="en-US" i="1" dirty="0"/>
              <a:t>Thinking in Java </a:t>
            </a:r>
            <a:r>
              <a:rPr lang="en-US" dirty="0"/>
              <a:t>(4th edition). Upper Saddle River, New Jersey: </a:t>
            </a:r>
            <a:r>
              <a:rPr lang="pt-BR" dirty="0"/>
              <a:t>Prentice Hall., 2006.</a:t>
            </a:r>
          </a:p>
          <a:p>
            <a:pPr lvl="1"/>
            <a:r>
              <a:rPr lang="pt-BR" dirty="0"/>
              <a:t>HUBBARD, J. R. </a:t>
            </a:r>
            <a:r>
              <a:rPr lang="pt-BR" i="1" dirty="0"/>
              <a:t>Programação com Java</a:t>
            </a:r>
            <a:r>
              <a:rPr lang="pt-BR" dirty="0"/>
              <a:t>. 2a. ed. Rio de </a:t>
            </a:r>
            <a:r>
              <a:rPr lang="pt-BR" dirty="0" err="1"/>
              <a:t>Janeiro:Bookman</a:t>
            </a:r>
            <a:r>
              <a:rPr lang="pt-BR" dirty="0"/>
              <a:t>, 2006.</a:t>
            </a:r>
          </a:p>
          <a:p>
            <a:pPr lvl="1"/>
            <a:r>
              <a:rPr lang="pt-BR" dirty="0"/>
              <a:t>REESE, George. J</a:t>
            </a:r>
            <a:r>
              <a:rPr lang="pt-BR" i="1" dirty="0"/>
              <a:t>DBC e Java</a:t>
            </a:r>
            <a:r>
              <a:rPr lang="pt-BR" dirty="0"/>
              <a:t>: programação para banco de dados [tradução Marcos Vieira.]. São Paulo: Berkeley Brasil, 2001.</a:t>
            </a:r>
          </a:p>
          <a:p>
            <a:pPr lvl="1"/>
            <a:r>
              <a:rPr lang="pt-BR" dirty="0"/>
              <a:t>SIERRA, Kathy; Bates, Bert. </a:t>
            </a:r>
            <a:r>
              <a:rPr lang="pt-BR" i="1" dirty="0"/>
              <a:t>Use a Cabeça! Java</a:t>
            </a:r>
            <a:r>
              <a:rPr lang="pt-BR" dirty="0"/>
              <a:t>, 2a. edição, ed. </a:t>
            </a:r>
            <a:r>
              <a:rPr lang="pt-BR" dirty="0" err="1"/>
              <a:t>AltaBooks</a:t>
            </a:r>
            <a:r>
              <a:rPr lang="pt-BR" dirty="0"/>
              <a:t>, 2007.</a:t>
            </a:r>
            <a:endParaRPr lang="pt-BR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A13AF33-DA24-4800-94AD-64EF96A6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</p:spTree>
    <p:extLst>
      <p:ext uri="{BB962C8B-B14F-4D97-AF65-F5344CB8AC3E}">
        <p14:creationId xmlns:p14="http://schemas.microsoft.com/office/powerpoint/2010/main" val="296360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I</a:t>
            </a:r>
            <a:br>
              <a:rPr lang="en-US" dirty="0"/>
            </a:br>
            <a:r>
              <a:rPr lang="en-US" sz="3600" dirty="0" err="1"/>
              <a:t>Caracteristicas</a:t>
            </a:r>
            <a:r>
              <a:rPr lang="en-US" sz="3600" dirty="0"/>
              <a:t> das </a:t>
            </a:r>
            <a:r>
              <a:rPr lang="en-US" sz="3600" dirty="0" err="1"/>
              <a:t>Linguagens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09D172C-3B4D-4C4F-8BCF-E6561DCF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04" y="1690688"/>
            <a:ext cx="8181493" cy="4665662"/>
          </a:xfrm>
          <a:prstGeom prst="rect">
            <a:avLst/>
          </a:prstGeom>
        </p:spPr>
      </p:pic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BEF515E2-0C2E-4A8A-8733-F86E57C4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sp>
        <p:nvSpPr>
          <p:cNvPr id="13" name="Espaço Reservado para Data 12">
            <a:extLst>
              <a:ext uri="{FF2B5EF4-FFF2-40B4-BE49-F238E27FC236}">
                <a16:creationId xmlns:a16="http://schemas.microsoft.com/office/drawing/2014/main" id="{5FE2358D-00A2-4D8D-938D-F5A8B807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</p:spTree>
    <p:extLst>
      <p:ext uri="{BB962C8B-B14F-4D97-AF65-F5344CB8AC3E}">
        <p14:creationId xmlns:p14="http://schemas.microsoft.com/office/powerpoint/2010/main" val="208949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I</a:t>
            </a:r>
            <a:br>
              <a:rPr lang="en-US" dirty="0"/>
            </a:br>
            <a:r>
              <a:rPr lang="en-US" sz="3600" dirty="0" err="1"/>
              <a:t>Caracteristicas</a:t>
            </a:r>
            <a:r>
              <a:rPr lang="en-US" sz="3600" dirty="0"/>
              <a:t> das </a:t>
            </a:r>
            <a:r>
              <a:rPr lang="en-US" sz="3600" dirty="0" err="1"/>
              <a:t>Linguagens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90AD34C-F76D-48E3-8535-BE72F3B8E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5" y="1690688"/>
            <a:ext cx="6772736" cy="4665662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112313-2852-4283-982F-731154C4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FA84221-80D0-461C-B03C-F0422BE8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</p:spTree>
    <p:extLst>
      <p:ext uri="{BB962C8B-B14F-4D97-AF65-F5344CB8AC3E}">
        <p14:creationId xmlns:p14="http://schemas.microsoft.com/office/powerpoint/2010/main" val="191257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I</a:t>
            </a:r>
            <a:br>
              <a:rPr lang="en-US" dirty="0"/>
            </a:br>
            <a:r>
              <a:rPr lang="en-US" sz="3600" dirty="0" err="1"/>
              <a:t>Programação</a:t>
            </a:r>
            <a:r>
              <a:rPr lang="en-US" sz="3600" dirty="0"/>
              <a:t> </a:t>
            </a:r>
            <a:r>
              <a:rPr lang="en-US" sz="3600" dirty="0" err="1"/>
              <a:t>Estruturada</a:t>
            </a:r>
            <a:r>
              <a:rPr lang="en-US" sz="3600" dirty="0"/>
              <a:t> x </a:t>
            </a:r>
            <a:r>
              <a:rPr lang="en-US" sz="3600" dirty="0" err="1"/>
              <a:t>Orientação</a:t>
            </a:r>
            <a:r>
              <a:rPr lang="en-US" sz="3600" dirty="0"/>
              <a:t> </a:t>
            </a:r>
            <a:r>
              <a:rPr lang="en-US" sz="3600" dirty="0" err="1"/>
              <a:t>Objeto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DE470D7-9D3D-4205-814A-A6882529F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10" y="1690688"/>
            <a:ext cx="8265648" cy="4740592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82D08F6-95CF-479E-B06C-E080F379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A326CD-4BB4-40B8-9522-0B421CC0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</p:spTree>
    <p:extLst>
      <p:ext uri="{BB962C8B-B14F-4D97-AF65-F5344CB8AC3E}">
        <p14:creationId xmlns:p14="http://schemas.microsoft.com/office/powerpoint/2010/main" val="80141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I</a:t>
            </a:r>
            <a:br>
              <a:rPr lang="en-US" dirty="0"/>
            </a:br>
            <a:r>
              <a:rPr lang="en-US" sz="3600" dirty="0" err="1"/>
              <a:t>Programação</a:t>
            </a:r>
            <a:r>
              <a:rPr lang="en-US" sz="3600" dirty="0"/>
              <a:t> </a:t>
            </a:r>
            <a:r>
              <a:rPr lang="en-US" sz="3600" dirty="0" err="1"/>
              <a:t>Estruturada</a:t>
            </a:r>
            <a:r>
              <a:rPr lang="en-US" sz="3600" dirty="0"/>
              <a:t> x </a:t>
            </a:r>
            <a:r>
              <a:rPr lang="en-US" sz="3600" dirty="0" err="1"/>
              <a:t>Orientação</a:t>
            </a:r>
            <a:r>
              <a:rPr lang="en-US" sz="3600" dirty="0"/>
              <a:t> </a:t>
            </a:r>
            <a:r>
              <a:rPr lang="en-US" sz="3600" dirty="0" err="1"/>
              <a:t>Objeto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13B1D16-E7CA-4422-92B5-21161F422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92" y="1827213"/>
            <a:ext cx="10624216" cy="4665662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D632A7F-4C0E-4B14-BF57-E4BEFE24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E8B0BD-3229-4AF5-9568-1B3E9D4A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</p:spTree>
    <p:extLst>
      <p:ext uri="{BB962C8B-B14F-4D97-AF65-F5344CB8AC3E}">
        <p14:creationId xmlns:p14="http://schemas.microsoft.com/office/powerpoint/2010/main" val="14129327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2040</TotalTime>
  <Words>1846</Words>
  <Application>Microsoft Office PowerPoint</Application>
  <PresentationFormat>Widescreen</PresentationFormat>
  <Paragraphs>355</Paragraphs>
  <Slides>35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Wingdings</vt:lpstr>
      <vt:lpstr>Tema do Office</vt:lpstr>
      <vt:lpstr>Programação I (Aula 1)</vt:lpstr>
      <vt:lpstr>Programação I - Aula 1</vt:lpstr>
      <vt:lpstr>Programação I Avisos</vt:lpstr>
      <vt:lpstr>Programação I Conteúdo Programático</vt:lpstr>
      <vt:lpstr>Bibliografia</vt:lpstr>
      <vt:lpstr>Programação I Caracteristicas das Linguagens</vt:lpstr>
      <vt:lpstr>Programação I Caracteristicas das Linguagens</vt:lpstr>
      <vt:lpstr>Programação I Programação Estruturada x Orientação Objeto</vt:lpstr>
      <vt:lpstr>Programação I Programação Estruturada x Orientação Objeto</vt:lpstr>
      <vt:lpstr>Programação I Características: Historia</vt:lpstr>
      <vt:lpstr>Programação I Ambientes de Programação</vt:lpstr>
      <vt:lpstr>Programação I - Ciclo de Vida do JAVA (Deitel Cap I)</vt:lpstr>
      <vt:lpstr>Programação I Plataforma JAVA</vt:lpstr>
      <vt:lpstr>Programação I – Hello World</vt:lpstr>
      <vt:lpstr>Programação I – Hello World</vt:lpstr>
      <vt:lpstr>Programação I – Hello World</vt:lpstr>
      <vt:lpstr>Programação I – Hello World II</vt:lpstr>
      <vt:lpstr>Programação I Tipos de dados primitivos</vt:lpstr>
      <vt:lpstr>Programação I Variáveis e Constantes</vt:lpstr>
      <vt:lpstr>Programação I Variaveis e Constantes – Convenções de Nome</vt:lpstr>
      <vt:lpstr>Programação I - Operadores</vt:lpstr>
      <vt:lpstr>Programação I – Exemplo 1</vt:lpstr>
      <vt:lpstr>Programação I – Exemplo 1</vt:lpstr>
      <vt:lpstr>Programação I - Wrappers</vt:lpstr>
      <vt:lpstr>Programação I - Wrappers</vt:lpstr>
      <vt:lpstr>Programação I – Métodos da Classe String</vt:lpstr>
      <vt:lpstr>Programação I – Exemplo 2</vt:lpstr>
      <vt:lpstr>Programação I – Comandos de Fluxo</vt:lpstr>
      <vt:lpstr>Programação I –  Condicional (Deitel Cap.4)</vt:lpstr>
      <vt:lpstr>Programação I –  Repetição Fixa (Deitel Cap.5)</vt:lpstr>
      <vt:lpstr>Programação I – Exemplo 3</vt:lpstr>
      <vt:lpstr>Programação I – Exemplo 4</vt:lpstr>
      <vt:lpstr>Programação I – Repetição condicional (Deitel Cap.4)</vt:lpstr>
      <vt:lpstr>Programação I – Comandos de Fluxo</vt:lpstr>
      <vt:lpstr>Programação I – Exemplo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68</cp:revision>
  <dcterms:created xsi:type="dcterms:W3CDTF">2016-08-01T02:15:42Z</dcterms:created>
  <dcterms:modified xsi:type="dcterms:W3CDTF">2018-02-25T23:52:18Z</dcterms:modified>
</cp:coreProperties>
</file>