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82" r:id="rId3"/>
    <p:sldId id="299" r:id="rId4"/>
    <p:sldId id="300" r:id="rId5"/>
    <p:sldId id="301" r:id="rId6"/>
    <p:sldId id="277" r:id="rId7"/>
    <p:sldId id="278" r:id="rId8"/>
    <p:sldId id="302" r:id="rId9"/>
    <p:sldId id="303" r:id="rId10"/>
    <p:sldId id="305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7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79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6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9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8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0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2)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pt-BR" sz="4800" dirty="0"/>
              <a:t>Classes, atributos e métodos</a:t>
            </a:r>
            <a:br>
              <a:rPr lang="en-US" sz="4800" dirty="0"/>
            </a:br>
            <a:r>
              <a:rPr lang="en-US" sz="4800" dirty="0" err="1"/>
              <a:t>Exemplo</a:t>
            </a:r>
            <a:r>
              <a:rPr lang="en-US" sz="4800" dirty="0"/>
              <a:t> 1</a:t>
            </a:r>
            <a:r>
              <a:rPr lang="en-US" sz="3600" dirty="0"/>
              <a:t>.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7DBCCF-D89C-4027-AD00-67CE29D4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7" y="1495020"/>
            <a:ext cx="8467002" cy="4906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1CA038-11DA-4350-BB7F-B50ABB76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99" y="947709"/>
            <a:ext cx="589597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A26856-F992-4403-AEB7-396ABEA0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461" y="4280509"/>
            <a:ext cx="3371850" cy="1819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36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</a:t>
            </a:r>
            <a:r>
              <a:rPr lang="pt-BR" sz="4800" dirty="0"/>
              <a:t>Classes, atributos e métodos</a:t>
            </a:r>
            <a:br>
              <a:rPr lang="pt-BR" sz="4800" dirty="0"/>
            </a:br>
            <a:r>
              <a:rPr lang="en-US" sz="4800" dirty="0" err="1"/>
              <a:t>Exercicios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DE2B6-313A-4DBC-B805-3BC7459B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Exercicio</a:t>
            </a:r>
            <a:r>
              <a:rPr lang="en-US" dirty="0"/>
              <a:t> 1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que </a:t>
            </a:r>
            <a:r>
              <a:rPr lang="en-US" dirty="0" err="1"/>
              <a:t>receba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chamado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JOptionPane</a:t>
            </a:r>
            <a:r>
              <a:rPr lang="en-US" dirty="0"/>
              <a:t> (ou terminal)</a:t>
            </a:r>
          </a:p>
          <a:p>
            <a:r>
              <a:rPr lang="en-US" dirty="0" err="1"/>
              <a:t>Exercicio</a:t>
            </a:r>
            <a:r>
              <a:rPr lang="en-US" dirty="0"/>
              <a:t> 2 – </a:t>
            </a:r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.</a:t>
            </a:r>
          </a:p>
          <a:p>
            <a:r>
              <a:rPr lang="en-US" dirty="0" err="1"/>
              <a:t>Exercício</a:t>
            </a:r>
            <a:r>
              <a:rPr lang="en-US" dirty="0"/>
              <a:t> 3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Administracao</a:t>
            </a:r>
            <a:r>
              <a:rPr lang="en-US" dirty="0"/>
              <a:t>” que </a:t>
            </a:r>
            <a:r>
              <a:rPr lang="en-US" dirty="0" err="1"/>
              <a:t>contenha</a:t>
            </a:r>
            <a:r>
              <a:rPr lang="en-US" dirty="0"/>
              <a:t> um Array de até 100 pessoas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Processa</a:t>
            </a:r>
            <a:r>
              <a:rPr lang="en-US" dirty="0"/>
              <a:t>”:</a:t>
            </a:r>
          </a:p>
          <a:p>
            <a:pPr lvl="2"/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PessoaView</a:t>
            </a:r>
            <a:r>
              <a:rPr lang="en-US" dirty="0"/>
              <a:t>” e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pPr lvl="2"/>
            <a:r>
              <a:rPr lang="en-US" dirty="0" err="1"/>
              <a:t>Pega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lidos e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pPr lvl="2"/>
            <a:r>
              <a:rPr lang="en-US" dirty="0" err="1"/>
              <a:t>Insere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no Array</a:t>
            </a:r>
          </a:p>
          <a:p>
            <a:pPr lvl="1"/>
            <a:r>
              <a:rPr lang="en-US" dirty="0"/>
              <a:t>Lista: </a:t>
            </a:r>
          </a:p>
          <a:p>
            <a:pPr lvl="2"/>
            <a:r>
              <a:rPr lang="en-US" dirty="0" err="1"/>
              <a:t>Escreve</a:t>
            </a:r>
            <a:r>
              <a:rPr lang="en-US" dirty="0"/>
              <a:t> no terminal a lista de pessoas </a:t>
            </a:r>
            <a:r>
              <a:rPr lang="en-US" dirty="0" err="1"/>
              <a:t>lidas</a:t>
            </a:r>
            <a:endParaRPr lang="en-US" dirty="0"/>
          </a:p>
          <a:p>
            <a:r>
              <a:rPr lang="en-US" dirty="0" err="1"/>
              <a:t>Exercício</a:t>
            </a:r>
            <a:r>
              <a:rPr lang="en-US" dirty="0"/>
              <a:t> 4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preço</a:t>
            </a:r>
            <a:r>
              <a:rPr lang="en-US" dirty="0"/>
              <a:t> e um </a:t>
            </a:r>
            <a:r>
              <a:rPr lang="en-US" dirty="0" err="1"/>
              <a:t>método</a:t>
            </a:r>
            <a:r>
              <a:rPr lang="en-US" dirty="0"/>
              <a:t> para calculary o total do valor do </a:t>
            </a:r>
            <a:r>
              <a:rPr lang="en-US" dirty="0" err="1"/>
              <a:t>estoque</a:t>
            </a:r>
            <a:r>
              <a:rPr lang="en-US" dirty="0"/>
              <a:t> </a:t>
            </a:r>
            <a:r>
              <a:rPr lang="en-US" dirty="0" err="1"/>
              <a:t>daquele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  <a:p>
            <a:r>
              <a:rPr lang="en-US" dirty="0" err="1"/>
              <a:t>Exercício</a:t>
            </a:r>
            <a:r>
              <a:rPr lang="en-US" dirty="0"/>
              <a:t> 5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para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produto</a:t>
            </a:r>
            <a:r>
              <a:rPr lang="en-US" dirty="0"/>
              <a:t>(</a:t>
            </a:r>
            <a:r>
              <a:rPr lang="en-US" dirty="0" err="1"/>
              <a:t>Exercicio</a:t>
            </a:r>
            <a:r>
              <a:rPr lang="en-US" dirty="0"/>
              <a:t>  2) e o seu total </a:t>
            </a:r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(Terminal ou </a:t>
            </a:r>
            <a:r>
              <a:rPr lang="en-US" dirty="0" err="1"/>
              <a:t>JOptionPane</a:t>
            </a:r>
            <a:r>
              <a:rPr lang="en-US" dirty="0"/>
              <a:t>)- </a:t>
            </a:r>
          </a:p>
          <a:p>
            <a:r>
              <a:rPr lang="en-US" dirty="0" err="1"/>
              <a:t>Exercício</a:t>
            </a:r>
            <a:r>
              <a:rPr lang="en-US" dirty="0"/>
              <a:t> 6 –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Estoque</a:t>
            </a:r>
            <a:r>
              <a:rPr lang="en-US" dirty="0"/>
              <a:t>”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moldes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(3) e </a:t>
            </a:r>
            <a:r>
              <a:rPr lang="en-US" dirty="0" err="1"/>
              <a:t>mostre</a:t>
            </a:r>
            <a:r>
              <a:rPr lang="en-US" dirty="0"/>
              <a:t> o total do </a:t>
            </a:r>
            <a:r>
              <a:rPr lang="en-US" dirty="0" err="1"/>
              <a:t>estoque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2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000" dirty="0"/>
              <a:t>Arrays ou </a:t>
            </a:r>
            <a:r>
              <a:rPr lang="en-US" sz="4000" dirty="0" err="1"/>
              <a:t>Vetores</a:t>
            </a:r>
            <a:endParaRPr lang="en-US" sz="4000" dirty="0"/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Orientação</a:t>
            </a:r>
            <a:r>
              <a:rPr lang="en-US" sz="4000" dirty="0"/>
              <a:t> </a:t>
            </a:r>
            <a:r>
              <a:rPr lang="en-US" sz="4000" dirty="0" err="1"/>
              <a:t>Objeto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JAVA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600" dirty="0"/>
              <a:t>Classes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Atributos</a:t>
            </a:r>
            <a:endParaRPr lang="en-US" sz="3600" dirty="0"/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Métodos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Exemplos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Exercícios</a:t>
            </a:r>
            <a:endParaRPr lang="en-US" sz="4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86723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4911318-3F84-4F33-8291-2E44FCA9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94" y="2520461"/>
            <a:ext cx="4487106" cy="36923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“Arrays” ou “</a:t>
            </a:r>
            <a:r>
              <a:rPr lang="en-US" b="1" dirty="0" err="1"/>
              <a:t>Vetores</a:t>
            </a:r>
            <a:r>
              <a:rPr lang="en-US" b="1" dirty="0"/>
              <a:t>” </a:t>
            </a:r>
            <a:br>
              <a:rPr lang="en-US" b="1" dirty="0"/>
            </a:br>
            <a:r>
              <a:rPr lang="en-US" sz="2400" b="1" dirty="0"/>
              <a:t>(</a:t>
            </a:r>
            <a:r>
              <a:rPr lang="en-US" sz="2400" b="1" dirty="0" err="1"/>
              <a:t>Deitel</a:t>
            </a:r>
            <a:r>
              <a:rPr lang="en-US" sz="2400" b="1" dirty="0"/>
              <a:t> cap.7)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519238"/>
            <a:ext cx="11828583" cy="4351338"/>
          </a:xfrm>
        </p:spPr>
        <p:txBody>
          <a:bodyPr/>
          <a:lstStyle/>
          <a:p>
            <a:r>
              <a:rPr lang="en-US" dirty="0"/>
              <a:t>DECLARAÇÃO: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&lt;Tipo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nome</a:t>
            </a:r>
            <a:r>
              <a:rPr lang="en-US" sz="2400" b="1" dirty="0">
                <a:solidFill>
                  <a:srgbClr val="00B0F0"/>
                </a:solidFill>
              </a:rPr>
              <a:t> da </a:t>
            </a:r>
            <a:r>
              <a:rPr lang="en-US" sz="2400" b="1" dirty="0" err="1">
                <a:solidFill>
                  <a:srgbClr val="00B0F0"/>
                </a:solidFill>
              </a:rPr>
              <a:t>variável</a:t>
            </a:r>
            <a:r>
              <a:rPr lang="en-US" b="1" dirty="0">
                <a:solidFill>
                  <a:srgbClr val="00B0F0"/>
                </a:solidFill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>
                <a:solidFill>
                  <a:srgbClr val="00B0F0"/>
                </a:solidFill>
              </a:rPr>
              <a:t>Tipo ou </a:t>
            </a:r>
            <a:r>
              <a:rPr lang="en-US" sz="2400" b="1" dirty="0" err="1">
                <a:solidFill>
                  <a:srgbClr val="00B0F0"/>
                </a:solidFill>
              </a:rPr>
              <a:t>Classe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sz="2400" b="1" dirty="0" err="1">
                <a:solidFill>
                  <a:srgbClr val="00B0F0"/>
                </a:solidFill>
              </a:rPr>
              <a:t>tamanho</a:t>
            </a:r>
            <a:r>
              <a:rPr lang="en-US" sz="2400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1BE6BD-05BB-4864-9D59-3CC7B2F0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2" y="3086100"/>
            <a:ext cx="3969375" cy="725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E88603-C1EA-41B4-A37D-FCC6B4D43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" y="4145803"/>
            <a:ext cx="8509248" cy="10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Arrays – Ex 1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3600" dirty="0" err="1"/>
              <a:t>Coloque</a:t>
            </a:r>
            <a:r>
              <a:rPr lang="en-US" sz="3600" dirty="0"/>
              <a:t> a lista </a:t>
            </a:r>
            <a:r>
              <a:rPr lang="en-US" sz="3600" dirty="0" err="1"/>
              <a:t>abaixo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um array e </a:t>
            </a:r>
            <a:r>
              <a:rPr lang="en-US" sz="3600" dirty="0" err="1"/>
              <a:t>mostre</a:t>
            </a:r>
            <a:r>
              <a:rPr lang="en-US" sz="3600" dirty="0"/>
              <a:t> o total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66" y="1572399"/>
            <a:ext cx="7058234" cy="4450005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34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26" y="215208"/>
            <a:ext cx="10876148" cy="664024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Arrays – Ex 1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09313" y="6348725"/>
            <a:ext cx="6672887" cy="365125"/>
          </a:xfrm>
        </p:spPr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F4317-7215-4521-99EC-11303F2C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98876E-B294-40D8-B8F4-39CAC6F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85834F-68FB-4098-A194-FE2A6E85B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61"/>
          <a:stretch/>
        </p:blipFill>
        <p:spPr>
          <a:xfrm>
            <a:off x="286273" y="984738"/>
            <a:ext cx="8160204" cy="2831633"/>
          </a:xfrm>
          <a:prstGeom prst="round2DiagRect">
            <a:avLst>
              <a:gd name="adj1" fmla="val 16667"/>
              <a:gd name="adj2" fmla="val 46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3577B-2993-425A-B763-FE908130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00" y="2247039"/>
            <a:ext cx="10557941" cy="374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28778F34-F959-4752-BEB8-D934B0B242A5}"/>
              </a:ext>
            </a:extLst>
          </p:cNvPr>
          <p:cNvSpPr/>
          <p:nvPr/>
        </p:nvSpPr>
        <p:spPr>
          <a:xfrm>
            <a:off x="8446477" y="2247039"/>
            <a:ext cx="3112477" cy="1195754"/>
          </a:xfrm>
          <a:prstGeom prst="wedgeEllipseCallout">
            <a:avLst>
              <a:gd name="adj1" fmla="val -99929"/>
              <a:gd name="adj2" fmla="val 9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Tamanho</a:t>
            </a:r>
            <a:r>
              <a:rPr lang="en-US" sz="2800" dirty="0"/>
              <a:t> do Array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69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282258"/>
          </a:xfrm>
        </p:spPr>
        <p:txBody>
          <a:bodyPr>
            <a:no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</a:t>
            </a:r>
            <a:r>
              <a:rPr lang="en-US" sz="4800" dirty="0"/>
              <a:t>– Arrays – Ex 2  (1)</a:t>
            </a:r>
            <a:br>
              <a:rPr lang="en-US" sz="4800" dirty="0"/>
            </a:br>
            <a:r>
              <a:rPr lang="en-US" sz="3600" dirty="0"/>
              <a:t>- </a:t>
            </a:r>
            <a:r>
              <a:rPr lang="en-US" sz="2400" dirty="0" err="1"/>
              <a:t>Coloque</a:t>
            </a:r>
            <a:r>
              <a:rPr lang="en-US" sz="2400" dirty="0"/>
              <a:t> a lista </a:t>
            </a:r>
            <a:r>
              <a:rPr lang="en-US" sz="2400" dirty="0" err="1"/>
              <a:t>abaixo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array e </a:t>
            </a:r>
            <a:r>
              <a:rPr lang="en-US" sz="2400" dirty="0" err="1"/>
              <a:t>mostre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totais</a:t>
            </a:r>
            <a:r>
              <a:rPr lang="en-US" sz="3600" dirty="0"/>
              <a:t> 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73" y="1570035"/>
            <a:ext cx="11095054" cy="44767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package aula1_ex2;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java.util.Scanner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class Aula1_EX2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public static void main(String[]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//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leitura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da </a:t>
            </a:r>
            <a:r>
              <a:rPr lang="en-US" sz="1600" b="1" cap="none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biblioteca</a:t>
            </a:r>
            <a:r>
              <a:rPr lang="en-US" sz="1600" b="1" cap="none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Scanner input = new Scanner(System.in);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Diga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numero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0; //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Quantos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serão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double aV1, aV2, aV3;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for(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=0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nrAlunos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;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" + (i+1)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AV1: ");   aV1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AV2: ");   aV2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("Entre nota da AV3: ");   aV3 =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input.nextDouble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double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6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(aV1,aV2,aV3);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cap="non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System.out.println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("Media final do 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Aluno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:"+ (i+1) + " = "+</a:t>
            </a:r>
            <a:r>
              <a:rPr lang="en-US" sz="16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mediaFinal</a:t>
            </a: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8821" y="6406905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30A3C-01C7-4D71-BB95-37F7D06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43121-1E85-426C-8E0A-AF0C4C2F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17003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141" y="287777"/>
            <a:ext cx="10876148" cy="1023247"/>
          </a:xfrm>
        </p:spPr>
        <p:txBody>
          <a:bodyPr>
            <a:no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</a:t>
            </a:r>
            <a:r>
              <a:rPr lang="en-US" dirty="0"/>
              <a:t>– Arrays – Ex 2 (2)</a:t>
            </a:r>
            <a:br>
              <a:rPr lang="en-US" dirty="0"/>
            </a:br>
            <a:r>
              <a:rPr lang="en-US" sz="3600" dirty="0"/>
              <a:t>- </a:t>
            </a:r>
            <a:r>
              <a:rPr lang="en-US" sz="2000" dirty="0" err="1"/>
              <a:t>Coloque</a:t>
            </a:r>
            <a:r>
              <a:rPr lang="en-US" sz="2000" dirty="0"/>
              <a:t> a lista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array e </a:t>
            </a:r>
            <a:r>
              <a:rPr lang="en-US" sz="2000" dirty="0" err="1"/>
              <a:t>mostre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totais</a:t>
            </a:r>
            <a:endParaRPr lang="pt-BR" sz="20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009" y="1664677"/>
            <a:ext cx="10876149" cy="4148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/*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Retorna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média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eliminando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en-US" sz="1800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menor</a:t>
            </a: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nota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public static double </a:t>
            </a:r>
            <a:r>
              <a:rPr 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mediaMenorNota</a:t>
            </a: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(double av1,double av2, double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if (av1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if(av1 &lt;= av3){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(av2+av3)/2;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if(av3 &lt;= av2){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return (av1+av2)/2;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return (av1+av3)/2;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}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}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02860" y="6248400"/>
            <a:ext cx="6672887" cy="365125"/>
          </a:xfrm>
        </p:spPr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7E158-F31F-464E-B674-B022649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04AD9A-A7BB-4B4B-84BD-731DD2A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9697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/>
              <a:t>Programação</a:t>
            </a:r>
            <a:r>
              <a:rPr lang="en-US" sz="5400" b="1" dirty="0"/>
              <a:t> I – </a:t>
            </a:r>
            <a:r>
              <a:rPr lang="en-US" sz="5400" b="1" dirty="0" err="1"/>
              <a:t>Orientação</a:t>
            </a:r>
            <a:r>
              <a:rPr lang="en-US" sz="5400" b="1" dirty="0"/>
              <a:t> </a:t>
            </a:r>
            <a:r>
              <a:rPr lang="en-US" sz="5400" b="1" dirty="0" err="1"/>
              <a:t>Objeto</a:t>
            </a:r>
            <a:r>
              <a:rPr lang="en-US" sz="5400" b="1" dirty="0"/>
              <a:t>(JAVA)</a:t>
            </a:r>
            <a:br>
              <a:rPr lang="en-US" sz="5400" b="1" dirty="0"/>
            </a:b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x </a:t>
            </a:r>
            <a:r>
              <a:rPr lang="en-US" dirty="0" err="1"/>
              <a:t>Orientação</a:t>
            </a:r>
            <a:r>
              <a:rPr lang="en-US" dirty="0"/>
              <a:t> </a:t>
            </a:r>
            <a:r>
              <a:rPr lang="en-US" dirty="0" err="1"/>
              <a:t>Objeto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290735-846C-49BF-809D-AC242B98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79" y="2075174"/>
            <a:ext cx="7596367" cy="4356740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CFCD9C9-307F-43A2-9D2E-BC54570E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69889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pt-BR" sz="4800" cap="none" dirty="0"/>
              <a:t>Classes, atributos e métodos </a:t>
            </a:r>
            <a:r>
              <a:rPr lang="pt-BR" sz="4000" cap="none" dirty="0"/>
              <a:t>(</a:t>
            </a:r>
            <a:r>
              <a:rPr lang="pt-BR" sz="4000" cap="none" dirty="0" err="1"/>
              <a:t>Deitel</a:t>
            </a:r>
            <a:r>
              <a:rPr lang="pt-BR" sz="4000" cap="none" dirty="0"/>
              <a:t> </a:t>
            </a:r>
            <a:r>
              <a:rPr lang="pt-BR" sz="4000" cap="none" dirty="0" err="1"/>
              <a:t>cap</a:t>
            </a:r>
            <a:r>
              <a:rPr lang="pt-BR" sz="4000" cap="none" dirty="0"/>
              <a:t> 3)</a:t>
            </a:r>
            <a:endParaRPr lang="pt-BR" sz="4800" cap="non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3480" y="1270289"/>
            <a:ext cx="9726805" cy="526114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cap="none" dirty="0"/>
              <a:t>Classes </a:t>
            </a:r>
            <a:r>
              <a:rPr lang="en-US" sz="3600" cap="none" dirty="0"/>
              <a:t>- </a:t>
            </a:r>
            <a:r>
              <a:rPr lang="en-US" sz="3200" cap="none" dirty="0" err="1"/>
              <a:t>Equivalente</a:t>
            </a:r>
            <a:r>
              <a:rPr lang="en-US" sz="3200" cap="none" dirty="0"/>
              <a:t> a “Tipo”</a:t>
            </a:r>
          </a:p>
          <a:p>
            <a:pPr marL="457200" lvl="1" indent="0">
              <a:buNone/>
            </a:pP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800" dirty="0"/>
              <a:t>&lt;Nome da </a:t>
            </a:r>
            <a:r>
              <a:rPr lang="en-US" sz="3800" dirty="0" err="1"/>
              <a:t>Classe</a:t>
            </a:r>
            <a:r>
              <a:rPr lang="en-US" sz="3800" dirty="0"/>
              <a:t>&gt; 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… }</a:t>
            </a:r>
            <a:endParaRPr lang="en-US" sz="3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sym typeface="Wingdings" panose="05000000000000000000" pitchFamily="2" charset="2"/>
              </a:rPr>
              <a:t>O</a:t>
            </a:r>
            <a:r>
              <a:rPr lang="en-US" sz="3600" b="1" cap="none" dirty="0" err="1">
                <a:sym typeface="Wingdings" panose="05000000000000000000" pitchFamily="2" charset="2"/>
              </a:rPr>
              <a:t>bjetos</a:t>
            </a:r>
            <a:r>
              <a:rPr lang="en-US" sz="3600" b="1" cap="none" dirty="0">
                <a:sym typeface="Wingdings" panose="05000000000000000000" pitchFamily="2" charset="2"/>
              </a:rPr>
              <a:t> </a:t>
            </a:r>
            <a:r>
              <a:rPr lang="en-US" sz="3600" cap="none" dirty="0">
                <a:sym typeface="Wingdings" panose="05000000000000000000" pitchFamily="2" charset="2"/>
              </a:rPr>
              <a:t>– </a:t>
            </a:r>
            <a:r>
              <a:rPr lang="en-US" sz="3600" cap="none" dirty="0" err="1">
                <a:sym typeface="Wingdings" panose="05000000000000000000" pitchFamily="2" charset="2"/>
              </a:rPr>
              <a:t>Equivalente</a:t>
            </a:r>
            <a:r>
              <a:rPr lang="en-US" sz="3600" cap="none" dirty="0">
                <a:sym typeface="Wingdings" panose="05000000000000000000" pitchFamily="2" charset="2"/>
              </a:rPr>
              <a:t> a “</a:t>
            </a:r>
            <a:r>
              <a:rPr lang="en-US" sz="3600" cap="none" dirty="0" err="1">
                <a:sym typeface="Wingdings" panose="05000000000000000000" pitchFamily="2" charset="2"/>
              </a:rPr>
              <a:t>Variaveis</a:t>
            </a:r>
            <a:r>
              <a:rPr lang="en-US" sz="3600" cap="none" dirty="0">
                <a:sym typeface="Wingdings" panose="05000000000000000000" pitchFamily="2" charset="2"/>
              </a:rPr>
              <a:t>”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dirty="0"/>
              <a:t>&lt;Nome da </a:t>
            </a:r>
            <a:r>
              <a:rPr lang="en-US" sz="4200" dirty="0" err="1"/>
              <a:t>Classe</a:t>
            </a:r>
            <a:r>
              <a:rPr lang="en-US" sz="4200" dirty="0"/>
              <a:t>&gt;  &lt;Filha&gt;</a:t>
            </a: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new </a:t>
            </a:r>
            <a:r>
              <a:rPr lang="en-US" sz="4200" dirty="0"/>
              <a:t>&lt;Nome da </a:t>
            </a:r>
            <a:r>
              <a:rPr lang="en-US" sz="4200" dirty="0" err="1"/>
              <a:t>Classe</a:t>
            </a:r>
            <a:r>
              <a:rPr lang="en-US" sz="4200" dirty="0"/>
              <a:t>&gt;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3800" dirty="0"/>
              <a:t>&lt;var1&gt;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3800" dirty="0"/>
              <a:t>&lt;var2&gt;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3800" dirty="0"/>
              <a:t>…</a:t>
            </a:r>
            <a:r>
              <a:rPr lang="en-US" sz="3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US" sz="3600" b="1" cap="none" dirty="0" err="1">
                <a:sym typeface="Wingdings" panose="05000000000000000000" pitchFamily="2" charset="2"/>
              </a:rPr>
              <a:t>Estrutura</a:t>
            </a:r>
            <a:r>
              <a:rPr lang="en-US" sz="3600" b="1" cap="none" dirty="0">
                <a:sym typeface="Wingdings" panose="05000000000000000000" pitchFamily="2" charset="2"/>
              </a:rPr>
              <a:t> </a:t>
            </a:r>
            <a:r>
              <a:rPr lang="en-US" sz="3600" b="1" cap="none" dirty="0" err="1">
                <a:sym typeface="Wingdings" panose="05000000000000000000" pitchFamily="2" charset="2"/>
              </a:rPr>
              <a:t>interna</a:t>
            </a:r>
            <a:r>
              <a:rPr lang="en-US" sz="3600" dirty="0">
                <a:sym typeface="Wingdings" panose="05000000000000000000" pitchFamily="2" charset="2"/>
              </a:rPr>
              <a:t> </a:t>
            </a:r>
            <a:r>
              <a:rPr lang="en-US" sz="3600" cap="none" dirty="0">
                <a:sym typeface="Wingdings" panose="05000000000000000000" pitchFamily="2" charset="2"/>
              </a:rPr>
              <a:t> pode </a:t>
            </a:r>
            <a:r>
              <a:rPr lang="en-US" sz="3600" cap="none" dirty="0" err="1">
                <a:sym typeface="Wingdings" panose="05000000000000000000" pitchFamily="2" charset="2"/>
              </a:rPr>
              <a:t>variar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os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err="1">
                <a:sym typeface="Wingdings" panose="05000000000000000000" pitchFamily="2" charset="2"/>
              </a:rPr>
              <a:t>métodos</a:t>
            </a:r>
            <a:r>
              <a:rPr lang="en-US" sz="3600" dirty="0">
                <a:sym typeface="Wingdings" panose="05000000000000000000" pitchFamily="2" charset="2"/>
              </a:rPr>
              <a:t> não.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Atributos</a:t>
            </a:r>
            <a:r>
              <a:rPr lang="en-US" sz="3400" cap="none" dirty="0"/>
              <a:t> </a:t>
            </a:r>
            <a:r>
              <a:rPr lang="en-US" sz="3400" cap="none" dirty="0">
                <a:sym typeface="Wingdings" panose="05000000000000000000" pitchFamily="2" charset="2"/>
              </a:rPr>
              <a:t> “</a:t>
            </a:r>
            <a:r>
              <a:rPr lang="en-US" sz="3400" cap="none" dirty="0" err="1">
                <a:sym typeface="Wingdings" panose="05000000000000000000" pitchFamily="2" charset="2"/>
              </a:rPr>
              <a:t>Vari</a:t>
            </a:r>
            <a:r>
              <a:rPr lang="en-US" sz="3400" dirty="0" err="1">
                <a:sym typeface="Wingdings" panose="05000000000000000000" pitchFamily="2" charset="2"/>
              </a:rPr>
              <a:t>áveis</a:t>
            </a:r>
            <a:r>
              <a:rPr lang="en-US" sz="3400" dirty="0">
                <a:sym typeface="Wingdings" panose="05000000000000000000" pitchFamily="2" charset="2"/>
              </a:rPr>
              <a:t>” da </a:t>
            </a:r>
            <a:r>
              <a:rPr lang="en-US" sz="3400" dirty="0" err="1">
                <a:sym typeface="Wingdings" panose="05000000000000000000" pitchFamily="2" charset="2"/>
              </a:rPr>
              <a:t>Classe</a:t>
            </a:r>
            <a:endParaRPr lang="en-US" sz="34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Métodos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 </a:t>
            </a:r>
            <a:r>
              <a:rPr lang="en-US" sz="3400" dirty="0" err="1">
                <a:sym typeface="Wingdings" panose="05000000000000000000" pitchFamily="2" charset="2"/>
              </a:rPr>
              <a:t>Encapsular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estrutura</a:t>
            </a:r>
            <a:endParaRPr lang="en-US" sz="3400" dirty="0"/>
          </a:p>
          <a:p>
            <a:pPr marL="1657350" lvl="2" indent="-742950">
              <a:buFont typeface="+mj-lt"/>
              <a:buAutoNum type="romanLcPeriod"/>
            </a:pPr>
            <a:r>
              <a:rPr lang="en-US" sz="3200" dirty="0" err="1"/>
              <a:t>Declaração</a:t>
            </a:r>
            <a:r>
              <a:rPr lang="en-US" sz="3200" dirty="0"/>
              <a:t>(</a:t>
            </a:r>
            <a:r>
              <a:rPr lang="en-US" sz="3200" dirty="0" err="1"/>
              <a:t>Em</a:t>
            </a:r>
            <a:r>
              <a:rPr lang="en-US" sz="3200" dirty="0"/>
              <a:t> geral </a:t>
            </a:r>
            <a:r>
              <a:rPr lang="en-US" sz="3200" dirty="0" err="1"/>
              <a:t>públicos</a:t>
            </a:r>
            <a:r>
              <a:rPr lang="en-US" sz="3200" dirty="0"/>
              <a:t>):</a:t>
            </a:r>
          </a:p>
          <a:p>
            <a:pPr marL="914400" lvl="2" indent="0">
              <a:buNone/>
            </a:pPr>
            <a:r>
              <a:rPr lang="en-US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public </a:t>
            </a:r>
            <a:r>
              <a:rPr lang="en-US" sz="3400" dirty="0"/>
              <a:t>&lt;Tipo de </a:t>
            </a:r>
            <a:r>
              <a:rPr lang="en-US" sz="3400" dirty="0" err="1"/>
              <a:t>retorno</a:t>
            </a:r>
            <a:r>
              <a:rPr lang="en-US" sz="3400" dirty="0"/>
              <a:t>&gt;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/>
              <a:t>&lt;</a:t>
            </a:r>
            <a:r>
              <a:rPr lang="en-US" sz="3400" dirty="0" err="1"/>
              <a:t>nome</a:t>
            </a:r>
            <a:r>
              <a:rPr lang="en-US" sz="3400" dirty="0"/>
              <a:t> do </a:t>
            </a:r>
            <a:r>
              <a:rPr lang="en-US" sz="3400" dirty="0" err="1"/>
              <a:t>método</a:t>
            </a:r>
            <a:r>
              <a:rPr lang="en-US" sz="3400" dirty="0"/>
              <a:t>&gt;</a:t>
            </a:r>
            <a:r>
              <a:rPr lang="en-US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3400" dirty="0"/>
              <a:t>&lt;tipo&gt; &lt;var1&gt;</a:t>
            </a:r>
            <a:r>
              <a:rPr lang="en-US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3400" dirty="0"/>
              <a:t>&lt;tipo&gt; &lt;var2&gt;</a:t>
            </a:r>
            <a:r>
              <a:rPr lang="en-US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3400" dirty="0"/>
              <a:t>…</a:t>
            </a:r>
            <a:r>
              <a:rPr lang="en-US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… }</a:t>
            </a:r>
            <a:endParaRPr lang="en-US" sz="3400" dirty="0"/>
          </a:p>
          <a:p>
            <a:pPr marL="1657350" lvl="2" indent="-742950">
              <a:buFont typeface="+mj-lt"/>
              <a:buAutoNum type="romanLcPeriod" startAt="2"/>
            </a:pP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Construtores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3200" dirty="0"/>
              <a:t> Quando </a:t>
            </a:r>
            <a:r>
              <a:rPr lang="en-US" sz="3200" dirty="0" err="1"/>
              <a:t>criamos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instância</a:t>
            </a:r>
            <a:r>
              <a:rPr lang="en-US" sz="3200" dirty="0"/>
              <a:t> (</a:t>
            </a:r>
            <a:r>
              <a:rPr lang="en-US" sz="3200" dirty="0" err="1"/>
              <a:t>variável</a:t>
            </a:r>
            <a:r>
              <a:rPr lang="en-US" sz="3200" dirty="0"/>
              <a:t>/</a:t>
            </a:r>
            <a:r>
              <a:rPr lang="en-US" sz="3200" dirty="0" err="1"/>
              <a:t>objeto</a:t>
            </a:r>
            <a:r>
              <a:rPr lang="en-US" sz="3200" dirty="0"/>
              <a:t>) da </a:t>
            </a:r>
            <a:r>
              <a:rPr lang="en-US" sz="3200" dirty="0" err="1"/>
              <a:t>classe</a:t>
            </a:r>
            <a:r>
              <a:rPr lang="en-US" sz="3200" dirty="0"/>
              <a:t>: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public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&lt;Nome da </a:t>
            </a:r>
            <a:r>
              <a:rPr lang="en-US" sz="3200" dirty="0" err="1"/>
              <a:t>Classe</a:t>
            </a:r>
            <a:r>
              <a:rPr lang="en-US" sz="3200" dirty="0"/>
              <a:t>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3200" dirty="0"/>
              <a:t>&lt;tipo&gt; &lt;var1&gt;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3200" dirty="0"/>
              <a:t>&lt;tipo&gt; &lt;var2&gt;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3200" dirty="0"/>
              <a:t>…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… }</a:t>
            </a:r>
            <a:endParaRPr lang="en-US" sz="3200" dirty="0"/>
          </a:p>
          <a:p>
            <a:pPr marL="1657350" lvl="2" indent="-742950">
              <a:buFont typeface="+mj-lt"/>
              <a:buAutoNum type="romanLcPeriod" startAt="3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“Getters” and “Setters” </a:t>
            </a:r>
            <a:r>
              <a:rPr lang="en-US" sz="3200" dirty="0"/>
              <a:t>– </a:t>
            </a:r>
            <a:r>
              <a:rPr lang="en-US" sz="3200" dirty="0" err="1"/>
              <a:t>Acessar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public </a:t>
            </a:r>
            <a:r>
              <a:rPr lang="en-US" sz="3200" dirty="0"/>
              <a:t>&lt;Tipo do </a:t>
            </a:r>
            <a:r>
              <a:rPr lang="en-US" sz="3200" dirty="0" err="1"/>
              <a:t>atributo</a:t>
            </a:r>
            <a:r>
              <a:rPr lang="en-US" sz="3200" dirty="0"/>
              <a:t>&gt;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3200" dirty="0"/>
              <a:t>&lt;</a:t>
            </a:r>
            <a:r>
              <a:rPr lang="en-US" sz="3200" dirty="0" err="1"/>
              <a:t>nome</a:t>
            </a:r>
            <a:r>
              <a:rPr lang="en-US" sz="3200" dirty="0"/>
              <a:t> do </a:t>
            </a:r>
            <a:r>
              <a:rPr lang="en-US" sz="3200" dirty="0" err="1"/>
              <a:t>atributo</a:t>
            </a:r>
            <a:r>
              <a:rPr lang="en-US" sz="3200" dirty="0"/>
              <a:t>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… }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public void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3200" dirty="0"/>
              <a:t>&lt;</a:t>
            </a:r>
            <a:r>
              <a:rPr lang="en-US" sz="3200" dirty="0" err="1"/>
              <a:t>nome</a:t>
            </a:r>
            <a:r>
              <a:rPr lang="en-US" sz="3200" dirty="0"/>
              <a:t> do </a:t>
            </a:r>
            <a:r>
              <a:rPr lang="en-US" sz="3200" dirty="0" err="1"/>
              <a:t>atributo</a:t>
            </a:r>
            <a:r>
              <a:rPr lang="en-US" sz="3200" dirty="0"/>
              <a:t>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3200" dirty="0"/>
              <a:t>&lt;Tipo do </a:t>
            </a:r>
            <a:r>
              <a:rPr lang="en-US" sz="3200" dirty="0" err="1"/>
              <a:t>atributo</a:t>
            </a:r>
            <a:r>
              <a:rPr lang="en-US" sz="3200" dirty="0"/>
              <a:t>&gt; &lt;var1&gt;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 … }</a:t>
            </a:r>
            <a:endParaRPr lang="en-US" sz="3200" dirty="0"/>
          </a:p>
          <a:p>
            <a:pPr marL="1657350" lvl="2" indent="-742950">
              <a:buFont typeface="+mj-lt"/>
              <a:buAutoNum type="romanLcPeriod" startAt="4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</a:t>
            </a:r>
            <a:endParaRPr lang="en-US" sz="34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b="1" cap="none" dirty="0" err="1"/>
              <a:t>Modificadores</a:t>
            </a:r>
            <a:r>
              <a:rPr lang="en-US" sz="3400" b="1" cap="none" dirty="0"/>
              <a:t> de </a:t>
            </a:r>
            <a:r>
              <a:rPr lang="en-US" sz="3400" b="1" cap="none" dirty="0" err="1"/>
              <a:t>Acesso</a:t>
            </a:r>
            <a:r>
              <a:rPr lang="en-US" sz="3400" cap="none" dirty="0"/>
              <a:t> (Para </a:t>
            </a:r>
            <a:r>
              <a:rPr lang="en-US" sz="3400" cap="none" dirty="0" err="1"/>
              <a:t>Variáveis</a:t>
            </a:r>
            <a:r>
              <a:rPr lang="en-US" sz="3400" cap="none" dirty="0"/>
              <a:t> ou </a:t>
            </a:r>
            <a:r>
              <a:rPr lang="en-US" sz="3400" cap="none" dirty="0" err="1"/>
              <a:t>Métodos</a:t>
            </a:r>
            <a:r>
              <a:rPr lang="en-US" sz="3400" cap="none" dirty="0"/>
              <a:t>)</a:t>
            </a:r>
          </a:p>
          <a:p>
            <a:pPr marL="1657350" lvl="2" indent="-742950">
              <a:buFont typeface="+mj-lt"/>
              <a:buAutoNum type="romanLcPeriod"/>
            </a:pPr>
            <a:r>
              <a:rPr lang="en-US" sz="3200" cap="none" dirty="0" err="1"/>
              <a:t>Privados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3200" cap="none" dirty="0"/>
              <a:t>) – </a:t>
            </a:r>
            <a:r>
              <a:rPr lang="en-US" sz="3200" i="1" cap="none" dirty="0"/>
              <a:t>Nem 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pode </a:t>
            </a:r>
            <a:r>
              <a:rPr lang="en-US" sz="3200" i="1" cap="none" dirty="0" err="1"/>
              <a:t>ver</a:t>
            </a:r>
            <a:endParaRPr lang="en-US" sz="3200" i="1" cap="none" dirty="0"/>
          </a:p>
          <a:p>
            <a:pPr marL="1657350" lvl="2" indent="-742950">
              <a:buFont typeface="+mj-lt"/>
              <a:buAutoNum type="romanLcPeriod"/>
            </a:pPr>
            <a:r>
              <a:rPr lang="en-US" sz="3200" cap="none" dirty="0" err="1"/>
              <a:t>Públicos</a:t>
            </a:r>
            <a:r>
              <a:rPr lang="en-US" sz="3200" cap="none" dirty="0"/>
              <a:t> (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200" cap="none" dirty="0"/>
              <a:t>) – </a:t>
            </a:r>
            <a:r>
              <a:rPr lang="en-US" sz="3200" i="1" cap="none" dirty="0"/>
              <a:t>Casa da </a:t>
            </a:r>
            <a:r>
              <a:rPr lang="en-US" sz="3200" i="1" cap="none" dirty="0" err="1"/>
              <a:t>Mãe</a:t>
            </a:r>
            <a:r>
              <a:rPr lang="en-US" sz="3200" i="1" cap="none" dirty="0"/>
              <a:t> Joana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US" sz="3400" dirty="0" err="1"/>
              <a:t>Modificadores</a:t>
            </a:r>
            <a:r>
              <a:rPr lang="en-US" sz="3400" dirty="0"/>
              <a:t> de </a:t>
            </a:r>
            <a:r>
              <a:rPr lang="en-US" sz="3400" dirty="0" err="1"/>
              <a:t>escopo</a:t>
            </a:r>
            <a:endParaRPr lang="en-US" sz="3400" dirty="0"/>
          </a:p>
          <a:p>
            <a:pPr marL="1200150" lvl="1" indent="-74295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600" dirty="0"/>
              <a:t> – “Da </a:t>
            </a:r>
            <a:r>
              <a:rPr lang="en-US" sz="2600" dirty="0" err="1"/>
              <a:t>classe</a:t>
            </a:r>
            <a:r>
              <a:rPr lang="en-US" sz="2600" dirty="0"/>
              <a:t>”- </a:t>
            </a:r>
            <a:r>
              <a:rPr lang="en-US" sz="2600" dirty="0" err="1"/>
              <a:t>Atributo</a:t>
            </a:r>
            <a:r>
              <a:rPr lang="en-US" sz="2600" dirty="0"/>
              <a:t> ou </a:t>
            </a:r>
            <a:r>
              <a:rPr lang="en-US" sz="2600" dirty="0" err="1"/>
              <a:t>Método</a:t>
            </a:r>
            <a:r>
              <a:rPr lang="en-US" sz="2600" dirty="0"/>
              <a:t> </a:t>
            </a:r>
            <a:r>
              <a:rPr lang="en-US" sz="2600" dirty="0" err="1"/>
              <a:t>visivel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todo</a:t>
            </a:r>
            <a:r>
              <a:rPr lang="en-US" sz="2600" dirty="0"/>
              <a:t> o </a:t>
            </a:r>
            <a:r>
              <a:rPr lang="en-US" sz="2600" dirty="0" err="1"/>
              <a:t>programa</a:t>
            </a:r>
            <a:r>
              <a:rPr lang="en-US" sz="2600" dirty="0"/>
              <a:t> (Global)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600" b="1" dirty="0"/>
              <a:t> </a:t>
            </a:r>
            <a:r>
              <a:rPr lang="en-US" sz="2600" dirty="0"/>
              <a:t>– Não pode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alterado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atributo</a:t>
            </a:r>
            <a:r>
              <a:rPr lang="en-US" sz="2600" dirty="0"/>
              <a:t> e nem </a:t>
            </a:r>
            <a:r>
              <a:rPr lang="en-US" sz="2600" dirty="0" err="1"/>
              <a:t>sobrescrito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endParaRPr lang="en-US" sz="2600" dirty="0"/>
          </a:p>
          <a:p>
            <a:pPr marL="742950" indent="-742950">
              <a:buFont typeface="+mj-lt"/>
              <a:buAutoNum type="arabicPeriod" startAt="3"/>
            </a:pPr>
            <a:endParaRPr lang="en-US" sz="4000" i="1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99708" y="6443890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799</Words>
  <Application>Microsoft Office PowerPoint</Application>
  <PresentationFormat>Widescreen</PresentationFormat>
  <Paragraphs>144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2)</vt:lpstr>
      <vt:lpstr>Programação I - Aula 2</vt:lpstr>
      <vt:lpstr>Programação I – “Arrays” ou “Vetores”  (Deitel cap.7)</vt:lpstr>
      <vt:lpstr>Programação I – Arrays – Ex 1 - Coloque a lista abaixo em um array e mostre o total</vt:lpstr>
      <vt:lpstr>Programação I – Arrays – Ex 1</vt:lpstr>
      <vt:lpstr>Programação I – Arrays – Ex 2  (1) - Coloque a lista abaixo em um array e mostre os totais </vt:lpstr>
      <vt:lpstr>Programação I – Arrays – Ex 2 (2) - Coloque a lista abaixo em um array e mostre os totais</vt:lpstr>
      <vt:lpstr>Programação I – Orientação Objeto(JAVA) Programação Estruturada x Orientação Objeto</vt:lpstr>
      <vt:lpstr>Programação I – Orientação Objeto(JAVA) Classes, atributos e métodos (Deitel cap 3)</vt:lpstr>
      <vt:lpstr>Programação I – Classes, atributos e métodos Exemplo 1.</vt:lpstr>
      <vt:lpstr>Programação I – Classes, atributos e métodos Exercicios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93</cp:revision>
  <dcterms:created xsi:type="dcterms:W3CDTF">2016-08-01T02:15:42Z</dcterms:created>
  <dcterms:modified xsi:type="dcterms:W3CDTF">2018-03-05T00:06:28Z</dcterms:modified>
</cp:coreProperties>
</file>