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0"/>
  </p:notesMasterIdLst>
  <p:sldIdLst>
    <p:sldId id="256" r:id="rId2"/>
    <p:sldId id="313" r:id="rId3"/>
    <p:sldId id="314" r:id="rId4"/>
    <p:sldId id="316" r:id="rId5"/>
    <p:sldId id="322" r:id="rId6"/>
    <p:sldId id="299" r:id="rId7"/>
    <p:sldId id="323" r:id="rId8"/>
    <p:sldId id="324" r:id="rId9"/>
    <p:sldId id="317" r:id="rId10"/>
    <p:sldId id="320" r:id="rId11"/>
    <p:sldId id="325" r:id="rId12"/>
    <p:sldId id="321" r:id="rId13"/>
    <p:sldId id="327" r:id="rId14"/>
    <p:sldId id="326" r:id="rId15"/>
    <p:sldId id="310" r:id="rId16"/>
    <p:sldId id="303" r:id="rId17"/>
    <p:sldId id="307" r:id="rId18"/>
    <p:sldId id="30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F9000"/>
    <a:srgbClr val="B4C7E7"/>
    <a:srgbClr val="D6DC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85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1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2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8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20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29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0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5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8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85A6-323B-4A91-AABD-36397DD37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E2D2C-D0DC-4DFC-BCB0-B0DA4B17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B332A-60AE-4666-BAC5-AE7EE2B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03ED4-AEE4-467A-87D4-866C17D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5EA3F-A635-4066-8497-AC82F02A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9D58A-3EAA-4DDF-A04C-0076229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595E5-B879-4E18-8166-112556BA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FA566-4F7D-4564-877A-F02866B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4CCD1-17AB-42C7-A703-F76E5454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B9136-7FB6-4F26-A1BA-5DBCD45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F7F95-46DB-4DEB-A111-7B0E890C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1E0E0-9E0E-49AF-9C0D-9B7572FA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0112-32A8-4E41-9FC7-E32C11B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5ED13-9C63-464C-B3E4-985E4AD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8248D-BE49-4E4B-838F-29A251D5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4610-91D1-4CD5-A562-DEBC175F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3D48C-6174-4996-87BB-6934909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53557-13AE-469E-A0EE-1CAFD9B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6F717-61FB-4471-B40A-3EDB8A25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C0BC8-469F-493E-A1E0-10AD0D6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FFE8-428C-43E0-AFDA-E7C0FD7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79A19-8E65-4D67-83DC-8A020911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44DA-F226-428E-9019-D2D7ABB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DFC06-301F-4847-ADFF-D0E7C9E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3325B-51EB-469A-8BB9-7B99581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81D5-04FB-4D80-A43F-4A8CCBD1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AD1E-AAA3-42DE-B919-D1F0AF23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A9F347-DEAC-46DB-9BCE-300DE2F3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38395-4A23-40F6-98A6-E52DED43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DC2E8-B870-4E60-8856-0C9E72D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B8049-9DF6-4A76-91D0-E0B13AF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F1BC-9283-4D83-B4AE-95DDE1B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8A485-B9D2-4F03-895C-7FC882B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9A0E4-CF67-458C-837D-00935B53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EA123-EE2F-4A10-B967-022C3B7AF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9F212-EE14-441D-932B-05F7830E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27067-D96A-4274-BBAC-7B58F6D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7FBCC8-76FE-4E92-9A7A-EF03ADA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D8CCD-073C-453C-BD5D-58D06CB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35A4-16D8-4245-B614-B753ECC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63D08-C95F-4842-B4F7-2DD68D3A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0A5975-7764-4F28-BBEC-463D44B7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30027E-9F03-4CAC-BDBF-C0A32D3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0C2AD-918E-46CF-9522-C99273B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681BDF-AE10-4527-A744-1206928C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546E3C-4F8D-48D7-8A4E-A70BF9D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E14C-0250-49E5-BF8E-59A98A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06A91-CDD1-4F96-A722-BD2128B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9B315-768A-42FD-895E-4037D7C6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49E38-1BC4-4F19-9501-225EEA7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EDD31-7C23-42EA-A926-1A3BC0F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5BFAB-F752-4675-A195-A206615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D00-E491-4FE6-94B8-BF3F043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474132-5AD2-44F8-926C-D9F7B31D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939A6B-D07F-4D15-B684-6EE6AF50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4B384-3CB7-404F-BF78-865A5F94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0C334-B672-461C-A11C-1C485C4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865F8-609F-48CD-B5B6-A8FA5A35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02A7C-1B1D-4E5E-9791-59BBA7A6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9D65E-DF6B-4856-B62A-EC6634D5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716AF-B905-42B5-AEFF-99C7CDBF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6D479-4622-4363-BA6D-95175871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A9A88-C954-4552-867F-E9873BF68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</a:t>
            </a:r>
            <a:br>
              <a:rPr lang="en-US" dirty="0"/>
            </a:br>
            <a:r>
              <a:rPr lang="en-US" sz="2800" dirty="0"/>
              <a:t>(Aula 3)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- </a:t>
            </a:r>
            <a:r>
              <a:rPr lang="en-US" dirty="0"/>
              <a:t>Buffer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94415-7A98-4655-AAD4-E2FA6F8E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323190"/>
            <a:ext cx="11822654" cy="5033159"/>
          </a:xfrm>
        </p:spPr>
        <p:txBody>
          <a:bodyPr>
            <a:normAutofit fontScale="25000" lnSpcReduction="20000"/>
          </a:bodyPr>
          <a:lstStyle/>
          <a:p>
            <a:r>
              <a:rPr lang="en-US" sz="9000" b="1" dirty="0"/>
              <a:t>DECLARAÇÃO:</a:t>
            </a:r>
            <a:endParaRPr lang="en-US" sz="4400" b="1" dirty="0"/>
          </a:p>
          <a:p>
            <a:pPr marL="0" indent="0">
              <a:buNone/>
            </a:pP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1 -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Criar</a:t>
            </a: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“Writer”</a:t>
            </a:r>
          </a:p>
          <a:p>
            <a:pPr marL="0" indent="0">
              <a:buNone/>
            </a:pPr>
            <a:r>
              <a:rPr 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600" b="1" dirty="0">
                <a:solidFill>
                  <a:srgbClr val="00B0F0"/>
                </a:solidFill>
              </a:rPr>
              <a:t>&lt;</a:t>
            </a:r>
            <a:r>
              <a:rPr lang="en-US" sz="9600" b="1" dirty="0" err="1">
                <a:solidFill>
                  <a:srgbClr val="00B0F0"/>
                </a:solidFill>
              </a:rPr>
              <a:t>varW</a:t>
            </a:r>
            <a:r>
              <a:rPr lang="en-US" sz="9600" b="1" dirty="0">
                <a:solidFill>
                  <a:srgbClr val="00B0F0"/>
                </a:solidFill>
              </a:rPr>
              <a:t>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600" b="1" dirty="0">
                <a:solidFill>
                  <a:srgbClr val="00B0F0"/>
                </a:solidFill>
              </a:rPr>
              <a:t>&lt;</a:t>
            </a:r>
            <a:r>
              <a:rPr lang="en-US" sz="9600" b="1" dirty="0" err="1">
                <a:solidFill>
                  <a:srgbClr val="00B0F0"/>
                </a:solidFill>
              </a:rPr>
              <a:t>Arquivo</a:t>
            </a:r>
            <a:r>
              <a:rPr lang="en-US" sz="9600" b="1" dirty="0">
                <a:solidFill>
                  <a:srgbClr val="00B0F0"/>
                </a:solidFill>
              </a:rPr>
              <a:t>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600" b="1" dirty="0">
                <a:solidFill>
                  <a:srgbClr val="00B0F0"/>
                </a:solidFill>
              </a:rPr>
              <a:t>&lt;append&gt;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1.1 –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Encaixar</a:t>
            </a: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um “Buffer” </a:t>
            </a:r>
          </a:p>
          <a:p>
            <a:pPr marL="0" indent="0"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600" b="1" dirty="0">
                <a:solidFill>
                  <a:srgbClr val="00B0F0"/>
                </a:solidFill>
              </a:rPr>
              <a:t>&lt;</a:t>
            </a:r>
            <a:r>
              <a:rPr lang="en-US" sz="9600" b="1" dirty="0" err="1">
                <a:solidFill>
                  <a:schemeClr val="accent6">
                    <a:lumMod val="75000"/>
                  </a:schemeClr>
                </a:solidFill>
              </a:rPr>
              <a:t>varBuffer</a:t>
            </a:r>
            <a:r>
              <a:rPr lang="en-US" sz="9600" b="1" dirty="0">
                <a:solidFill>
                  <a:srgbClr val="00B0F0"/>
                </a:solidFill>
              </a:rPr>
              <a:t>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600" b="1" dirty="0">
                <a:solidFill>
                  <a:srgbClr val="00B0F0"/>
                </a:solidFill>
              </a:rPr>
              <a:t>&lt;</a:t>
            </a:r>
            <a:r>
              <a:rPr lang="en-US" sz="9600" b="1" dirty="0" err="1">
                <a:solidFill>
                  <a:srgbClr val="00B0F0"/>
                </a:solidFill>
              </a:rPr>
              <a:t>varW</a:t>
            </a:r>
            <a:r>
              <a:rPr lang="en-US" sz="9600" b="1" dirty="0">
                <a:solidFill>
                  <a:srgbClr val="00B0F0"/>
                </a:solidFill>
              </a:rPr>
              <a:t>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2 - String de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conteúdo</a:t>
            </a: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</a:t>
            </a: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escrever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9600" b="1" dirty="0">
                <a:solidFill>
                  <a:srgbClr val="00B0F0"/>
                </a:solidFill>
              </a:rPr>
              <a:t>&lt;</a:t>
            </a:r>
            <a:r>
              <a:rPr lang="en-US" sz="9600" b="1" dirty="0" err="1">
                <a:solidFill>
                  <a:srgbClr val="00B0F0"/>
                </a:solidFill>
              </a:rPr>
              <a:t>varString</a:t>
            </a:r>
            <a:r>
              <a:rPr lang="en-US" sz="9600" b="1" dirty="0">
                <a:solidFill>
                  <a:srgbClr val="00B0F0"/>
                </a:solidFill>
              </a:rPr>
              <a:t>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600" b="1" dirty="0">
                <a:solidFill>
                  <a:srgbClr val="00B0F0"/>
                </a:solidFill>
              </a:rPr>
              <a:t>&lt;</a:t>
            </a:r>
            <a:r>
              <a:rPr lang="en-US" sz="9600" b="1" dirty="0" err="1">
                <a:solidFill>
                  <a:srgbClr val="00B0F0"/>
                </a:solidFill>
              </a:rPr>
              <a:t>Conteudo</a:t>
            </a:r>
            <a:r>
              <a:rPr lang="en-US" sz="9600" b="1" dirty="0">
                <a:solidFill>
                  <a:srgbClr val="00B0F0"/>
                </a:solidFill>
              </a:rPr>
              <a:t> da String&gt;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3 -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Escfever</a:t>
            </a: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b="1" dirty="0">
                <a:solidFill>
                  <a:srgbClr val="00B0F0"/>
                </a:solidFill>
              </a:rPr>
              <a:t>	&lt;</a:t>
            </a:r>
            <a:r>
              <a:rPr lang="en-US" sz="9600" b="1" dirty="0" err="1">
                <a:solidFill>
                  <a:schemeClr val="accent6">
                    <a:lumMod val="75000"/>
                  </a:schemeClr>
                </a:solidFill>
              </a:rPr>
              <a:t>varBuffer</a:t>
            </a:r>
            <a:r>
              <a:rPr lang="en-US" sz="9600" b="1" dirty="0">
                <a:solidFill>
                  <a:srgbClr val="00B0F0"/>
                </a:solidFill>
              </a:rPr>
              <a:t>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.write(</a:t>
            </a:r>
            <a:r>
              <a:rPr lang="en-US" sz="9600" b="1" dirty="0">
                <a:solidFill>
                  <a:srgbClr val="00B0F0"/>
                </a:solidFill>
              </a:rPr>
              <a:t>&lt;</a:t>
            </a:r>
            <a:r>
              <a:rPr lang="en-US" sz="9600" b="1" dirty="0" err="1">
                <a:solidFill>
                  <a:srgbClr val="00B0F0"/>
                </a:solidFill>
              </a:rPr>
              <a:t>varString</a:t>
            </a:r>
            <a:r>
              <a:rPr lang="en-US" sz="9600" b="1" dirty="0">
                <a:solidFill>
                  <a:srgbClr val="00B0F0"/>
                </a:solidFill>
              </a:rPr>
              <a:t>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 –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Fechar</a:t>
            </a:r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sz="9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9600" b="1" dirty="0">
                <a:solidFill>
                  <a:srgbClr val="00B0F0"/>
                </a:solidFill>
              </a:rPr>
              <a:t>&lt;</a:t>
            </a:r>
            <a:r>
              <a:rPr lang="en-US" sz="9600" b="1" dirty="0" err="1">
                <a:solidFill>
                  <a:schemeClr val="accent6">
                    <a:lumMod val="75000"/>
                  </a:schemeClr>
                </a:solidFill>
              </a:rPr>
              <a:t>varBuffer</a:t>
            </a:r>
            <a:r>
              <a:rPr lang="en-US" sz="9600" b="1" dirty="0">
                <a:solidFill>
                  <a:srgbClr val="00B0F0"/>
                </a:solidFill>
              </a:rPr>
              <a:t>&gt;</a:t>
            </a: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81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86612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1.1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C1FDD-A085-47C7-AD56-D485B410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42" y="1234552"/>
            <a:ext cx="10888708" cy="5121798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96C7BFB-7CE8-44F7-9493-218F924AA0C7}"/>
              </a:ext>
            </a:extLst>
          </p:cNvPr>
          <p:cNvSpPr/>
          <p:nvPr/>
        </p:nvSpPr>
        <p:spPr>
          <a:xfrm>
            <a:off x="2485045" y="2797622"/>
            <a:ext cx="7164563" cy="365126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8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137" y="-161131"/>
            <a:ext cx="11447032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dirty="0"/>
              <a:t>Buffer - File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94415-7A98-4655-AAD4-E2FA6F8E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939"/>
            <a:ext cx="9152965" cy="553141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–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Criar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manutenção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variável</a:t>
            </a:r>
            <a:r>
              <a:rPr lang="en-US" sz="8000" b="1" dirty="0">
                <a:solidFill>
                  <a:srgbClr val="00B0F0"/>
                </a:solidFill>
              </a:rPr>
              <a:t> File&gt;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</a:t>
            </a: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nome</a:t>
            </a:r>
            <a:r>
              <a:rPr lang="en-US" sz="8000" b="1" dirty="0">
                <a:solidFill>
                  <a:srgbClr val="00B0F0"/>
                </a:solidFill>
              </a:rPr>
              <a:t> do </a:t>
            </a:r>
            <a:r>
              <a:rPr lang="en-US" sz="8000" b="1" dirty="0" err="1">
                <a:solidFill>
                  <a:srgbClr val="00B0F0"/>
                </a:solidFill>
              </a:rPr>
              <a:t>arquivo</a:t>
            </a:r>
            <a:r>
              <a:rPr lang="en-US" sz="8000" b="1" dirty="0">
                <a:solidFill>
                  <a:srgbClr val="00B0F0"/>
                </a:solidFill>
              </a:rPr>
              <a:t>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variável</a:t>
            </a:r>
            <a:r>
              <a:rPr lang="en-US" sz="8000" b="1" dirty="0">
                <a:solidFill>
                  <a:srgbClr val="00B0F0"/>
                </a:solidFill>
              </a:rPr>
              <a:t> File&gt;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8000" b="1" dirty="0">
                <a:solidFill>
                  <a:srgbClr val="00B0F0"/>
                </a:solidFill>
              </a:rPr>
              <a:t> &lt;</a:t>
            </a:r>
            <a:r>
              <a:rPr lang="en-US" sz="8000" b="1" dirty="0" err="1">
                <a:solidFill>
                  <a:srgbClr val="00B0F0"/>
                </a:solidFill>
              </a:rPr>
              <a:t>Métodos</a:t>
            </a:r>
            <a:r>
              <a:rPr lang="en-US" sz="8000" b="1" dirty="0">
                <a:solidFill>
                  <a:srgbClr val="00B0F0"/>
                </a:solidFill>
              </a:rPr>
              <a:t> de </a:t>
            </a:r>
            <a:r>
              <a:rPr lang="en-US" sz="8000" b="1" dirty="0" err="1">
                <a:solidFill>
                  <a:srgbClr val="00B0F0"/>
                </a:solidFill>
              </a:rPr>
              <a:t>manutenção</a:t>
            </a:r>
            <a:r>
              <a:rPr lang="en-US" sz="8000" b="1" dirty="0">
                <a:solidFill>
                  <a:srgbClr val="00B0F0"/>
                </a:solidFill>
              </a:rPr>
              <a:t> . . .&gt;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1 -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Criar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“Writer”</a:t>
            </a:r>
          </a:p>
          <a:p>
            <a:pPr marL="0" indent="0">
              <a:buNone/>
            </a:pPr>
            <a:r>
              <a:rPr lang="en-US" sz="8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varW</a:t>
            </a:r>
            <a:r>
              <a:rPr lang="en-US" sz="8000" b="1" dirty="0">
                <a:solidFill>
                  <a:srgbClr val="00B0F0"/>
                </a:solidFill>
              </a:rPr>
              <a:t>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variável</a:t>
            </a:r>
            <a:r>
              <a:rPr lang="en-US" sz="8000" b="1" dirty="0">
                <a:solidFill>
                  <a:srgbClr val="00B0F0"/>
                </a:solidFill>
              </a:rPr>
              <a:t> File&gt;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0" b="1" dirty="0">
                <a:solidFill>
                  <a:srgbClr val="00B0F0"/>
                </a:solidFill>
              </a:rPr>
              <a:t>&lt;append&gt;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1.1 –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Encaixar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um “Buffer” </a:t>
            </a:r>
          </a:p>
          <a:p>
            <a:pPr marL="0" indent="0">
              <a:buNone/>
            </a:pP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varBuffer</a:t>
            </a:r>
            <a:r>
              <a:rPr lang="en-US" sz="8000" b="1" dirty="0">
                <a:solidFill>
                  <a:srgbClr val="00B0F0"/>
                </a:solidFill>
              </a:rPr>
              <a:t>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varW</a:t>
            </a:r>
            <a:r>
              <a:rPr lang="en-US" sz="8000" b="1" dirty="0">
                <a:solidFill>
                  <a:srgbClr val="00B0F0"/>
                </a:solidFill>
              </a:rPr>
              <a:t>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2 - String de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conteúdo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escrever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varString</a:t>
            </a:r>
            <a:r>
              <a:rPr lang="en-US" sz="8000" b="1" dirty="0">
                <a:solidFill>
                  <a:srgbClr val="00B0F0"/>
                </a:solidFill>
              </a:rPr>
              <a:t>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Conteudo</a:t>
            </a:r>
            <a:r>
              <a:rPr lang="en-US" sz="8000" b="1" dirty="0">
                <a:solidFill>
                  <a:srgbClr val="00B0F0"/>
                </a:solidFill>
              </a:rPr>
              <a:t> da String&gt;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3 -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Escfever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00B0F0"/>
                </a:solidFill>
              </a:rPr>
              <a:t>	&lt;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varBuffer</a:t>
            </a:r>
            <a:r>
              <a:rPr lang="en-US" sz="8000" b="1" dirty="0">
                <a:solidFill>
                  <a:srgbClr val="00B0F0"/>
                </a:solidFill>
              </a:rPr>
              <a:t>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.write(</a:t>
            </a: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rgbClr val="00B0F0"/>
                </a:solidFill>
              </a:rPr>
              <a:t>varString</a:t>
            </a:r>
            <a:r>
              <a:rPr lang="en-US" sz="8000" b="1" dirty="0">
                <a:solidFill>
                  <a:srgbClr val="00B0F0"/>
                </a:solidFill>
              </a:rPr>
              <a:t>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 –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Fechar</a:t>
            </a:r>
            <a:r>
              <a:rPr lang="en-US" sz="8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8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sz="8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00B0F0"/>
                </a:solidFill>
              </a:rPr>
              <a:t>&lt;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varBuffer</a:t>
            </a:r>
            <a:r>
              <a:rPr lang="en-US" sz="8000" b="1" dirty="0">
                <a:solidFill>
                  <a:srgbClr val="00B0F0"/>
                </a:solidFill>
              </a:rPr>
              <a:t>&gt;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5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1178092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1.2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5F6393-0FEA-4C50-9FA9-59B3FDA5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7" y="1304471"/>
            <a:ext cx="10318243" cy="4913449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CED1E6-078F-491A-9DCA-3DA5C83541F2}"/>
              </a:ext>
            </a:extLst>
          </p:cNvPr>
          <p:cNvSpPr/>
          <p:nvPr/>
        </p:nvSpPr>
        <p:spPr>
          <a:xfrm>
            <a:off x="1823868" y="5309396"/>
            <a:ext cx="6872793" cy="488265"/>
          </a:xfrm>
          <a:prstGeom prst="roundRect">
            <a:avLst/>
          </a:prstGeom>
          <a:solidFill>
            <a:srgbClr val="FF0000">
              <a:alpha val="69020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F58C960-FE86-4C77-88BD-816B295C353C}"/>
              </a:ext>
            </a:extLst>
          </p:cNvPr>
          <p:cNvSpPr/>
          <p:nvPr/>
        </p:nvSpPr>
        <p:spPr>
          <a:xfrm>
            <a:off x="1280607" y="2913630"/>
            <a:ext cx="6872793" cy="488265"/>
          </a:xfrm>
          <a:prstGeom prst="roundRect">
            <a:avLst/>
          </a:prstGeom>
          <a:solidFill>
            <a:srgbClr val="FF0000">
              <a:alpha val="69020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69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86612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1.2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1E9CC5-C193-4976-8E72-6DBB6B3A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60997"/>
            <a:ext cx="10935602" cy="5225863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96C7BFB-7CE8-44F7-9493-218F924AA0C7}"/>
              </a:ext>
            </a:extLst>
          </p:cNvPr>
          <p:cNvSpPr/>
          <p:nvPr/>
        </p:nvSpPr>
        <p:spPr>
          <a:xfrm>
            <a:off x="2182009" y="2403997"/>
            <a:ext cx="8306697" cy="365126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99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Arquivos</a:t>
            </a:r>
            <a:r>
              <a:rPr lang="en-US" sz="4800" dirty="0"/>
              <a:t> – </a:t>
            </a:r>
            <a:r>
              <a:rPr lang="en-US" sz="4800" dirty="0" err="1"/>
              <a:t>Exercicios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DE2B6-313A-4DBC-B805-3BC7459B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Exercicio</a:t>
            </a:r>
            <a:r>
              <a:rPr lang="en-US" dirty="0"/>
              <a:t> 1 – </a:t>
            </a: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leia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nome</a:t>
            </a:r>
            <a:r>
              <a:rPr lang="en-US" dirty="0"/>
              <a:t> e idade do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salvando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.</a:t>
            </a:r>
          </a:p>
          <a:p>
            <a:r>
              <a:rPr lang="en-US" dirty="0" err="1"/>
              <a:t>Exercício</a:t>
            </a:r>
            <a:r>
              <a:rPr lang="en-US" dirty="0"/>
              <a:t> 2 – </a:t>
            </a:r>
            <a:r>
              <a:rPr lang="en-US" dirty="0" err="1"/>
              <a:t>Acrescente</a:t>
            </a:r>
            <a:r>
              <a:rPr lang="en-US" dirty="0"/>
              <a:t> um Array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exercício</a:t>
            </a:r>
            <a:r>
              <a:rPr lang="en-US" dirty="0"/>
              <a:t> anterior e 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colocando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no array e depois </a:t>
            </a:r>
            <a:r>
              <a:rPr lang="en-US" dirty="0" err="1"/>
              <a:t>percorra</a:t>
            </a:r>
            <a:r>
              <a:rPr lang="en-US" dirty="0"/>
              <a:t> um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dirty="0" err="1"/>
              <a:t>salvando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arquivo</a:t>
            </a:r>
            <a:endParaRPr lang="en-US" dirty="0"/>
          </a:p>
          <a:p>
            <a:endParaRPr lang="pt-BR" u="sng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0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en-US" sz="4800" dirty="0" err="1"/>
              <a:t>Herança</a:t>
            </a:r>
            <a:r>
              <a:rPr lang="en-US" sz="4800" dirty="0"/>
              <a:t> </a:t>
            </a:r>
            <a:r>
              <a:rPr lang="pt-BR" sz="3100" dirty="0"/>
              <a:t>()</a:t>
            </a:r>
            <a:endParaRPr lang="pt-BR" sz="4800" cap="non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316114"/>
            <a:ext cx="11136264" cy="5294472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Características</a:t>
            </a:r>
            <a:r>
              <a:rPr lang="en-US" sz="3600" dirty="0"/>
              <a:t>: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err="1"/>
              <a:t>Classe</a:t>
            </a:r>
            <a:r>
              <a:rPr lang="en-US" sz="3200" dirty="0"/>
              <a:t> Filho “</a:t>
            </a:r>
            <a:r>
              <a:rPr lang="en-US" sz="3200" dirty="0" err="1"/>
              <a:t>Reutiliza”classe</a:t>
            </a:r>
            <a:r>
              <a:rPr lang="en-US" sz="3200" dirty="0"/>
              <a:t> </a:t>
            </a:r>
            <a:r>
              <a:rPr lang="en-US" sz="3200" dirty="0" err="1"/>
              <a:t>pai</a:t>
            </a:r>
            <a:endParaRPr lang="en-US" sz="32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err="1"/>
              <a:t>Acrescenta</a:t>
            </a:r>
            <a:r>
              <a:rPr lang="en-US" sz="3200" dirty="0"/>
              <a:t> </a:t>
            </a:r>
            <a:r>
              <a:rPr lang="en-US" sz="3200" dirty="0" err="1"/>
              <a:t>atributos</a:t>
            </a:r>
            <a:r>
              <a:rPr lang="en-US" sz="3200" dirty="0"/>
              <a:t> e/ou </a:t>
            </a:r>
            <a:r>
              <a:rPr lang="en-US" sz="3200" dirty="0" err="1"/>
              <a:t>métodos</a:t>
            </a:r>
            <a:r>
              <a:rPr lang="en-US" sz="3200" dirty="0"/>
              <a:t> e/ou </a:t>
            </a:r>
            <a:r>
              <a:rPr lang="en-US" sz="3200" dirty="0" err="1"/>
              <a:t>altera</a:t>
            </a:r>
            <a:r>
              <a:rPr lang="en-US" sz="3200" dirty="0"/>
              <a:t> </a:t>
            </a:r>
            <a:r>
              <a:rPr lang="en-US" sz="3200" dirty="0" err="1"/>
              <a:t>métodos</a:t>
            </a:r>
            <a:endParaRPr lang="en-US" sz="32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err="1"/>
              <a:t>Declaração</a:t>
            </a:r>
            <a:r>
              <a:rPr lang="en-US" sz="3200" dirty="0"/>
              <a:t>:  </a:t>
            </a:r>
          </a:p>
          <a:p>
            <a:pPr marL="914400" lvl="2" indent="0">
              <a:buNone/>
            </a:pPr>
            <a:r>
              <a:rPr lang="en-US" sz="4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4600" dirty="0"/>
              <a:t>&lt;Filha&gt; </a:t>
            </a:r>
            <a:r>
              <a:rPr lang="en-US" sz="4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extends</a:t>
            </a:r>
            <a:r>
              <a:rPr lang="en-US" sz="4600" dirty="0"/>
              <a:t> &lt;</a:t>
            </a:r>
            <a:r>
              <a:rPr lang="en-US" sz="4600" dirty="0" err="1"/>
              <a:t>Pai</a:t>
            </a:r>
            <a:r>
              <a:rPr lang="en-US" sz="4600" dirty="0"/>
              <a:t>&gt;</a:t>
            </a:r>
            <a:r>
              <a:rPr lang="en-US" sz="4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 … }</a:t>
            </a:r>
            <a:endParaRPr lang="en-US" sz="4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Estrutura</a:t>
            </a:r>
            <a:r>
              <a:rPr lang="en-US" sz="3600" cap="none" dirty="0"/>
              <a:t> </a:t>
            </a:r>
            <a:r>
              <a:rPr lang="en-US" sz="3600" cap="none" dirty="0" err="1"/>
              <a:t>Interna</a:t>
            </a:r>
            <a:endParaRPr lang="en-US" sz="36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Atributos</a:t>
            </a:r>
            <a:r>
              <a:rPr lang="en-US" sz="3400" cap="none" dirty="0"/>
              <a:t> </a:t>
            </a:r>
            <a:r>
              <a:rPr lang="en-US" sz="3400" cap="none" dirty="0">
                <a:sym typeface="Wingdings" panose="05000000000000000000" pitchFamily="2" charset="2"/>
              </a:rPr>
              <a:t> Não </a:t>
            </a:r>
            <a:r>
              <a:rPr lang="en-US" sz="3400" cap="none" dirty="0" err="1">
                <a:sym typeface="Wingdings" panose="05000000000000000000" pitchFamily="2" charset="2"/>
              </a:rPr>
              <a:t>podem</a:t>
            </a:r>
            <a:r>
              <a:rPr lang="en-US" sz="3400" cap="none" dirty="0">
                <a:sym typeface="Wingdings" panose="05000000000000000000" pitchFamily="2" charset="2"/>
              </a:rPr>
              <a:t> </a:t>
            </a:r>
            <a:r>
              <a:rPr lang="en-US" sz="3400" cap="none" dirty="0" err="1">
                <a:sym typeface="Wingdings" panose="05000000000000000000" pitchFamily="2" charset="2"/>
              </a:rPr>
              <a:t>ser</a:t>
            </a:r>
            <a:r>
              <a:rPr lang="en-US" sz="3400" cap="none" dirty="0">
                <a:sym typeface="Wingdings" panose="05000000000000000000" pitchFamily="2" charset="2"/>
              </a:rPr>
              <a:t> “</a:t>
            </a:r>
            <a:r>
              <a:rPr lang="en-US" sz="3400" cap="none" dirty="0" err="1">
                <a:sym typeface="Wingdings" panose="05000000000000000000" pitchFamily="2" charset="2"/>
              </a:rPr>
              <a:t>Rescritos</a:t>
            </a:r>
            <a:r>
              <a:rPr lang="en-US" sz="3400" cap="none" dirty="0">
                <a:sym typeface="Wingdings" panose="05000000000000000000" pitchFamily="2" charset="2"/>
              </a:rPr>
              <a:t>”</a:t>
            </a:r>
            <a:endParaRPr lang="en-US" sz="3400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Métodos</a:t>
            </a:r>
            <a:endParaRPr lang="en-US" sz="3400" dirty="0"/>
          </a:p>
          <a:p>
            <a:pPr marL="1657350" lvl="2" indent="-742950">
              <a:buFont typeface="+mj-lt"/>
              <a:buAutoNum type="romanLcPeriod"/>
            </a:pPr>
            <a:r>
              <a:rPr lang="en-US" sz="3200" dirty="0" err="1"/>
              <a:t>Sobrecarga</a:t>
            </a:r>
            <a:r>
              <a:rPr lang="en-US" sz="3200" dirty="0"/>
              <a:t>(</a:t>
            </a:r>
            <a:r>
              <a:rPr lang="en-US" sz="3200" dirty="0" err="1"/>
              <a:t>Argumentos</a:t>
            </a:r>
            <a:r>
              <a:rPr lang="en-US" sz="3200" dirty="0"/>
              <a:t> diferentes)</a:t>
            </a:r>
          </a:p>
          <a:p>
            <a:pPr marL="1657350" lvl="2" indent="-742950">
              <a:buFont typeface="+mj-lt"/>
              <a:buAutoNum type="romanLcPeriod"/>
            </a:pP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Sobrescrita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 Mesmo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método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, outro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código</a:t>
            </a:r>
            <a:endParaRPr lang="en-US" sz="3400" cap="none" dirty="0">
              <a:solidFill>
                <a:schemeClr val="accent4">
                  <a:lumMod val="75000"/>
                </a:schemeClr>
              </a:solidFill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Modificadores</a:t>
            </a:r>
            <a:r>
              <a:rPr lang="en-US" sz="3400" cap="none" dirty="0"/>
              <a:t> de </a:t>
            </a:r>
            <a:r>
              <a:rPr lang="en-US" sz="3400" cap="none" dirty="0" err="1"/>
              <a:t>Acesso</a:t>
            </a:r>
            <a:r>
              <a:rPr lang="en-US" sz="3400" cap="none" dirty="0"/>
              <a:t> (Para </a:t>
            </a:r>
            <a:r>
              <a:rPr lang="en-US" sz="3400" cap="none" dirty="0" err="1"/>
              <a:t>Variáveis</a:t>
            </a:r>
            <a:r>
              <a:rPr lang="en-US" sz="3400" cap="none" dirty="0"/>
              <a:t> ou </a:t>
            </a:r>
            <a:r>
              <a:rPr lang="en-US" sz="3400" cap="none" dirty="0" err="1"/>
              <a:t>Métodos</a:t>
            </a:r>
            <a:r>
              <a:rPr lang="en-US" sz="3400" cap="none" dirty="0"/>
              <a:t>)</a:t>
            </a:r>
          </a:p>
          <a:p>
            <a:pPr marL="1657350" lvl="2" indent="-742950">
              <a:buFont typeface="+mj-lt"/>
              <a:buAutoNum type="alphaLcParenR"/>
            </a:pPr>
            <a:r>
              <a:rPr lang="en-US" sz="2800" dirty="0" err="1"/>
              <a:t>Privados</a:t>
            </a:r>
            <a:r>
              <a:rPr lang="en-US" sz="2800" dirty="0"/>
              <a:t>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) – </a:t>
            </a:r>
            <a:r>
              <a:rPr lang="en-US" sz="2800" i="1" dirty="0"/>
              <a:t>Nem a </a:t>
            </a:r>
            <a:r>
              <a:rPr lang="en-US" sz="2800" i="1" dirty="0" err="1"/>
              <a:t>mãe</a:t>
            </a:r>
            <a:r>
              <a:rPr lang="en-US" sz="2800" i="1" dirty="0"/>
              <a:t> pode </a:t>
            </a:r>
            <a:r>
              <a:rPr lang="en-US" sz="2800" i="1" dirty="0" err="1"/>
              <a:t>ver</a:t>
            </a:r>
            <a:endParaRPr lang="en-US" sz="2800" i="1" dirty="0"/>
          </a:p>
          <a:p>
            <a:pPr marL="1657350" lvl="2" indent="-742950">
              <a:buFont typeface="+mj-lt"/>
              <a:buAutoNum type="alphaLcParenR"/>
            </a:pPr>
            <a:r>
              <a:rPr lang="en-US" sz="2800" dirty="0" err="1"/>
              <a:t>Públicos</a:t>
            </a:r>
            <a:r>
              <a:rPr lang="en-US" sz="2800" dirty="0"/>
              <a:t>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/>
              <a:t>) – </a:t>
            </a:r>
            <a:r>
              <a:rPr lang="en-US" sz="2800" i="1" dirty="0"/>
              <a:t>Casa da </a:t>
            </a:r>
            <a:r>
              <a:rPr lang="en-US" sz="2800" i="1" dirty="0" err="1"/>
              <a:t>Mãe</a:t>
            </a:r>
            <a:r>
              <a:rPr lang="en-US" sz="2800" i="1" dirty="0"/>
              <a:t> Joana</a:t>
            </a:r>
          </a:p>
          <a:p>
            <a:pPr marL="1657350" lvl="2" indent="-742950">
              <a:buFont typeface="+mj-lt"/>
              <a:buAutoNum type="alphaLcParenR"/>
            </a:pPr>
            <a:r>
              <a:rPr lang="en-US" sz="4000" dirty="0" err="1"/>
              <a:t>Protegidos</a:t>
            </a:r>
            <a:r>
              <a:rPr lang="en-US" sz="4000" dirty="0"/>
              <a:t> (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4000" dirty="0"/>
              <a:t>) – </a:t>
            </a:r>
            <a:r>
              <a:rPr lang="en-US" sz="4000" dirty="0" err="1"/>
              <a:t>Somente</a:t>
            </a:r>
            <a:r>
              <a:rPr lang="en-US" sz="4000" dirty="0"/>
              <a:t> </a:t>
            </a:r>
            <a:r>
              <a:rPr lang="en-US" sz="4000" dirty="0" err="1"/>
              <a:t>fihas</a:t>
            </a:r>
            <a:endParaRPr lang="en-US" sz="4000" dirty="0"/>
          </a:p>
          <a:p>
            <a:pPr marL="1657350" lvl="2" indent="-742950">
              <a:buFont typeface="+mj-lt"/>
              <a:buAutoNum type="alphaLcParenR"/>
            </a:pPr>
            <a:endParaRPr lang="en-US" sz="3200" i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Herança</a:t>
            </a:r>
            <a:r>
              <a:rPr lang="en-US" sz="4800" b="1" dirty="0"/>
              <a:t> – </a:t>
            </a:r>
            <a:r>
              <a:rPr lang="en-US" sz="4800" b="1" dirty="0" err="1"/>
              <a:t>Exemplo</a:t>
            </a:r>
            <a:r>
              <a:rPr lang="en-US" sz="4800" b="1" dirty="0"/>
              <a:t> 1</a:t>
            </a:r>
            <a:endParaRPr lang="pt-BR" sz="48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62349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928" y="184603"/>
            <a:ext cx="11281727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 </a:t>
            </a:r>
            <a:r>
              <a:rPr lang="pt-BR" sz="2800" cap="none" dirty="0"/>
              <a:t>(Diagrama UML)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44155" b="26964"/>
          <a:stretch/>
        </p:blipFill>
        <p:spPr>
          <a:xfrm>
            <a:off x="1065773" y="1207850"/>
            <a:ext cx="9024224" cy="4842221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F9DFFF-2958-4348-ADB2-98689682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BBD5C-713E-4B0D-BB7B-16E3A3C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3709EF-46FC-4C8D-B2EB-8E6D660D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6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3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Arquivos</a:t>
            </a:r>
            <a:endParaRPr lang="en-US" sz="4000" dirty="0"/>
          </a:p>
          <a:p>
            <a:pPr marL="971550" lvl="1" indent="-514350">
              <a:buFont typeface="+mj-lt"/>
              <a:buAutoNum type="arabicParenR"/>
            </a:pPr>
            <a:r>
              <a:rPr lang="en-US" sz="3600" dirty="0" err="1"/>
              <a:t>Arquivos</a:t>
            </a:r>
            <a:r>
              <a:rPr lang="en-US" sz="3600" dirty="0"/>
              <a:t> de Texto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600" dirty="0" err="1"/>
              <a:t>Escrita</a:t>
            </a:r>
            <a:r>
              <a:rPr lang="en-US" sz="3600" dirty="0"/>
              <a:t> de </a:t>
            </a:r>
            <a:r>
              <a:rPr lang="en-US" sz="3600" dirty="0" err="1"/>
              <a:t>Arquivos</a:t>
            </a:r>
            <a:r>
              <a:rPr lang="en-US" sz="3600" dirty="0"/>
              <a:t> Texto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Orientação</a:t>
            </a:r>
            <a:r>
              <a:rPr lang="en-US" sz="4000" dirty="0"/>
              <a:t> </a:t>
            </a:r>
            <a:r>
              <a:rPr lang="en-US" sz="4000" dirty="0" err="1"/>
              <a:t>Objeto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JAVA - </a:t>
            </a:r>
            <a:r>
              <a:rPr lang="en-US" sz="3600" dirty="0" err="1"/>
              <a:t>Herança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Exemplos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Exercícios</a:t>
            </a:r>
            <a:endParaRPr lang="en-US" sz="40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357032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Arquivos</a:t>
            </a:r>
            <a:br>
              <a:rPr lang="pt-BR" sz="4800" cap="none" dirty="0"/>
            </a:br>
            <a:r>
              <a:rPr lang="pt-BR" sz="3100" cap="none" dirty="0"/>
              <a:t>Categorias de entrada e saída (</a:t>
            </a:r>
            <a:r>
              <a:rPr lang="pt-BR" sz="3100" cap="none" dirty="0" err="1"/>
              <a:t>Read</a:t>
            </a:r>
            <a:r>
              <a:rPr lang="pt-BR" sz="3100" cap="none" dirty="0"/>
              <a:t>/Writer  e  </a:t>
            </a:r>
            <a:r>
              <a:rPr lang="pt-BR" sz="3100" cap="none" dirty="0" err="1"/>
              <a:t>Streams</a:t>
            </a:r>
            <a:r>
              <a:rPr lang="pt-BR" sz="3100" cap="none" dirty="0"/>
              <a:t>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 dirty="0"/>
              <a:t>Programação Orientada a Objetos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73"/>
          <a:stretch/>
        </p:blipFill>
        <p:spPr>
          <a:xfrm>
            <a:off x="172116" y="1272883"/>
            <a:ext cx="11328305" cy="46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Arquivos</a:t>
            </a:r>
            <a:br>
              <a:rPr lang="pt-BR" sz="4800" cap="none" dirty="0"/>
            </a:br>
            <a:r>
              <a:rPr lang="pt-BR" sz="3100" dirty="0"/>
              <a:t>Categorias de entrada e saída</a:t>
            </a:r>
            <a:r>
              <a:rPr lang="pt-BR" sz="3100" cap="none" dirty="0"/>
              <a:t> (Reader / Writer)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 dirty="0"/>
              <a:t>Programação Orientada a Objetos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53"/>
          <a:stretch/>
        </p:blipFill>
        <p:spPr>
          <a:xfrm>
            <a:off x="201663" y="1816638"/>
            <a:ext cx="6048530" cy="41506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5"/>
          <a:stretch/>
        </p:blipFill>
        <p:spPr>
          <a:xfrm>
            <a:off x="6218033" y="1086763"/>
            <a:ext cx="5894337" cy="42781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155B03-9516-49B3-B8DB-77C1CE56D7A5}"/>
              </a:ext>
            </a:extLst>
          </p:cNvPr>
          <p:cNvSpPr/>
          <p:nvPr/>
        </p:nvSpPr>
        <p:spPr>
          <a:xfrm>
            <a:off x="3852136" y="3225837"/>
            <a:ext cx="2243864" cy="700704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CC49CBF-0B87-48C8-810E-A4FBE26B7BD2}"/>
              </a:ext>
            </a:extLst>
          </p:cNvPr>
          <p:cNvSpPr/>
          <p:nvPr/>
        </p:nvSpPr>
        <p:spPr>
          <a:xfrm>
            <a:off x="1567458" y="1929954"/>
            <a:ext cx="2243864" cy="619184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0152185-7EA5-493A-8833-8F2CB9066F60}"/>
              </a:ext>
            </a:extLst>
          </p:cNvPr>
          <p:cNvSpPr/>
          <p:nvPr/>
        </p:nvSpPr>
        <p:spPr>
          <a:xfrm>
            <a:off x="3852137" y="1929955"/>
            <a:ext cx="2243864" cy="619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6DD753-5465-459A-A196-B58F006DEA10}"/>
              </a:ext>
            </a:extLst>
          </p:cNvPr>
          <p:cNvSpPr/>
          <p:nvPr/>
        </p:nvSpPr>
        <p:spPr>
          <a:xfrm>
            <a:off x="1486238" y="2549138"/>
            <a:ext cx="2365897" cy="3418179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8295133-6509-4467-9CE6-6C5DBEC9F143}"/>
              </a:ext>
            </a:extLst>
          </p:cNvPr>
          <p:cNvSpPr/>
          <p:nvPr/>
        </p:nvSpPr>
        <p:spPr>
          <a:xfrm>
            <a:off x="7325987" y="1173984"/>
            <a:ext cx="2376138" cy="619184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69A0C9F-05A2-4111-8DF7-3FAD4AEB9C59}"/>
              </a:ext>
            </a:extLst>
          </p:cNvPr>
          <p:cNvSpPr/>
          <p:nvPr/>
        </p:nvSpPr>
        <p:spPr>
          <a:xfrm>
            <a:off x="9736232" y="2323987"/>
            <a:ext cx="2376138" cy="700704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74C0664-EAB6-4FC7-9DEC-079871A2CEDF}"/>
              </a:ext>
            </a:extLst>
          </p:cNvPr>
          <p:cNvSpPr/>
          <p:nvPr/>
        </p:nvSpPr>
        <p:spPr>
          <a:xfrm>
            <a:off x="7272221" y="4698786"/>
            <a:ext cx="2483671" cy="619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C24D906-6081-400B-848B-E4383B60CEAF}"/>
              </a:ext>
            </a:extLst>
          </p:cNvPr>
          <p:cNvSpPr/>
          <p:nvPr/>
        </p:nvSpPr>
        <p:spPr>
          <a:xfrm>
            <a:off x="7370334" y="1816638"/>
            <a:ext cx="2287446" cy="2835207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E7D5C3A-4AD4-476F-A0EB-2D32372D8800}"/>
              </a:ext>
            </a:extLst>
          </p:cNvPr>
          <p:cNvSpPr/>
          <p:nvPr/>
        </p:nvSpPr>
        <p:spPr>
          <a:xfrm>
            <a:off x="3852137" y="3960051"/>
            <a:ext cx="2243864" cy="643188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45406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891929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Arquivos</a:t>
            </a:r>
            <a:r>
              <a:rPr lang="en-US" sz="4800" b="1" dirty="0"/>
              <a:t> - </a:t>
            </a:r>
            <a:r>
              <a:rPr lang="pt-BR" sz="3600" dirty="0"/>
              <a:t>Saída</a:t>
            </a:r>
            <a:r>
              <a:rPr lang="pt-BR" sz="3600" cap="none" dirty="0"/>
              <a:t> (Writer)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 dirty="0"/>
              <a:t>Programação Orientada a Objetos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5"/>
          <a:stretch/>
        </p:blipFill>
        <p:spPr>
          <a:xfrm>
            <a:off x="1264640" y="951105"/>
            <a:ext cx="7696480" cy="55861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8295133-6509-4467-9CE6-6C5DBEC9F143}"/>
              </a:ext>
            </a:extLst>
          </p:cNvPr>
          <p:cNvSpPr/>
          <p:nvPr/>
        </p:nvSpPr>
        <p:spPr>
          <a:xfrm>
            <a:off x="2699707" y="1087941"/>
            <a:ext cx="3173968" cy="700704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69A0C9F-05A2-4111-8DF7-3FAD4AEB9C59}"/>
              </a:ext>
            </a:extLst>
          </p:cNvPr>
          <p:cNvSpPr/>
          <p:nvPr/>
        </p:nvSpPr>
        <p:spPr>
          <a:xfrm>
            <a:off x="5873674" y="2474594"/>
            <a:ext cx="3012141" cy="954406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74C0664-EAB6-4FC7-9DEC-079871A2CEDF}"/>
              </a:ext>
            </a:extLst>
          </p:cNvPr>
          <p:cNvSpPr/>
          <p:nvPr/>
        </p:nvSpPr>
        <p:spPr>
          <a:xfrm>
            <a:off x="2699707" y="5737165"/>
            <a:ext cx="3173967" cy="79016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C24D906-6081-400B-848B-E4383B60CEAF}"/>
              </a:ext>
            </a:extLst>
          </p:cNvPr>
          <p:cNvSpPr/>
          <p:nvPr/>
        </p:nvSpPr>
        <p:spPr>
          <a:xfrm>
            <a:off x="2615452" y="1841667"/>
            <a:ext cx="3173967" cy="3885572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5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94415-7A98-4655-AAD4-E2FA6F8E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19" y="1323190"/>
            <a:ext cx="11160161" cy="503315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DECLARAÇÃO: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1 -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“Writer”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varW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Arquivo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B0F0"/>
                </a:solidFill>
              </a:rPr>
              <a:t>&lt;append&gt;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2 - String de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conteúdo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escrever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varString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Conteudo</a:t>
            </a:r>
            <a:r>
              <a:rPr lang="en-US" b="1" dirty="0">
                <a:solidFill>
                  <a:srgbClr val="00B0F0"/>
                </a:solidFill>
              </a:rPr>
              <a:t> da String&gt;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3 -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Escfever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&lt;</a:t>
            </a:r>
            <a:r>
              <a:rPr lang="en-US" b="1" dirty="0" err="1">
                <a:solidFill>
                  <a:srgbClr val="00B0F0"/>
                </a:solidFill>
              </a:rPr>
              <a:t>varW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.write(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varString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 –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Fechar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varW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5F6393-0FEA-4C50-9FA9-59B3FDA5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7" y="1304471"/>
            <a:ext cx="10318243" cy="4913449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CED1E6-078F-491A-9DCA-3DA5C83541F2}"/>
              </a:ext>
            </a:extLst>
          </p:cNvPr>
          <p:cNvSpPr/>
          <p:nvPr/>
        </p:nvSpPr>
        <p:spPr>
          <a:xfrm>
            <a:off x="1737807" y="4971824"/>
            <a:ext cx="6872793" cy="488265"/>
          </a:xfrm>
          <a:prstGeom prst="roundRect">
            <a:avLst/>
          </a:prstGeom>
          <a:solidFill>
            <a:srgbClr val="FF0000">
              <a:alpha val="69020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F58C960-FE86-4C77-88BD-816B295C353C}"/>
              </a:ext>
            </a:extLst>
          </p:cNvPr>
          <p:cNvSpPr/>
          <p:nvPr/>
        </p:nvSpPr>
        <p:spPr>
          <a:xfrm>
            <a:off x="1280607" y="2502067"/>
            <a:ext cx="6872793" cy="488265"/>
          </a:xfrm>
          <a:prstGeom prst="roundRect">
            <a:avLst/>
          </a:prstGeom>
          <a:solidFill>
            <a:srgbClr val="FF0000">
              <a:alpha val="69020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8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069E1A-3505-42CE-BF8D-62C95149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93" y="1369395"/>
            <a:ext cx="11459819" cy="49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Arquivos</a:t>
            </a:r>
            <a:br>
              <a:rPr lang="pt-BR" sz="4800" cap="none" dirty="0"/>
            </a:br>
            <a:r>
              <a:rPr lang="pt-BR" sz="3100" dirty="0"/>
              <a:t>E</a:t>
            </a:r>
            <a:r>
              <a:rPr lang="pt-BR" sz="3100" cap="none" dirty="0"/>
              <a:t>ntrada e saída (“Encaixe”)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 dirty="0"/>
              <a:t>Programação Orientada a Objetos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66" y="1361359"/>
            <a:ext cx="8514516" cy="42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8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788</Words>
  <Application>Microsoft Office PowerPoint</Application>
  <PresentationFormat>Widescreen</PresentationFormat>
  <Paragraphs>164</Paragraphs>
  <Slides>18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Tema do Office</vt:lpstr>
      <vt:lpstr>Programação I (Aula 3)</vt:lpstr>
      <vt:lpstr>Programação I - Aula 3</vt:lpstr>
      <vt:lpstr>Programação I – Arquivos Categorias de entrada e saída (Read/Writer  e  Streams)</vt:lpstr>
      <vt:lpstr>Programação I – Arquivos Categorias de entrada e saída (Reader / Writer)</vt:lpstr>
      <vt:lpstr>Programação I – Arquivos - Saída (Writer)</vt:lpstr>
      <vt:lpstr>Programação I – Arquivos – Escrita</vt:lpstr>
      <vt:lpstr>Programação I – Arquivos – Escrita – Exemplo 1</vt:lpstr>
      <vt:lpstr>Programação I – Arquivos – Escrita – Exemplo 1</vt:lpstr>
      <vt:lpstr>Programação I – Arquivos Entrada e saída (“Encaixe”)</vt:lpstr>
      <vt:lpstr>Programação I – Arquivos – Escrita - Buffer</vt:lpstr>
      <vt:lpstr>Programação I – Arquivos – Escrita – Exemplo 1.1</vt:lpstr>
      <vt:lpstr>Programação I – Arquivos – Escrita – Buffer - File</vt:lpstr>
      <vt:lpstr>Programação I – Arquivos – Escrita – Exemplo 1.2</vt:lpstr>
      <vt:lpstr>Programação I – Arquivos – Escrita – Exemplo 1.2</vt:lpstr>
      <vt:lpstr>Programação I – Arquivos – Exercicios</vt:lpstr>
      <vt:lpstr>Programação I – Orientação Objeto(JAVA) Herança ()</vt:lpstr>
      <vt:lpstr>Programação I – Herança – Exemplo 1</vt:lpstr>
      <vt:lpstr>Revisão – JAVA: Herança (Diagrama UML)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109</cp:revision>
  <dcterms:created xsi:type="dcterms:W3CDTF">2016-08-01T02:15:42Z</dcterms:created>
  <dcterms:modified xsi:type="dcterms:W3CDTF">2018-03-11T00:04:23Z</dcterms:modified>
</cp:coreProperties>
</file>