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7"/>
  </p:notesMasterIdLst>
  <p:sldIdLst>
    <p:sldId id="256" r:id="rId2"/>
    <p:sldId id="313" r:id="rId3"/>
    <p:sldId id="316" r:id="rId4"/>
    <p:sldId id="322" r:id="rId5"/>
    <p:sldId id="329" r:id="rId6"/>
    <p:sldId id="328" r:id="rId7"/>
    <p:sldId id="324" r:id="rId8"/>
    <p:sldId id="330" r:id="rId9"/>
    <p:sldId id="331" r:id="rId10"/>
    <p:sldId id="332" r:id="rId11"/>
    <p:sldId id="303" r:id="rId12"/>
    <p:sldId id="307" r:id="rId13"/>
    <p:sldId id="306" r:id="rId14"/>
    <p:sldId id="308" r:id="rId15"/>
    <p:sldId id="30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F9000"/>
    <a:srgbClr val="B4C7E7"/>
    <a:srgbClr val="D6DCE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04/04/2018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85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92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38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0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5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x </a:t>
            </a:r>
            <a:r>
              <a:rPr lang="en-US" dirty="0" err="1"/>
              <a:t>Objetos</a:t>
            </a:r>
            <a:r>
              <a:rPr lang="en-US" baseline="0" dirty="0"/>
              <a:t> x Interfaces</a:t>
            </a:r>
            <a:endParaRPr lang="en-US" dirty="0"/>
          </a:p>
          <a:p>
            <a:r>
              <a:rPr lang="en-US" dirty="0" err="1"/>
              <a:t>Exemplos</a:t>
            </a:r>
            <a:r>
              <a:rPr lang="en-US" baseline="0" dirty="0"/>
              <a:t> de Classes com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modificadores</a:t>
            </a:r>
            <a:endParaRPr lang="en-US" baseline="0" dirty="0"/>
          </a:p>
          <a:p>
            <a:r>
              <a:rPr lang="en-US" baseline="0" dirty="0" err="1"/>
              <a:t>Exemplos</a:t>
            </a:r>
            <a:r>
              <a:rPr lang="en-US" baseline="0" dirty="0"/>
              <a:t> de </a:t>
            </a:r>
            <a:r>
              <a:rPr lang="en-US" baseline="0" dirty="0" err="1"/>
              <a:t>métodos</a:t>
            </a:r>
            <a:r>
              <a:rPr lang="en-US" baseline="0" dirty="0"/>
              <a:t> com e </a:t>
            </a:r>
            <a:r>
              <a:rPr lang="en-US" baseline="0" dirty="0" err="1"/>
              <a:t>sem</a:t>
            </a:r>
            <a:r>
              <a:rPr lang="en-US" baseline="0" dirty="0"/>
              <a:t> </a:t>
            </a:r>
            <a:r>
              <a:rPr lang="en-US" baseline="0" dirty="0" err="1"/>
              <a:t>retorno</a:t>
            </a:r>
            <a:endParaRPr lang="en-US" baseline="0" dirty="0"/>
          </a:p>
          <a:p>
            <a:r>
              <a:rPr lang="en-US" baseline="0" dirty="0"/>
              <a:t>Getters and Setters</a:t>
            </a:r>
          </a:p>
          <a:p>
            <a:r>
              <a:rPr lang="en-US" baseline="0" dirty="0"/>
              <a:t>Patterns: Singletons</a:t>
            </a:r>
          </a:p>
          <a:p>
            <a:r>
              <a:rPr lang="en-US" baseline="0" dirty="0" err="1"/>
              <a:t>Construtores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80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endParaRPr lang="en-US" baseline="0" dirty="0"/>
          </a:p>
          <a:p>
            <a:r>
              <a:rPr lang="en-US" baseline="0" dirty="0" err="1"/>
              <a:t>Herança</a:t>
            </a:r>
            <a:r>
              <a:rPr lang="en-US" baseline="0" dirty="0"/>
              <a:t> de </a:t>
            </a:r>
            <a:r>
              <a:rPr lang="en-US" baseline="0" dirty="0" err="1"/>
              <a:t>Classe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Classe</a:t>
            </a:r>
            <a:r>
              <a:rPr lang="en-US" baseline="0" dirty="0"/>
              <a:t> </a:t>
            </a:r>
            <a:r>
              <a:rPr lang="en-US" baseline="0" dirty="0" err="1"/>
              <a:t>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10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r>
              <a:rPr lang="en-US" dirty="0" err="1"/>
              <a:t>Adicionar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endParaRPr lang="en-US" baseline="0" dirty="0"/>
          </a:p>
          <a:p>
            <a:r>
              <a:rPr lang="en-US" baseline="0" dirty="0" err="1"/>
              <a:t>Herança</a:t>
            </a:r>
            <a:r>
              <a:rPr lang="en-US" baseline="0" dirty="0"/>
              <a:t> de </a:t>
            </a:r>
            <a:r>
              <a:rPr lang="en-US" baseline="0" dirty="0" err="1"/>
              <a:t>Classe</a:t>
            </a:r>
            <a:r>
              <a:rPr lang="en-US" baseline="0" dirty="0"/>
              <a:t>, </a:t>
            </a:r>
          </a:p>
          <a:p>
            <a:r>
              <a:rPr lang="en-US" baseline="0" dirty="0" err="1"/>
              <a:t>Classe</a:t>
            </a:r>
            <a:r>
              <a:rPr lang="en-US" baseline="0" dirty="0"/>
              <a:t> </a:t>
            </a:r>
            <a:r>
              <a:rPr lang="en-US" baseline="0" dirty="0" err="1"/>
              <a:t>Abstrata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33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85A6-323B-4A91-AABD-36397DD37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E2D2C-D0DC-4DFC-BCB0-B0DA4B17A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9B332A-60AE-4666-BAC5-AE7EE2BC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03ED4-AEE4-467A-87D4-866C17D5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5EA3F-A635-4066-8497-AC82F02A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9D58A-3EAA-4DDF-A04C-00762291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595E5-B879-4E18-8166-112556BA2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FA566-4F7D-4564-877A-F02866B6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4CCD1-17AB-42C7-A703-F76E5454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B9136-7FB6-4F26-A1BA-5DBCD45C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93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6F7F95-46DB-4DEB-A111-7B0E890C5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61E0E0-9E0E-49AF-9C0D-9B7572FA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30112-32A8-4E41-9FC7-E32C11B1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5ED13-9C63-464C-B3E4-985E4ADB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8248D-BE49-4E4B-838F-29A251D5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3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24610-91D1-4CD5-A562-DEBC175F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23D48C-6174-4996-87BB-69349096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53557-13AE-469E-A0EE-1CAFD9BD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6F717-61FB-4471-B40A-3EDB8A25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C0BC8-469F-493E-A1E0-10AD0D66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51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CFFE8-428C-43E0-AFDA-E7C0FD7C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979A19-8E65-4D67-83DC-8A020911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44DA-F226-428E-9019-D2D7ABBA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DFC06-301F-4847-ADFF-D0E7C9EE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23325B-51EB-469A-8BB9-7B99581C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4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81D5-04FB-4D80-A43F-4A8CCBD1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0AD1E-AAA3-42DE-B919-D1F0AF23C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A9F347-DEAC-46DB-9BCE-300DE2F3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138395-4A23-40F6-98A6-E52DED43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DC2E8-B870-4E60-8856-0C9E72D0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B8049-9DF6-4A76-91D0-E0B13AFE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59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F1BC-9283-4D83-B4AE-95DDE1B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28A485-B9D2-4F03-895C-7FC882BE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9A0E4-CF67-458C-837D-00935B53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EA123-EE2F-4A10-B967-022C3B7AF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9F212-EE14-441D-932B-05F7830ED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A27067-D96A-4274-BBAC-7B58F6DE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7FBCC8-76FE-4E92-9A7A-EF03ADAD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AD8CCD-073C-453C-BD5D-58D06CB9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0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435A4-16D8-4245-B614-B753ECC0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063D08-C95F-4842-B4F7-2DD68D3A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0A5975-7764-4F28-BBEC-463D44B7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30027E-9F03-4CAC-BDBF-C0A32D3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40C2AD-918E-46CF-9522-C99273BB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681BDF-AE10-4527-A744-1206928C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546E3C-4F8D-48D7-8A4E-A70BF9DF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3E14C-0250-49E5-BF8E-59A98A5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06A91-CDD1-4F96-A722-BD2128B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19B315-768A-42FD-895E-4037D7C6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49E38-1BC4-4F19-9501-225EEA7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EDD31-7C23-42EA-A926-1A3BC0FA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B5BFAB-F752-4675-A195-A206615F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0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E4D00-E491-4FE6-94B8-BF3F043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474132-5AD2-44F8-926C-D9F7B31D2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939A6B-D07F-4D15-B684-6EE6AF504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4B384-3CB7-404F-BF78-865A5F94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C0C334-B672-461C-A11C-1C485C42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6865F8-609F-48CD-B5B6-A8FA5A35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002A7C-1B1D-4E5E-9791-59BBA7A6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99D65E-DF6B-4856-B62A-EC6634D5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716AF-B905-42B5-AEFF-99C7CDBFE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26/02/2018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96D479-4622-4363-BA6D-95175871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Programação I -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DA9A88-C954-4552-867F-E9873BF68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Programação</a:t>
            </a:r>
            <a:r>
              <a:rPr lang="en-US" dirty="0"/>
              <a:t> I</a:t>
            </a:r>
            <a:br>
              <a:rPr lang="en-US" dirty="0"/>
            </a:br>
            <a:r>
              <a:rPr lang="en-US" sz="2800" dirty="0"/>
              <a:t>(Aula 4)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8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Leitura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2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EA30E-B38E-4A22-8DE5-5E59E780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6" y="1075884"/>
            <a:ext cx="11607196" cy="520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7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247042"/>
            <a:ext cx="10364451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Orientação</a:t>
            </a:r>
            <a:r>
              <a:rPr lang="en-US" sz="4800" b="1" dirty="0"/>
              <a:t> </a:t>
            </a:r>
            <a:r>
              <a:rPr lang="en-US" sz="4800" b="1" dirty="0" err="1"/>
              <a:t>Objeto</a:t>
            </a:r>
            <a:r>
              <a:rPr lang="en-US" sz="4800" b="1" dirty="0"/>
              <a:t>(JAVA)</a:t>
            </a:r>
            <a:br>
              <a:rPr lang="en-US" sz="4800" b="1" dirty="0"/>
            </a:br>
            <a:r>
              <a:rPr lang="en-US" sz="4800" dirty="0" err="1"/>
              <a:t>Herança</a:t>
            </a:r>
            <a:r>
              <a:rPr lang="en-US" sz="4800" dirty="0"/>
              <a:t> </a:t>
            </a:r>
            <a:r>
              <a:rPr lang="pt-BR" sz="3100" dirty="0"/>
              <a:t>()</a:t>
            </a:r>
            <a:endParaRPr lang="pt-BR" sz="4800" cap="non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913774" y="1316114"/>
            <a:ext cx="11136264" cy="5294472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Características</a:t>
            </a:r>
            <a:r>
              <a:rPr lang="en-US" sz="3600" dirty="0"/>
              <a:t>: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err="1"/>
              <a:t>Classe</a:t>
            </a:r>
            <a:r>
              <a:rPr lang="en-US" sz="3200" dirty="0"/>
              <a:t> Filho “</a:t>
            </a:r>
            <a:r>
              <a:rPr lang="en-US" sz="3200" dirty="0" err="1"/>
              <a:t>Reutiliza”classe</a:t>
            </a:r>
            <a:r>
              <a:rPr lang="en-US" sz="3200" dirty="0"/>
              <a:t> </a:t>
            </a:r>
            <a:r>
              <a:rPr lang="en-US" sz="3200" dirty="0" err="1"/>
              <a:t>pai</a:t>
            </a:r>
            <a:endParaRPr lang="en-US" sz="32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err="1"/>
              <a:t>Acrescenta</a:t>
            </a:r>
            <a:r>
              <a:rPr lang="en-US" sz="3200" dirty="0"/>
              <a:t> </a:t>
            </a:r>
            <a:r>
              <a:rPr lang="en-US" sz="3200" dirty="0" err="1"/>
              <a:t>atributos</a:t>
            </a:r>
            <a:r>
              <a:rPr lang="en-US" sz="3200" dirty="0"/>
              <a:t> e/ou </a:t>
            </a:r>
            <a:r>
              <a:rPr lang="en-US" sz="3200" dirty="0" err="1"/>
              <a:t>métodos</a:t>
            </a:r>
            <a:r>
              <a:rPr lang="en-US" sz="3200" dirty="0"/>
              <a:t> e/ou </a:t>
            </a:r>
            <a:r>
              <a:rPr lang="en-US" sz="3200" dirty="0" err="1"/>
              <a:t>altera</a:t>
            </a:r>
            <a:r>
              <a:rPr lang="en-US" sz="3200" dirty="0"/>
              <a:t> </a:t>
            </a:r>
            <a:r>
              <a:rPr lang="en-US" sz="3200" dirty="0" err="1"/>
              <a:t>métodos</a:t>
            </a:r>
            <a:endParaRPr lang="en-US" sz="3200" dirty="0"/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 err="1"/>
              <a:t>Declaração</a:t>
            </a:r>
            <a:r>
              <a:rPr lang="en-US" sz="3200" dirty="0"/>
              <a:t>:  </a:t>
            </a:r>
          </a:p>
          <a:p>
            <a:pPr marL="914400" lvl="2" indent="0">
              <a:buNone/>
            </a:pPr>
            <a:r>
              <a:rPr lang="en-US" sz="4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4600" dirty="0"/>
              <a:t>&lt;Filha&gt; </a:t>
            </a:r>
            <a:r>
              <a:rPr lang="en-US" sz="4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extends</a:t>
            </a:r>
            <a:r>
              <a:rPr lang="en-US" sz="4600" dirty="0"/>
              <a:t> &lt;</a:t>
            </a:r>
            <a:r>
              <a:rPr lang="en-US" sz="4600" dirty="0" err="1"/>
              <a:t>Pai</a:t>
            </a:r>
            <a:r>
              <a:rPr lang="en-US" sz="4600" dirty="0"/>
              <a:t>&gt;</a:t>
            </a:r>
            <a:r>
              <a:rPr lang="en-US" sz="4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{ … }</a:t>
            </a:r>
            <a:endParaRPr lang="en-US" sz="4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cap="none" dirty="0" err="1"/>
              <a:t>Estrutura</a:t>
            </a:r>
            <a:r>
              <a:rPr lang="en-US" sz="3600" cap="none" dirty="0"/>
              <a:t> </a:t>
            </a:r>
            <a:r>
              <a:rPr lang="en-US" sz="3600" cap="none" dirty="0" err="1"/>
              <a:t>Interna</a:t>
            </a:r>
            <a:endParaRPr lang="en-US" sz="3600" cap="none" dirty="0"/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Atributos</a:t>
            </a:r>
            <a:r>
              <a:rPr lang="en-US" sz="3400" cap="none" dirty="0"/>
              <a:t> </a:t>
            </a:r>
            <a:r>
              <a:rPr lang="en-US" sz="3400" cap="none" dirty="0">
                <a:sym typeface="Wingdings" panose="05000000000000000000" pitchFamily="2" charset="2"/>
              </a:rPr>
              <a:t> Não </a:t>
            </a:r>
            <a:r>
              <a:rPr lang="en-US" sz="3400" cap="none" dirty="0" err="1">
                <a:sym typeface="Wingdings" panose="05000000000000000000" pitchFamily="2" charset="2"/>
              </a:rPr>
              <a:t>podem</a:t>
            </a:r>
            <a:r>
              <a:rPr lang="en-US" sz="3400" cap="none" dirty="0">
                <a:sym typeface="Wingdings" panose="05000000000000000000" pitchFamily="2" charset="2"/>
              </a:rPr>
              <a:t> </a:t>
            </a:r>
            <a:r>
              <a:rPr lang="en-US" sz="3400" cap="none" dirty="0" err="1">
                <a:sym typeface="Wingdings" panose="05000000000000000000" pitchFamily="2" charset="2"/>
              </a:rPr>
              <a:t>ser</a:t>
            </a:r>
            <a:r>
              <a:rPr lang="en-US" sz="3400" cap="none" dirty="0">
                <a:sym typeface="Wingdings" panose="05000000000000000000" pitchFamily="2" charset="2"/>
              </a:rPr>
              <a:t> “</a:t>
            </a:r>
            <a:r>
              <a:rPr lang="en-US" sz="3400" cap="none" dirty="0" err="1">
                <a:sym typeface="Wingdings" panose="05000000000000000000" pitchFamily="2" charset="2"/>
              </a:rPr>
              <a:t>Rescritos</a:t>
            </a:r>
            <a:r>
              <a:rPr lang="en-US" sz="3400" cap="none" dirty="0">
                <a:sym typeface="Wingdings" panose="05000000000000000000" pitchFamily="2" charset="2"/>
              </a:rPr>
              <a:t>”</a:t>
            </a:r>
            <a:endParaRPr lang="en-US" sz="3400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lphaLcParenR"/>
            </a:pPr>
            <a:r>
              <a:rPr lang="en-US" sz="3400" dirty="0" err="1"/>
              <a:t>Métodos</a:t>
            </a:r>
            <a:endParaRPr lang="en-US" sz="3400" dirty="0"/>
          </a:p>
          <a:p>
            <a:pPr marL="1657350" lvl="2" indent="-742950">
              <a:buFont typeface="+mj-lt"/>
              <a:buAutoNum type="romanLcPeriod"/>
            </a:pPr>
            <a:r>
              <a:rPr lang="en-US" sz="3200" dirty="0" err="1"/>
              <a:t>Sobrecarga</a:t>
            </a:r>
            <a:r>
              <a:rPr lang="en-US" sz="3200" dirty="0"/>
              <a:t>(</a:t>
            </a:r>
            <a:r>
              <a:rPr lang="en-US" sz="3200" dirty="0" err="1"/>
              <a:t>Argumentos</a:t>
            </a:r>
            <a:r>
              <a:rPr lang="en-US" sz="3200" dirty="0"/>
              <a:t> diferentes)</a:t>
            </a:r>
          </a:p>
          <a:p>
            <a:pPr marL="1657350" lvl="2" indent="-742950">
              <a:buFont typeface="+mj-lt"/>
              <a:buAutoNum type="romanLcPeriod"/>
            </a:pP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Sobrescrita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 Mesmo 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método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, outro 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código</a:t>
            </a:r>
            <a:endParaRPr lang="en-US" sz="3400" cap="none" dirty="0">
              <a:solidFill>
                <a:schemeClr val="accent4">
                  <a:lumMod val="75000"/>
                </a:schemeClr>
              </a:solidFill>
            </a:endParaRPr>
          </a:p>
          <a:p>
            <a:pPr marL="1200150" lvl="1" indent="-742950">
              <a:buFont typeface="+mj-lt"/>
              <a:buAutoNum type="alphaLcParenR"/>
            </a:pPr>
            <a:r>
              <a:rPr lang="en-US" sz="3400" cap="none" dirty="0" err="1"/>
              <a:t>Modificadores</a:t>
            </a:r>
            <a:r>
              <a:rPr lang="en-US" sz="3400" cap="none" dirty="0"/>
              <a:t> de </a:t>
            </a:r>
            <a:r>
              <a:rPr lang="en-US" sz="3400" cap="none" dirty="0" err="1"/>
              <a:t>Acesso</a:t>
            </a:r>
            <a:r>
              <a:rPr lang="en-US" sz="3400" cap="none" dirty="0"/>
              <a:t> (Para </a:t>
            </a:r>
            <a:r>
              <a:rPr lang="en-US" sz="3400" cap="none" dirty="0" err="1"/>
              <a:t>Variáveis</a:t>
            </a:r>
            <a:r>
              <a:rPr lang="en-US" sz="3400" cap="none" dirty="0"/>
              <a:t> ou </a:t>
            </a:r>
            <a:r>
              <a:rPr lang="en-US" sz="3400" cap="none" dirty="0" err="1"/>
              <a:t>Métodos</a:t>
            </a:r>
            <a:r>
              <a:rPr lang="en-US" sz="3400" cap="none" dirty="0"/>
              <a:t>)</a:t>
            </a:r>
          </a:p>
          <a:p>
            <a:pPr marL="1657350" lvl="2" indent="-742950">
              <a:buFont typeface="+mj-lt"/>
              <a:buAutoNum type="alphaLcParenR"/>
            </a:pPr>
            <a:r>
              <a:rPr lang="en-US" sz="2800" dirty="0" err="1"/>
              <a:t>Privados</a:t>
            </a:r>
            <a:r>
              <a:rPr lang="en-US" sz="2800" dirty="0"/>
              <a:t> 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) – </a:t>
            </a:r>
            <a:r>
              <a:rPr lang="en-US" sz="2800" i="1" dirty="0"/>
              <a:t>Nem a </a:t>
            </a:r>
            <a:r>
              <a:rPr lang="en-US" sz="2800" i="1" dirty="0" err="1"/>
              <a:t>mãe</a:t>
            </a:r>
            <a:r>
              <a:rPr lang="en-US" sz="2800" i="1" dirty="0"/>
              <a:t> pode </a:t>
            </a:r>
            <a:r>
              <a:rPr lang="en-US" sz="2800" i="1" dirty="0" err="1"/>
              <a:t>ver</a:t>
            </a:r>
            <a:endParaRPr lang="en-US" sz="2800" i="1" dirty="0"/>
          </a:p>
          <a:p>
            <a:pPr marL="1657350" lvl="2" indent="-742950">
              <a:buFont typeface="+mj-lt"/>
              <a:buAutoNum type="alphaLcParenR"/>
            </a:pPr>
            <a:r>
              <a:rPr lang="en-US" sz="2800" dirty="0" err="1"/>
              <a:t>Públicos</a:t>
            </a:r>
            <a:r>
              <a:rPr lang="en-US" sz="2800" dirty="0"/>
              <a:t> (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800" dirty="0"/>
              <a:t>) – </a:t>
            </a:r>
            <a:r>
              <a:rPr lang="en-US" sz="2800" i="1" dirty="0"/>
              <a:t>Casa da </a:t>
            </a:r>
            <a:r>
              <a:rPr lang="en-US" sz="2800" i="1" dirty="0" err="1"/>
              <a:t>Mãe</a:t>
            </a:r>
            <a:r>
              <a:rPr lang="en-US" sz="2800" i="1" dirty="0"/>
              <a:t> Joana</a:t>
            </a:r>
          </a:p>
          <a:p>
            <a:pPr marL="1657350" lvl="2" indent="-742950">
              <a:buFont typeface="+mj-lt"/>
              <a:buAutoNum type="alphaLcParenR"/>
            </a:pPr>
            <a:r>
              <a:rPr lang="en-US" sz="4000" dirty="0" err="1"/>
              <a:t>Protegidos</a:t>
            </a:r>
            <a:r>
              <a:rPr lang="en-US" sz="4000" dirty="0"/>
              <a:t> (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4000" dirty="0"/>
              <a:t>) – </a:t>
            </a:r>
            <a:r>
              <a:rPr lang="en-US" sz="4000" dirty="0" err="1"/>
              <a:t>Somente</a:t>
            </a:r>
            <a:r>
              <a:rPr lang="en-US" sz="4000" dirty="0"/>
              <a:t> </a:t>
            </a:r>
            <a:r>
              <a:rPr lang="en-US" sz="4000" dirty="0" err="1"/>
              <a:t>fihas</a:t>
            </a:r>
            <a:endParaRPr lang="en-US" sz="4000" dirty="0"/>
          </a:p>
          <a:p>
            <a:pPr marL="1657350" lvl="2" indent="-742950">
              <a:buFont typeface="+mj-lt"/>
              <a:buAutoNum type="alphaLcParenR"/>
            </a:pPr>
            <a:endParaRPr lang="en-US" sz="3200" i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FFD68E1-076D-4FDD-8FD2-68434D15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9032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247042"/>
            <a:ext cx="10364451" cy="1023247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Herança</a:t>
            </a:r>
            <a:r>
              <a:rPr lang="en-US" sz="4800" b="1" dirty="0"/>
              <a:t> – </a:t>
            </a:r>
            <a:r>
              <a:rPr lang="en-US" sz="4800" b="1" dirty="0" err="1"/>
              <a:t>Exemplo</a:t>
            </a:r>
            <a:r>
              <a:rPr lang="en-US" sz="4800" b="1" dirty="0"/>
              <a:t> 1</a:t>
            </a:r>
            <a:endParaRPr lang="pt-BR" sz="48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82932" y="6428024"/>
            <a:ext cx="3243179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FFD68E1-076D-4FDD-8FD2-68434D15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262349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928" y="184603"/>
            <a:ext cx="11281727" cy="1023247"/>
          </a:xfrm>
        </p:spPr>
        <p:txBody>
          <a:bodyPr>
            <a:noAutofit/>
          </a:bodyPr>
          <a:lstStyle/>
          <a:p>
            <a:r>
              <a:rPr lang="en-US" sz="4000" b="1" dirty="0" err="1"/>
              <a:t>Revisão</a:t>
            </a:r>
            <a:r>
              <a:rPr lang="en-US" sz="4000" b="1" dirty="0"/>
              <a:t> – JAVA: </a:t>
            </a:r>
            <a:r>
              <a:rPr lang="pt-BR" sz="2800" dirty="0"/>
              <a:t>Herança </a:t>
            </a:r>
            <a:r>
              <a:rPr lang="pt-BR" sz="2800" cap="none" dirty="0"/>
              <a:t>(Diagrama UML)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44155" b="26964"/>
          <a:stretch/>
        </p:blipFill>
        <p:spPr>
          <a:xfrm>
            <a:off x="1065773" y="1207850"/>
            <a:ext cx="9024224" cy="4842221"/>
          </a:xfrm>
          <a:prstGeom prst="rect">
            <a:avLst/>
          </a:prstGeom>
        </p:spPr>
      </p:pic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F9DFFF-2958-4348-ADB2-98689682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2BBD5C-713E-4B0D-BB7B-16E3A3C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3709EF-46FC-4C8D-B2EB-8E6D660D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66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876148" cy="1177768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Orientação</a:t>
            </a:r>
            <a:r>
              <a:rPr lang="en-US" sz="4800" b="1" dirty="0"/>
              <a:t> </a:t>
            </a:r>
            <a:r>
              <a:rPr lang="en-US" sz="4800" b="1" dirty="0" err="1"/>
              <a:t>Objeto</a:t>
            </a:r>
            <a:r>
              <a:rPr lang="en-US" sz="4800" b="1" dirty="0"/>
              <a:t>(JAVA)</a:t>
            </a:r>
            <a:br>
              <a:rPr lang="en-US" sz="4800" b="1" dirty="0"/>
            </a:br>
            <a:r>
              <a:rPr lang="en-US" b="1" dirty="0" err="1"/>
              <a:t>Relacionamento</a:t>
            </a:r>
            <a:r>
              <a:rPr lang="en-US" b="1" dirty="0"/>
              <a:t> de Classes</a:t>
            </a:r>
            <a:endParaRPr lang="pt-BR" sz="3600" cap="none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75884" y="1374022"/>
            <a:ext cx="11138464" cy="4786075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cap="none" dirty="0" err="1"/>
              <a:t>Declaração</a:t>
            </a:r>
            <a:r>
              <a:rPr lang="en-US" cap="none" dirty="0"/>
              <a:t> de </a:t>
            </a:r>
            <a:r>
              <a:rPr lang="en-US" cap="none" dirty="0" err="1"/>
              <a:t>atributos</a:t>
            </a:r>
            <a:r>
              <a:rPr lang="en-US" cap="none" dirty="0"/>
              <a:t> </a:t>
            </a:r>
            <a:r>
              <a:rPr lang="en-US" cap="none" dirty="0" err="1"/>
              <a:t>como</a:t>
            </a:r>
            <a:r>
              <a:rPr lang="en-US" cap="none" dirty="0"/>
              <a:t> classes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2800" dirty="0"/>
              <a:t>..</a:t>
            </a:r>
            <a:endParaRPr lang="en-US" sz="2800" cap="none" dirty="0"/>
          </a:p>
          <a:p>
            <a:pPr marL="742950" indent="-742950">
              <a:buFont typeface="+mj-lt"/>
              <a:buAutoNum type="arabicPeriod"/>
            </a:pPr>
            <a:r>
              <a:rPr lang="en-US" dirty="0" err="1"/>
              <a:t>Associação</a:t>
            </a:r>
            <a:r>
              <a:rPr lang="en-US" dirty="0"/>
              <a:t> e </a:t>
            </a:r>
            <a:r>
              <a:rPr lang="en-US" dirty="0" err="1"/>
              <a:t>Agregação</a:t>
            </a:r>
            <a:endParaRPr lang="en-US" dirty="0"/>
          </a:p>
          <a:p>
            <a:pPr marL="1200150" lvl="1" indent="-742950">
              <a:buFont typeface="+mj-lt"/>
              <a:buAutoNum type="alphaLcParenR"/>
            </a:pPr>
            <a:r>
              <a:rPr lang="en-US" cap="none" dirty="0" err="1"/>
              <a:t>Associação</a:t>
            </a:r>
            <a:r>
              <a:rPr lang="en-US" cap="none" dirty="0"/>
              <a:t> </a:t>
            </a:r>
            <a:r>
              <a:rPr lang="en-US" cap="none" dirty="0">
                <a:sym typeface="Wingdings" panose="05000000000000000000" pitchFamily="2" charset="2"/>
              </a:rPr>
              <a:t> (</a:t>
            </a:r>
            <a:r>
              <a:rPr lang="en-US" cap="none" dirty="0" err="1">
                <a:sym typeface="Wingdings" panose="05000000000000000000" pitchFamily="2" charset="2"/>
              </a:rPr>
              <a:t>Todo-Parte</a:t>
            </a:r>
            <a:r>
              <a:rPr lang="en-US" cap="none" dirty="0">
                <a:sym typeface="Wingdings" panose="05000000000000000000" pitchFamily="2" charset="2"/>
              </a:rPr>
              <a:t>) Mesmo </a:t>
            </a:r>
            <a:r>
              <a:rPr lang="en-US" cap="none" dirty="0" err="1">
                <a:sym typeface="Wingdings" panose="05000000000000000000" pitchFamily="2" charset="2"/>
              </a:rPr>
              <a:t>sendo</a:t>
            </a:r>
            <a:r>
              <a:rPr lang="en-US" cap="none" dirty="0">
                <a:sym typeface="Wingdings" panose="05000000000000000000" pitchFamily="2" charset="2"/>
              </a:rPr>
              <a:t> </a:t>
            </a:r>
            <a:r>
              <a:rPr lang="en-US" cap="none" dirty="0" err="1">
                <a:sym typeface="Wingdings" panose="05000000000000000000" pitchFamily="2" charset="2"/>
              </a:rPr>
              <a:t>múltipla</a:t>
            </a:r>
            <a:r>
              <a:rPr lang="en-US" cap="none" dirty="0">
                <a:sym typeface="Wingdings" panose="05000000000000000000" pitchFamily="2" charset="2"/>
              </a:rPr>
              <a:t>, a </a:t>
            </a:r>
            <a:r>
              <a:rPr lang="en-US" cap="none" dirty="0" err="1">
                <a:sym typeface="Wingdings" panose="05000000000000000000" pitchFamily="2" charset="2"/>
              </a:rPr>
              <a:t>classe</a:t>
            </a:r>
            <a:r>
              <a:rPr lang="en-US" cap="none" dirty="0">
                <a:sym typeface="Wingdings" panose="05000000000000000000" pitchFamily="2" charset="2"/>
              </a:rPr>
              <a:t> </a:t>
            </a:r>
            <a:r>
              <a:rPr lang="en-US" cap="none" dirty="0" err="1">
                <a:sym typeface="Wingdings" panose="05000000000000000000" pitchFamily="2" charset="2"/>
              </a:rPr>
              <a:t>pai</a:t>
            </a:r>
            <a:r>
              <a:rPr lang="en-US" cap="none" dirty="0">
                <a:sym typeface="Wingdings" panose="05000000000000000000" pitchFamily="2" charset="2"/>
              </a:rPr>
              <a:t> precisa das </a:t>
            </a:r>
            <a:r>
              <a:rPr lang="en-US" cap="none" dirty="0" err="1">
                <a:sym typeface="Wingdings" panose="05000000000000000000" pitchFamily="2" charset="2"/>
              </a:rPr>
              <a:t>partes</a:t>
            </a:r>
            <a:r>
              <a:rPr lang="en-US" cap="none" dirty="0">
                <a:sym typeface="Wingdings" panose="05000000000000000000" pitchFamily="2" charset="2"/>
              </a:rPr>
              <a:t>. </a:t>
            </a:r>
          </a:p>
          <a:p>
            <a:pPr marL="1657350" lvl="2" indent="-742950">
              <a:buFont typeface="+mj-lt"/>
              <a:buAutoNum type="alphaLcParenR"/>
            </a:pPr>
            <a:r>
              <a:rPr lang="en-US" sz="2400" cap="none" dirty="0">
                <a:sym typeface="Wingdings" panose="05000000000000000000" pitchFamily="2" charset="2"/>
              </a:rPr>
              <a:t>Ex. </a:t>
            </a:r>
            <a:r>
              <a:rPr lang="en-US" sz="2400" cap="none" dirty="0" err="1">
                <a:sym typeface="Wingdings" panose="05000000000000000000" pitchFamily="2" charset="2"/>
              </a:rPr>
              <a:t>Empresa</a:t>
            </a:r>
            <a:r>
              <a:rPr lang="en-US" sz="2400" cap="none" dirty="0"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sym typeface="Wingdings" panose="05000000000000000000" pitchFamily="2" charset="2"/>
              </a:rPr>
              <a:t>tem</a:t>
            </a:r>
            <a:r>
              <a:rPr lang="en-US" sz="2400" cap="none" dirty="0"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sym typeface="Wingdings" panose="05000000000000000000" pitchFamily="2" charset="2"/>
              </a:rPr>
              <a:t>vários</a:t>
            </a:r>
            <a:r>
              <a:rPr lang="en-US" sz="2400" cap="none" dirty="0"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sym typeface="Wingdings" panose="05000000000000000000" pitchFamily="2" charset="2"/>
              </a:rPr>
              <a:t>departamentos</a:t>
            </a:r>
            <a:r>
              <a:rPr lang="en-US" sz="2400" cap="none" dirty="0">
                <a:sym typeface="Wingdings" panose="05000000000000000000" pitchFamily="2" charset="2"/>
              </a:rPr>
              <a:t>. </a:t>
            </a:r>
          </a:p>
          <a:p>
            <a:pPr marL="1657350" lvl="2" indent="-742950">
              <a:buFont typeface="+mj-lt"/>
              <a:buAutoNum type="alphaLcParenR"/>
            </a:pPr>
            <a:r>
              <a:rPr lang="en-US" sz="2800" cap="none" dirty="0" err="1">
                <a:sym typeface="Wingdings" panose="05000000000000000000" pitchFamily="2" charset="2"/>
              </a:rPr>
              <a:t>Em</a:t>
            </a:r>
            <a:r>
              <a:rPr lang="en-US" sz="2800" cap="none" dirty="0">
                <a:sym typeface="Wingdings" panose="05000000000000000000" pitchFamily="2" charset="2"/>
              </a:rPr>
              <a:t> geral </a:t>
            </a:r>
            <a:r>
              <a:rPr lang="en-US" sz="2800" cap="none" dirty="0" err="1">
                <a:sym typeface="Wingdings" panose="05000000000000000000" pitchFamily="2" charset="2"/>
              </a:rPr>
              <a:t>referencias</a:t>
            </a:r>
            <a:r>
              <a:rPr lang="en-US" sz="2800" cap="none" dirty="0">
                <a:sym typeface="Wingdings" panose="05000000000000000000" pitchFamily="2" charset="2"/>
              </a:rPr>
              <a:t> ou classes </a:t>
            </a:r>
            <a:r>
              <a:rPr lang="en-US" sz="2800" cap="none" dirty="0" err="1">
                <a:sym typeface="Wingdings" panose="05000000000000000000" pitchFamily="2" charset="2"/>
              </a:rPr>
              <a:t>internas</a:t>
            </a:r>
            <a:endParaRPr lang="en-US" sz="2800" cap="none" dirty="0">
              <a:sym typeface="Wingdings" panose="05000000000000000000" pitchFamily="2" charset="2"/>
            </a:endParaRPr>
          </a:p>
          <a:p>
            <a:pPr marL="1200150" lvl="1" indent="-742950">
              <a:buFont typeface="+mj-lt"/>
              <a:buAutoNum type="alphaLcParenR"/>
            </a:pPr>
            <a:r>
              <a:rPr lang="en-US" sz="2800" cap="none" dirty="0" err="1">
                <a:sym typeface="Wingdings" panose="05000000000000000000" pitchFamily="2" charset="2"/>
              </a:rPr>
              <a:t>Agregação</a:t>
            </a:r>
            <a:r>
              <a:rPr lang="en-US" sz="2800" cap="none" dirty="0">
                <a:sym typeface="Wingdings" panose="05000000000000000000" pitchFamily="2" charset="2"/>
              </a:rPr>
              <a:t>  </a:t>
            </a:r>
            <a:r>
              <a:rPr lang="en-US" sz="2800" cap="none" dirty="0" err="1">
                <a:sym typeface="Wingdings" panose="05000000000000000000" pitchFamily="2" charset="2"/>
              </a:rPr>
              <a:t>Detem</a:t>
            </a:r>
            <a:r>
              <a:rPr lang="en-US" sz="2800" cap="none" dirty="0"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sym typeface="Wingdings" panose="05000000000000000000" pitchFamily="2" charset="2"/>
              </a:rPr>
              <a:t>propriedade</a:t>
            </a:r>
            <a:r>
              <a:rPr lang="en-US" sz="2800" cap="none" dirty="0">
                <a:sym typeface="Wingdings" panose="05000000000000000000" pitchFamily="2" charset="2"/>
              </a:rPr>
              <a:t> e </a:t>
            </a:r>
            <a:r>
              <a:rPr lang="en-US" sz="2800" cap="none" dirty="0" err="1">
                <a:sym typeface="Wingdings" panose="05000000000000000000" pitchFamily="2" charset="2"/>
              </a:rPr>
              <a:t>pode</a:t>
            </a:r>
            <a:r>
              <a:rPr lang="en-US" sz="2800" cap="none" dirty="0"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sym typeface="Wingdings" panose="05000000000000000000" pitchFamily="2" charset="2"/>
              </a:rPr>
              <a:t>existir</a:t>
            </a:r>
            <a:r>
              <a:rPr lang="en-US" sz="2800" cap="none" dirty="0"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sym typeface="Wingdings" panose="05000000000000000000" pitchFamily="2" charset="2"/>
              </a:rPr>
              <a:t>sem</a:t>
            </a:r>
            <a:r>
              <a:rPr lang="en-US" sz="2800" cap="none" dirty="0">
                <a:sym typeface="Wingdings" panose="05000000000000000000" pitchFamily="2" charset="2"/>
              </a:rPr>
              <a:t> as </a:t>
            </a:r>
            <a:r>
              <a:rPr lang="en-US" sz="2800" cap="none" dirty="0" err="1">
                <a:sym typeface="Wingdings" panose="05000000000000000000" pitchFamily="2" charset="2"/>
              </a:rPr>
              <a:t>partes</a:t>
            </a:r>
            <a:r>
              <a:rPr lang="en-US" sz="2800" cap="none" dirty="0">
                <a:sym typeface="Wingdings" panose="05000000000000000000" pitchFamily="2" charset="2"/>
              </a:rPr>
              <a:t>. </a:t>
            </a:r>
            <a:r>
              <a:rPr lang="en-US" sz="2800" cap="none" dirty="0" err="1">
                <a:sym typeface="Wingdings" panose="05000000000000000000" pitchFamily="2" charset="2"/>
              </a:rPr>
              <a:t>Numero</a:t>
            </a:r>
            <a:r>
              <a:rPr lang="en-US" sz="2800" cap="none" dirty="0">
                <a:sym typeface="Wingdings" panose="05000000000000000000" pitchFamily="2" charset="2"/>
              </a:rPr>
              <a:t> de filhos </a:t>
            </a:r>
            <a:r>
              <a:rPr lang="en-US" sz="2800" cap="none" dirty="0" err="1">
                <a:sym typeface="Wingdings" panose="05000000000000000000" pitchFamily="2" charset="2"/>
              </a:rPr>
              <a:t>indefinido</a:t>
            </a:r>
            <a:endParaRPr lang="en-US" sz="2800" cap="none" dirty="0">
              <a:sym typeface="Wingdings" panose="05000000000000000000" pitchFamily="2" charset="2"/>
            </a:endParaRPr>
          </a:p>
          <a:p>
            <a:pPr marL="1657350" lvl="2" indent="-742950">
              <a:buFont typeface="+mj-lt"/>
              <a:buAutoNum type="alphaLcParenR"/>
            </a:pPr>
            <a:r>
              <a:rPr lang="en-US" sz="2400" cap="none" dirty="0">
                <a:sym typeface="Wingdings" panose="05000000000000000000" pitchFamily="2" charset="2"/>
              </a:rPr>
              <a:t>Ex. </a:t>
            </a:r>
            <a:r>
              <a:rPr lang="en-US" sz="2400" cap="none" dirty="0" err="1">
                <a:sym typeface="Wingdings" panose="05000000000000000000" pitchFamily="2" charset="2"/>
              </a:rPr>
              <a:t>Empresa</a:t>
            </a:r>
            <a:r>
              <a:rPr lang="en-US" sz="2400" cap="none" dirty="0"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sym typeface="Wingdings" panose="05000000000000000000" pitchFamily="2" charset="2"/>
              </a:rPr>
              <a:t>tem</a:t>
            </a:r>
            <a:r>
              <a:rPr lang="en-US" sz="2400" cap="none" dirty="0"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sym typeface="Wingdings" panose="05000000000000000000" pitchFamily="2" charset="2"/>
              </a:rPr>
              <a:t>vários</a:t>
            </a:r>
            <a:r>
              <a:rPr lang="en-US" sz="2400" cap="none" dirty="0">
                <a:sym typeface="Wingdings" panose="05000000000000000000" pitchFamily="2" charset="2"/>
              </a:rPr>
              <a:t> </a:t>
            </a:r>
            <a:r>
              <a:rPr lang="en-US" sz="2400" cap="none" dirty="0" err="1">
                <a:sym typeface="Wingdings" panose="05000000000000000000" pitchFamily="2" charset="2"/>
              </a:rPr>
              <a:t>funcionários</a:t>
            </a:r>
            <a:r>
              <a:rPr lang="en-US" sz="2400" cap="none" dirty="0">
                <a:sym typeface="Wingdings" panose="05000000000000000000" pitchFamily="2" charset="2"/>
              </a:rPr>
              <a:t>. </a:t>
            </a:r>
          </a:p>
          <a:p>
            <a:pPr marL="1657350" lvl="2" indent="-742950">
              <a:buFont typeface="+mj-lt"/>
              <a:buAutoNum type="alphaLcParenR"/>
            </a:pPr>
            <a:r>
              <a:rPr lang="en-US" sz="2800" cap="none" dirty="0" err="1">
                <a:sym typeface="Wingdings" panose="05000000000000000000" pitchFamily="2" charset="2"/>
              </a:rPr>
              <a:t>Em</a:t>
            </a:r>
            <a:r>
              <a:rPr lang="en-US" sz="2800" cap="none" dirty="0">
                <a:sym typeface="Wingdings" panose="05000000000000000000" pitchFamily="2" charset="2"/>
              </a:rPr>
              <a:t> geral </a:t>
            </a:r>
            <a:r>
              <a:rPr lang="en-US" sz="2800" cap="none" dirty="0" err="1">
                <a:sym typeface="Wingdings" panose="05000000000000000000" pitchFamily="2" charset="2"/>
              </a:rPr>
              <a:t>parte</a:t>
            </a:r>
            <a:r>
              <a:rPr lang="en-US" sz="2800" cap="none" dirty="0">
                <a:sym typeface="Wingdings" panose="05000000000000000000" pitchFamily="2" charset="2"/>
              </a:rPr>
              <a:t> de um </a:t>
            </a:r>
            <a:r>
              <a:rPr lang="en-US" sz="2800" cap="none" dirty="0" err="1">
                <a:sym typeface="Wingdings" panose="05000000000000000000" pitchFamily="2" charset="2"/>
              </a:rPr>
              <a:t>vetor</a:t>
            </a:r>
            <a:r>
              <a:rPr lang="en-US" sz="2800" cap="none" dirty="0">
                <a:sym typeface="Wingdings" panose="05000000000000000000" pitchFamily="2" charset="2"/>
              </a:rPr>
              <a:t> ou </a:t>
            </a:r>
            <a:r>
              <a:rPr lang="en-US" sz="2800" cap="none" dirty="0" err="1">
                <a:sym typeface="Wingdings" panose="05000000000000000000" pitchFamily="2" charset="2"/>
              </a:rPr>
              <a:t>coleção</a:t>
            </a:r>
            <a:endParaRPr lang="en-US" sz="2800" cap="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6993" y="6492875"/>
            <a:ext cx="3424762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D2CC66D-4E55-40F3-AEF5-14397F9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421142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876148" cy="1177768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Orientação</a:t>
            </a:r>
            <a:r>
              <a:rPr lang="en-US" sz="4800" b="1" dirty="0"/>
              <a:t> </a:t>
            </a:r>
            <a:r>
              <a:rPr lang="en-US" sz="4800" b="1" dirty="0" err="1"/>
              <a:t>Objeto</a:t>
            </a:r>
            <a:r>
              <a:rPr lang="en-US" sz="4800" b="1" dirty="0"/>
              <a:t>(JAVA)</a:t>
            </a:r>
            <a:br>
              <a:rPr lang="en-US" sz="4800" b="1" dirty="0"/>
            </a:br>
            <a:r>
              <a:rPr lang="en-US" b="1" dirty="0" err="1"/>
              <a:t>Relacionamento</a:t>
            </a:r>
            <a:r>
              <a:rPr lang="en-US" b="1" dirty="0"/>
              <a:t> de Classes – </a:t>
            </a:r>
            <a:r>
              <a:rPr lang="en-US" b="1" dirty="0" err="1"/>
              <a:t>Exemplo</a:t>
            </a:r>
            <a:r>
              <a:rPr lang="en-US" b="1" dirty="0"/>
              <a:t> 1</a:t>
            </a:r>
            <a:endParaRPr lang="pt-BR" sz="36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656993" y="6492875"/>
            <a:ext cx="3424762" cy="365125"/>
          </a:xfrm>
        </p:spPr>
        <p:txBody>
          <a:bodyPr/>
          <a:lstStyle/>
          <a:p>
            <a:r>
              <a:rPr lang="pt-BR"/>
              <a:t>Programação II -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D2CC66D-4E55-40F3-AEF5-14397F9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28/02/2018</a:t>
            </a:r>
          </a:p>
        </p:txBody>
      </p:sp>
    </p:spTree>
    <p:extLst>
      <p:ext uri="{BB962C8B-B14F-4D97-AF65-F5344CB8AC3E}">
        <p14:creationId xmlns:p14="http://schemas.microsoft.com/office/powerpoint/2010/main" val="195031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Programação</a:t>
            </a:r>
            <a:r>
              <a:rPr lang="en-US" sz="5400" dirty="0"/>
              <a:t> I - </a:t>
            </a:r>
            <a:r>
              <a:rPr lang="en-US" sz="5400" b="1" dirty="0"/>
              <a:t>Aula 4</a:t>
            </a:r>
            <a:endParaRPr lang="pt-BR" sz="5400" b="1" i="1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70247"/>
            <a:ext cx="10618694" cy="49108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4000" dirty="0" err="1"/>
              <a:t>Arquivos</a:t>
            </a:r>
            <a:endParaRPr lang="en-US" sz="4000" dirty="0"/>
          </a:p>
          <a:p>
            <a:pPr marL="971550" lvl="1" indent="-514350">
              <a:buFont typeface="+mj-lt"/>
              <a:buAutoNum type="arabicParenR"/>
            </a:pPr>
            <a:r>
              <a:rPr lang="en-US" sz="3600" dirty="0" err="1"/>
              <a:t>Arquivos</a:t>
            </a:r>
            <a:r>
              <a:rPr lang="en-US" sz="3600" dirty="0"/>
              <a:t> de Texto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600" dirty="0" err="1"/>
              <a:t>Leitura</a:t>
            </a:r>
            <a:r>
              <a:rPr lang="en-US" sz="3600" dirty="0"/>
              <a:t> de </a:t>
            </a:r>
            <a:r>
              <a:rPr lang="en-US" sz="3600" dirty="0" err="1"/>
              <a:t>Arquivos</a:t>
            </a:r>
            <a:r>
              <a:rPr lang="en-US" sz="3600" dirty="0"/>
              <a:t> Texto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err="1"/>
              <a:t>Orientação</a:t>
            </a:r>
            <a:r>
              <a:rPr lang="en-US" sz="4000" dirty="0"/>
              <a:t> </a:t>
            </a:r>
            <a:r>
              <a:rPr lang="en-US" sz="4000" dirty="0" err="1"/>
              <a:t>Objeto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JAVA - </a:t>
            </a:r>
            <a:r>
              <a:rPr lang="en-US" sz="3600" dirty="0" err="1"/>
              <a:t>Herança</a:t>
            </a:r>
            <a:endParaRPr lang="en-US" sz="3600" dirty="0"/>
          </a:p>
          <a:p>
            <a:pPr marL="514350" indent="-514350">
              <a:buFont typeface="+mj-lt"/>
              <a:buAutoNum type="arabicParenR"/>
            </a:pPr>
            <a:r>
              <a:rPr lang="en-US" sz="4000" dirty="0" err="1"/>
              <a:t>Exemplos</a:t>
            </a:r>
            <a:r>
              <a:rPr lang="en-US" sz="4000" dirty="0"/>
              <a:t>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4000" dirty="0" err="1"/>
              <a:t>Exercícios</a:t>
            </a:r>
            <a:endParaRPr lang="en-US" sz="4000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>
              <a:buFont typeface="+mj-lt"/>
              <a:buAutoNum type="arabicParenR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Programação I - André L. Braga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53553-05FA-49C5-A161-BD8140CA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30BFDED6-3274-4EFE-8E1D-FE26BC1F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</p:spTree>
    <p:extLst>
      <p:ext uri="{BB962C8B-B14F-4D97-AF65-F5344CB8AC3E}">
        <p14:creationId xmlns:p14="http://schemas.microsoft.com/office/powerpoint/2010/main" val="357032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59" y="59177"/>
            <a:ext cx="10876148" cy="1023247"/>
          </a:xfrm>
        </p:spPr>
        <p:txBody>
          <a:bodyPr>
            <a:normAutofit fontScale="90000"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Arquivos</a:t>
            </a:r>
            <a:br>
              <a:rPr lang="pt-BR" sz="4800" cap="none" dirty="0"/>
            </a:br>
            <a:r>
              <a:rPr lang="pt-BR" sz="3100" dirty="0"/>
              <a:t>Categorias de entrada e saída</a:t>
            </a:r>
            <a:r>
              <a:rPr lang="pt-BR" sz="3100" cap="none" dirty="0"/>
              <a:t> (Reader / Writer)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797686" y="6527335"/>
            <a:ext cx="3329265" cy="365125"/>
          </a:xfrm>
        </p:spPr>
        <p:txBody>
          <a:bodyPr/>
          <a:lstStyle/>
          <a:p>
            <a:r>
              <a:rPr lang="pt-BR" dirty="0"/>
              <a:t>Programação Orientada a Objetos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53"/>
          <a:stretch/>
        </p:blipFill>
        <p:spPr>
          <a:xfrm>
            <a:off x="201663" y="1816638"/>
            <a:ext cx="6048530" cy="41506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5"/>
          <a:stretch/>
        </p:blipFill>
        <p:spPr>
          <a:xfrm>
            <a:off x="6218033" y="1086763"/>
            <a:ext cx="5894337" cy="42781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6155B03-9516-49B3-B8DB-77C1CE56D7A5}"/>
              </a:ext>
            </a:extLst>
          </p:cNvPr>
          <p:cNvSpPr/>
          <p:nvPr/>
        </p:nvSpPr>
        <p:spPr>
          <a:xfrm>
            <a:off x="3852136" y="3225837"/>
            <a:ext cx="2243864" cy="700704"/>
          </a:xfrm>
          <a:prstGeom prst="roundRect">
            <a:avLst/>
          </a:prstGeom>
          <a:solidFill>
            <a:srgbClr val="BF9000">
              <a:alpha val="32941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CC49CBF-0B87-48C8-810E-A4FBE26B7BD2}"/>
              </a:ext>
            </a:extLst>
          </p:cNvPr>
          <p:cNvSpPr/>
          <p:nvPr/>
        </p:nvSpPr>
        <p:spPr>
          <a:xfrm>
            <a:off x="1567458" y="1929954"/>
            <a:ext cx="2243864" cy="619184"/>
          </a:xfrm>
          <a:prstGeom prst="roundRect">
            <a:avLst/>
          </a:prstGeom>
          <a:solidFill>
            <a:srgbClr val="B4C7E7">
              <a:alpha val="43137"/>
            </a:srgb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0152185-7EA5-493A-8833-8F2CB9066F60}"/>
              </a:ext>
            </a:extLst>
          </p:cNvPr>
          <p:cNvSpPr/>
          <p:nvPr/>
        </p:nvSpPr>
        <p:spPr>
          <a:xfrm>
            <a:off x="3852137" y="1929955"/>
            <a:ext cx="2243864" cy="6191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4902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6DD753-5465-459A-A196-B58F006DEA10}"/>
              </a:ext>
            </a:extLst>
          </p:cNvPr>
          <p:cNvSpPr/>
          <p:nvPr/>
        </p:nvSpPr>
        <p:spPr>
          <a:xfrm>
            <a:off x="1486238" y="2549138"/>
            <a:ext cx="2365897" cy="3418179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8295133-6509-4467-9CE6-6C5DBEC9F143}"/>
              </a:ext>
            </a:extLst>
          </p:cNvPr>
          <p:cNvSpPr/>
          <p:nvPr/>
        </p:nvSpPr>
        <p:spPr>
          <a:xfrm>
            <a:off x="7325987" y="1173984"/>
            <a:ext cx="2376138" cy="619184"/>
          </a:xfrm>
          <a:prstGeom prst="roundRect">
            <a:avLst/>
          </a:prstGeom>
          <a:solidFill>
            <a:srgbClr val="B4C7E7">
              <a:alpha val="43137"/>
            </a:srgb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69A0C9F-05A2-4111-8DF7-3FAD4AEB9C59}"/>
              </a:ext>
            </a:extLst>
          </p:cNvPr>
          <p:cNvSpPr/>
          <p:nvPr/>
        </p:nvSpPr>
        <p:spPr>
          <a:xfrm>
            <a:off x="9736232" y="2323987"/>
            <a:ext cx="2376138" cy="700704"/>
          </a:xfrm>
          <a:prstGeom prst="roundRect">
            <a:avLst/>
          </a:prstGeom>
          <a:solidFill>
            <a:srgbClr val="BF9000">
              <a:alpha val="32941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74C0664-EAB6-4FC7-9DEC-079871A2CEDF}"/>
              </a:ext>
            </a:extLst>
          </p:cNvPr>
          <p:cNvSpPr/>
          <p:nvPr/>
        </p:nvSpPr>
        <p:spPr>
          <a:xfrm>
            <a:off x="7272221" y="4698786"/>
            <a:ext cx="2483671" cy="619184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4902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C24D906-6081-400B-848B-E4383B60CEAF}"/>
              </a:ext>
            </a:extLst>
          </p:cNvPr>
          <p:cNvSpPr/>
          <p:nvPr/>
        </p:nvSpPr>
        <p:spPr>
          <a:xfrm>
            <a:off x="7370334" y="1816638"/>
            <a:ext cx="2287446" cy="2835207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E7D5C3A-4AD4-476F-A0EB-2D32372D8800}"/>
              </a:ext>
            </a:extLst>
          </p:cNvPr>
          <p:cNvSpPr/>
          <p:nvPr/>
        </p:nvSpPr>
        <p:spPr>
          <a:xfrm>
            <a:off x="3852137" y="3960051"/>
            <a:ext cx="2243864" cy="643188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45406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59" y="59177"/>
            <a:ext cx="10876148" cy="891929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Programação</a:t>
            </a:r>
            <a:r>
              <a:rPr lang="en-US" sz="4800" b="1" dirty="0"/>
              <a:t> I – </a:t>
            </a:r>
            <a:r>
              <a:rPr lang="en-US" sz="4800" b="1" dirty="0" err="1"/>
              <a:t>Arquivos</a:t>
            </a:r>
            <a:r>
              <a:rPr lang="en-US" sz="4800" b="1" dirty="0"/>
              <a:t> - </a:t>
            </a:r>
            <a:r>
              <a:rPr lang="pt-BR" sz="3600" b="1" dirty="0"/>
              <a:t>Entrada</a:t>
            </a:r>
            <a:r>
              <a:rPr lang="pt-BR" sz="3600" cap="none" dirty="0"/>
              <a:t> (Reader)</a:t>
            </a:r>
            <a:endParaRPr lang="pt-BR" sz="4800" cap="none" dirty="0">
              <a:solidFill>
                <a:schemeClr val="tx1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797686" y="6527335"/>
            <a:ext cx="3329265" cy="365125"/>
          </a:xfrm>
        </p:spPr>
        <p:txBody>
          <a:bodyPr/>
          <a:lstStyle/>
          <a:p>
            <a:r>
              <a:rPr lang="pt-BR" dirty="0"/>
              <a:t>Programação Orientada a Objetos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B13BDF4-DED6-422B-A460-8DE9C39FFA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53"/>
          <a:stretch/>
        </p:blipFill>
        <p:spPr>
          <a:xfrm>
            <a:off x="2095007" y="987410"/>
            <a:ext cx="8072993" cy="55399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8A47F41-1999-4AAC-B0E4-636EFEE13310}"/>
              </a:ext>
            </a:extLst>
          </p:cNvPr>
          <p:cNvSpPr/>
          <p:nvPr/>
        </p:nvSpPr>
        <p:spPr>
          <a:xfrm>
            <a:off x="7030055" y="2975484"/>
            <a:ext cx="2924170" cy="736045"/>
          </a:xfrm>
          <a:prstGeom prst="roundRect">
            <a:avLst/>
          </a:prstGeom>
          <a:solidFill>
            <a:srgbClr val="BF9000">
              <a:alpha val="32941"/>
            </a:srgb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D1C8F34-909A-4F5D-901D-22E1E658257D}"/>
              </a:ext>
            </a:extLst>
          </p:cNvPr>
          <p:cNvSpPr/>
          <p:nvPr/>
        </p:nvSpPr>
        <p:spPr>
          <a:xfrm>
            <a:off x="3887639" y="1122393"/>
            <a:ext cx="3045596" cy="845302"/>
          </a:xfrm>
          <a:prstGeom prst="roundRect">
            <a:avLst/>
          </a:prstGeom>
          <a:solidFill>
            <a:srgbClr val="B4C7E7">
              <a:alpha val="43137"/>
            </a:srgb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050072C-922B-4C4D-A454-36914D299079}"/>
              </a:ext>
            </a:extLst>
          </p:cNvPr>
          <p:cNvSpPr/>
          <p:nvPr/>
        </p:nvSpPr>
        <p:spPr>
          <a:xfrm>
            <a:off x="7030056" y="1122090"/>
            <a:ext cx="2924172" cy="8456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4902"/>
            </a:schemeClr>
          </a:solidFill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1A80D93-F6C4-4C12-815E-2C6BEC660898}"/>
              </a:ext>
            </a:extLst>
          </p:cNvPr>
          <p:cNvSpPr/>
          <p:nvPr/>
        </p:nvSpPr>
        <p:spPr>
          <a:xfrm>
            <a:off x="3852136" y="1944638"/>
            <a:ext cx="3081099" cy="4411712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B4C3584-A81D-4DB6-AC4C-9BA924C4CCCB}"/>
              </a:ext>
            </a:extLst>
          </p:cNvPr>
          <p:cNvSpPr/>
          <p:nvPr/>
        </p:nvSpPr>
        <p:spPr>
          <a:xfrm>
            <a:off x="7030055" y="3882515"/>
            <a:ext cx="2924171" cy="845605"/>
          </a:xfrm>
          <a:prstGeom prst="roundRect">
            <a:avLst/>
          </a:prstGeom>
          <a:solidFill>
            <a:srgbClr val="FF0000">
              <a:alpha val="54902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00675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Leitura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94415-7A98-4655-AAD4-E2FA6F8E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19" y="1323190"/>
            <a:ext cx="11160161" cy="5033159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DECLARAÇÃO: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1 -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Criar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“Reader” e “Buffer”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varR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Arquivo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varBR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varR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2 - String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lida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b="1" dirty="0">
                <a:solidFill>
                  <a:srgbClr val="00B0F0"/>
                </a:solidFill>
              </a:rPr>
              <a:t>&lt;varString1&gt;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varBR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. . .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varStringN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varBR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 –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Fechar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 err="1">
                <a:solidFill>
                  <a:srgbClr val="00B0F0"/>
                </a:solidFill>
              </a:rPr>
              <a:t>varR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11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Escrita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1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1CED1E6-078F-491A-9DCA-3DA5C83541F2}"/>
              </a:ext>
            </a:extLst>
          </p:cNvPr>
          <p:cNvSpPr/>
          <p:nvPr/>
        </p:nvSpPr>
        <p:spPr>
          <a:xfrm>
            <a:off x="5643982" y="1252972"/>
            <a:ext cx="6872793" cy="488265"/>
          </a:xfrm>
          <a:prstGeom prst="roundRect">
            <a:avLst/>
          </a:prstGeom>
          <a:solidFill>
            <a:srgbClr val="FF0000">
              <a:alpha val="69020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4745F9-E4E4-49A9-AD01-066A341E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15" y="1177332"/>
            <a:ext cx="9528326" cy="5362937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F58C960-FE86-4C77-88BD-816B295C353C}"/>
              </a:ext>
            </a:extLst>
          </p:cNvPr>
          <p:cNvSpPr/>
          <p:nvPr/>
        </p:nvSpPr>
        <p:spPr>
          <a:xfrm>
            <a:off x="1831759" y="2822667"/>
            <a:ext cx="6872793" cy="488265"/>
          </a:xfrm>
          <a:prstGeom prst="roundRect">
            <a:avLst/>
          </a:prstGeom>
          <a:solidFill>
            <a:srgbClr val="FF0000">
              <a:alpha val="69020"/>
            </a:srgb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44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Leitura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1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C198D8-AE59-456C-8EE5-D298AFDF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9" y="1126305"/>
            <a:ext cx="11097728" cy="53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5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15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Leitura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1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DAB182-915C-4DBD-8D18-E8540657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3" y="1303074"/>
            <a:ext cx="11471815" cy="47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0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715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Programação</a:t>
            </a:r>
            <a:r>
              <a:rPr lang="en-US" b="1" dirty="0"/>
              <a:t> I – </a:t>
            </a:r>
            <a:r>
              <a:rPr lang="en-US" b="1" dirty="0" err="1"/>
              <a:t>Arquivos</a:t>
            </a:r>
            <a:r>
              <a:rPr lang="en-US" b="1" dirty="0"/>
              <a:t> – </a:t>
            </a:r>
            <a:r>
              <a:rPr lang="en-US" b="1" dirty="0" err="1"/>
              <a:t>Leitura</a:t>
            </a:r>
            <a:r>
              <a:rPr lang="en-US" b="1" dirty="0"/>
              <a:t> – </a:t>
            </a:r>
            <a:r>
              <a:rPr lang="en-US" sz="4000" b="1" dirty="0" err="1"/>
              <a:t>Exemplo</a:t>
            </a:r>
            <a:r>
              <a:rPr lang="en-US" sz="4000" b="1" dirty="0"/>
              <a:t> 2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B0FA07-9013-4548-8D0E-02D5961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26/02/2018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Programação I -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3E64F-E9B4-4AA5-91BC-E8AC0679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DD33EE-AEFF-4445-8E15-44F9ADE2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6" y="1302057"/>
            <a:ext cx="11705422" cy="44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42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</TotalTime>
  <Words>605</Words>
  <Application>Microsoft Office PowerPoint</Application>
  <PresentationFormat>Widescreen</PresentationFormat>
  <Paragraphs>136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Tema do Office</vt:lpstr>
      <vt:lpstr>Programação I (Aula 4)</vt:lpstr>
      <vt:lpstr>Programação I - Aula 4</vt:lpstr>
      <vt:lpstr>Programação I – Arquivos Categorias de entrada e saída (Reader / Writer)</vt:lpstr>
      <vt:lpstr>Programação I – Arquivos - Entrada (Reader)</vt:lpstr>
      <vt:lpstr>Programação I – Arquivos – Leitura</vt:lpstr>
      <vt:lpstr>Programação I – Arquivos – Escrita – Exemplo 1</vt:lpstr>
      <vt:lpstr>Programação I – Arquivos – Leitura – Exemplo 1</vt:lpstr>
      <vt:lpstr>Programação I – Arquivos – Leitura – Exemplo 1</vt:lpstr>
      <vt:lpstr>Programação I – Arquivos – Leitura – Exemplo 2</vt:lpstr>
      <vt:lpstr>Programação I – Arquivos – Leitura – Exemplo 2</vt:lpstr>
      <vt:lpstr>Programação I – Orientação Objeto(JAVA) Herança ()</vt:lpstr>
      <vt:lpstr>Programação I – Herança – Exemplo 1</vt:lpstr>
      <vt:lpstr>Revisão – JAVA: Herança (Diagrama UML)</vt:lpstr>
      <vt:lpstr>Programação I – Orientação Objeto(JAVA) Relacionamento de Classes</vt:lpstr>
      <vt:lpstr>Programação I – Orientação Objeto(JAVA) Relacionamento de Classes – Exemplo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112</cp:revision>
  <dcterms:created xsi:type="dcterms:W3CDTF">2016-08-01T02:15:42Z</dcterms:created>
  <dcterms:modified xsi:type="dcterms:W3CDTF">2018-04-04T23:26:37Z</dcterms:modified>
</cp:coreProperties>
</file>