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1" r:id="rId3"/>
    <p:sldId id="282" r:id="rId4"/>
    <p:sldId id="257" r:id="rId5"/>
    <p:sldId id="271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2" r:id="rId15"/>
    <p:sldId id="291" r:id="rId16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6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28/02/2018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28/02/2018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492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833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013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51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296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462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168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267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76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2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61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90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21/02/2018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Programação</a:t>
            </a:r>
            <a:r>
              <a:rPr lang="en-US" dirty="0"/>
              <a:t> II</a:t>
            </a:r>
            <a:br>
              <a:rPr lang="en-US" dirty="0"/>
            </a:br>
            <a:r>
              <a:rPr lang="en-US" dirty="0"/>
              <a:t>(Aula 1)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Prof. André Luiz Braga</a:t>
            </a:r>
          </a:p>
          <a:p>
            <a:r>
              <a:rPr lang="en-US"/>
              <a:t>M.Sc - COPPE/UFRJ</a:t>
            </a:r>
          </a:p>
          <a:p>
            <a:r>
              <a:rPr lang="en-US"/>
              <a:t>D.Sc – IBM Silicon Valley Lab / COPPE / UFRJ</a:t>
            </a:r>
          </a:p>
          <a:p>
            <a:r>
              <a:rPr lang="en-US"/>
              <a:t>IBM Certified Sr. IT Architect / Open Group</a:t>
            </a:r>
          </a:p>
          <a:p>
            <a:endParaRPr lang="en-US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4900" b="1" dirty="0"/>
              <a:t>SWING – GUI </a:t>
            </a:r>
            <a:r>
              <a:rPr lang="en-US" sz="4900" b="1" dirty="0" err="1"/>
              <a:t>Padrão</a:t>
            </a:r>
            <a:r>
              <a:rPr lang="en-US" sz="4900" b="1" dirty="0"/>
              <a:t> – </a:t>
            </a:r>
            <a:r>
              <a:rPr lang="en-US" sz="4900" b="1" i="1" dirty="0" err="1"/>
              <a:t>JOptionPane</a:t>
            </a:r>
            <a:r>
              <a:rPr lang="en-US" sz="4900" b="1" i="1" dirty="0"/>
              <a:t> </a:t>
            </a:r>
            <a:r>
              <a:rPr lang="en-US" sz="2200" b="1" i="1" dirty="0"/>
              <a:t>(</a:t>
            </a:r>
            <a:r>
              <a:rPr lang="en-US" sz="2200" b="1" i="1" dirty="0" err="1"/>
              <a:t>Deitel</a:t>
            </a:r>
            <a:r>
              <a:rPr lang="en-US" sz="2200" b="1" i="1" dirty="0"/>
              <a:t> Cap. 14)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46F4253-8A49-4BBE-A64A-D6107B032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988" y="1691322"/>
            <a:ext cx="9200137" cy="434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60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4900" b="1" dirty="0"/>
              <a:t>SWING – GUI </a:t>
            </a:r>
            <a:r>
              <a:rPr lang="en-US" sz="4900" b="1" dirty="0" err="1"/>
              <a:t>Padrão</a:t>
            </a:r>
            <a:r>
              <a:rPr lang="en-US" sz="4900" b="1" dirty="0"/>
              <a:t> – </a:t>
            </a:r>
            <a:r>
              <a:rPr lang="en-US" sz="4900" b="1" i="1" dirty="0" err="1"/>
              <a:t>JOptionPane</a:t>
            </a:r>
            <a:r>
              <a:rPr lang="en-US" sz="4900" b="1" i="1" dirty="0"/>
              <a:t> </a:t>
            </a:r>
            <a:r>
              <a:rPr lang="en-US" sz="2200" b="1" i="1" dirty="0"/>
              <a:t>(</a:t>
            </a:r>
            <a:r>
              <a:rPr lang="en-US" sz="2200" b="1" i="1" dirty="0" err="1"/>
              <a:t>Deitel</a:t>
            </a:r>
            <a:r>
              <a:rPr lang="en-US" sz="2200" b="1" i="1" dirty="0"/>
              <a:t> Cap. 14)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B586268-E977-4735-A82E-81B4B1511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991" y="1716721"/>
            <a:ext cx="7251830" cy="468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27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4900" b="1" dirty="0"/>
              <a:t>SWING – GUI </a:t>
            </a:r>
            <a:r>
              <a:rPr lang="en-US" sz="4900" b="1" dirty="0" err="1"/>
              <a:t>Padrão</a:t>
            </a:r>
            <a:r>
              <a:rPr lang="en-US" sz="4900" b="1" dirty="0"/>
              <a:t> – </a:t>
            </a:r>
            <a:r>
              <a:rPr lang="en-US" sz="4900" b="1" i="1" dirty="0" err="1"/>
              <a:t>JOptionPane</a:t>
            </a:r>
            <a:r>
              <a:rPr lang="en-US" sz="4900" b="1" i="1" dirty="0"/>
              <a:t> </a:t>
            </a:r>
            <a:r>
              <a:rPr lang="en-US" sz="2200" b="1" i="1" dirty="0"/>
              <a:t>(</a:t>
            </a:r>
            <a:r>
              <a:rPr lang="en-US" sz="2200" b="1" i="1" dirty="0" err="1"/>
              <a:t>Deitel</a:t>
            </a:r>
            <a:r>
              <a:rPr lang="en-US" sz="2200" b="1" i="1" dirty="0"/>
              <a:t> Cap. 14)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59A332C-5502-4100-9902-7FF4E88F4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755" y="1715091"/>
            <a:ext cx="8054227" cy="500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75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4900" b="1" dirty="0"/>
              <a:t>Aula 1 – </a:t>
            </a:r>
            <a:r>
              <a:rPr lang="en-US" sz="4900" b="1" dirty="0" err="1"/>
              <a:t>Exercício</a:t>
            </a:r>
            <a:r>
              <a:rPr lang="en-US" sz="4900" b="1" dirty="0"/>
              <a:t> </a:t>
            </a:r>
            <a:r>
              <a:rPr lang="en-US" sz="4900" b="1" dirty="0" err="1"/>
              <a:t>em</a:t>
            </a:r>
            <a:r>
              <a:rPr lang="en-US" sz="4900" b="1" dirty="0"/>
              <a:t> Sala(1)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8D6EF0B-52B9-4FE9-B44A-8DD7A4173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JAVA </a:t>
            </a:r>
            <a:r>
              <a:rPr lang="en-US" dirty="0" err="1"/>
              <a:t>usando</a:t>
            </a:r>
            <a:r>
              <a:rPr lang="en-US" dirty="0"/>
              <a:t> o </a:t>
            </a:r>
            <a:r>
              <a:rPr lang="en-US" dirty="0" err="1"/>
              <a:t>padrão</a:t>
            </a:r>
            <a:r>
              <a:rPr lang="en-US" dirty="0"/>
              <a:t> MVC: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“Pessoa”(Model) </a:t>
            </a:r>
            <a:r>
              <a:rPr lang="en-US" dirty="0" err="1"/>
              <a:t>contendo</a:t>
            </a:r>
            <a:r>
              <a:rPr lang="en-US" dirty="0"/>
              <a:t> o </a:t>
            </a:r>
            <a:r>
              <a:rPr lang="en-US" dirty="0" err="1"/>
              <a:t>nome</a:t>
            </a:r>
            <a:r>
              <a:rPr lang="en-US" dirty="0"/>
              <a:t> e idade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pt-BR" dirty="0"/>
              <a:t>,  com seus respectivo construtor e atributos.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</a:t>
            </a:r>
            <a:r>
              <a:rPr lang="pt-BR" dirty="0" err="1"/>
              <a:t>riar</a:t>
            </a:r>
            <a:r>
              <a:rPr lang="pt-BR" dirty="0"/>
              <a:t> uma Classe “</a:t>
            </a:r>
            <a:r>
              <a:rPr lang="pt-BR" dirty="0" err="1"/>
              <a:t>ViewPessoa</a:t>
            </a:r>
            <a:r>
              <a:rPr lang="pt-BR" dirty="0"/>
              <a:t>” (</a:t>
            </a:r>
            <a:r>
              <a:rPr lang="pt-BR" dirty="0" err="1"/>
              <a:t>View</a:t>
            </a:r>
            <a:r>
              <a:rPr lang="pt-BR" dirty="0"/>
              <a:t>) que vai receber os dados da pessoa e mostrar em uma janela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“</a:t>
            </a:r>
            <a:r>
              <a:rPr lang="en-US" dirty="0" err="1"/>
              <a:t>GerenciarPessoa</a:t>
            </a:r>
            <a:r>
              <a:rPr lang="en-US" dirty="0"/>
              <a:t>” que vai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 Pessoa, </a:t>
            </a:r>
            <a:r>
              <a:rPr lang="en-US" dirty="0" err="1"/>
              <a:t>obter</a:t>
            </a:r>
            <a:r>
              <a:rPr lang="en-US" dirty="0"/>
              <a:t> seus dados e depois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 </a:t>
            </a:r>
            <a:r>
              <a:rPr lang="en-US" dirty="0" err="1"/>
              <a:t>ViewPessoa</a:t>
            </a:r>
            <a:r>
              <a:rPr lang="en-US" dirty="0"/>
              <a:t> e mostrar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. A sua </a:t>
            </a:r>
            <a:r>
              <a:rPr lang="en-US" dirty="0" err="1"/>
              <a:t>classe</a:t>
            </a:r>
            <a:r>
              <a:rPr lang="en-US" dirty="0"/>
              <a:t> principal “main” NAO </a:t>
            </a:r>
            <a:r>
              <a:rPr lang="en-US" dirty="0" err="1"/>
              <a:t>será</a:t>
            </a:r>
            <a:r>
              <a:rPr lang="en-US" dirty="0"/>
              <a:t> essa </a:t>
            </a:r>
            <a:r>
              <a:rPr lang="en-US" dirty="0" err="1"/>
              <a:t>classe</a:t>
            </a:r>
            <a:r>
              <a:rPr lang="en-US" dirty="0"/>
              <a:t>. </a:t>
            </a:r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“</a:t>
            </a:r>
            <a:r>
              <a:rPr lang="en-US" dirty="0" err="1"/>
              <a:t>Aplicação</a:t>
            </a:r>
            <a:r>
              <a:rPr lang="en-US" dirty="0"/>
              <a:t>” para </a:t>
            </a:r>
            <a:r>
              <a:rPr lang="en-US" dirty="0" err="1"/>
              <a:t>inicializar</a:t>
            </a:r>
            <a:r>
              <a:rPr lang="en-US" dirty="0"/>
              <a:t> seu </a:t>
            </a:r>
            <a:r>
              <a:rPr lang="en-US" dirty="0" err="1"/>
              <a:t>programa</a:t>
            </a:r>
            <a:r>
              <a:rPr lang="en-US" dirty="0"/>
              <a:t> 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4366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4900" b="1" dirty="0"/>
              <a:t>Aula 1 – </a:t>
            </a:r>
            <a:r>
              <a:rPr lang="en-US" sz="4900" b="1" dirty="0" err="1"/>
              <a:t>Exercício</a:t>
            </a:r>
            <a:r>
              <a:rPr lang="en-US" sz="4900" b="1" dirty="0"/>
              <a:t> </a:t>
            </a:r>
            <a:r>
              <a:rPr lang="en-US" sz="4900" b="1" dirty="0" err="1"/>
              <a:t>em</a:t>
            </a:r>
            <a:r>
              <a:rPr lang="en-US" sz="4900" b="1" dirty="0"/>
              <a:t> Sala(2)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8D6EF0B-52B9-4FE9-B44A-8DD7A4173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Repetir</a:t>
            </a:r>
            <a:r>
              <a:rPr lang="en-US" dirty="0"/>
              <a:t> o </a:t>
            </a:r>
            <a:r>
              <a:rPr lang="en-US" dirty="0" err="1"/>
              <a:t>exercício</a:t>
            </a:r>
            <a:r>
              <a:rPr lang="en-US" dirty="0"/>
              <a:t> anterior mas </a:t>
            </a:r>
            <a:r>
              <a:rPr lang="en-US" dirty="0" err="1"/>
              <a:t>acrescente</a:t>
            </a:r>
            <a:r>
              <a:rPr lang="en-US" dirty="0"/>
              <a:t> a </a:t>
            </a:r>
            <a:r>
              <a:rPr lang="en-US" dirty="0" err="1"/>
              <a:t>leitura</a:t>
            </a:r>
            <a:r>
              <a:rPr lang="en-US" dirty="0"/>
              <a:t> dos dados do </a:t>
            </a:r>
            <a:r>
              <a:rPr lang="en-US" dirty="0" err="1"/>
              <a:t>modelo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Aprimore</a:t>
            </a:r>
            <a:r>
              <a:rPr lang="en-US" dirty="0"/>
              <a:t> o </a:t>
            </a:r>
            <a:r>
              <a:rPr lang="en-US" dirty="0" err="1"/>
              <a:t>exercício</a:t>
            </a:r>
            <a:r>
              <a:rPr lang="en-US" dirty="0"/>
              <a:t> anterior para </a:t>
            </a: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continuamente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até que o </a:t>
            </a:r>
            <a:r>
              <a:rPr lang="en-US" dirty="0" err="1"/>
              <a:t>usuario</a:t>
            </a:r>
            <a:r>
              <a:rPr lang="en-US" dirty="0"/>
              <a:t> “</a:t>
            </a:r>
            <a:r>
              <a:rPr lang="en-US" dirty="0" err="1"/>
              <a:t>cancele</a:t>
            </a:r>
            <a:r>
              <a:rPr lang="en-US" dirty="0"/>
              <a:t>”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9595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4900" b="1" dirty="0"/>
              <a:t>Aula 1 – </a:t>
            </a:r>
            <a:r>
              <a:rPr lang="en-US" sz="4900" b="1" dirty="0" err="1"/>
              <a:t>Exercício</a:t>
            </a:r>
            <a:r>
              <a:rPr lang="en-US" sz="4900" b="1" dirty="0"/>
              <a:t> </a:t>
            </a:r>
            <a:r>
              <a:rPr lang="en-US" sz="4900" b="1" dirty="0" err="1"/>
              <a:t>pra</a:t>
            </a:r>
            <a:r>
              <a:rPr lang="en-US" sz="4900" b="1" dirty="0"/>
              <a:t> casa 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8D6EF0B-52B9-4FE9-B44A-8DD7A4173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Modifique</a:t>
            </a:r>
            <a:r>
              <a:rPr lang="en-US" dirty="0"/>
              <a:t> o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feito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aula para: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Criar</a:t>
            </a:r>
            <a:r>
              <a:rPr lang="en-US" dirty="0"/>
              <a:t> um outro </a:t>
            </a:r>
            <a:r>
              <a:rPr lang="en-US" dirty="0" err="1"/>
              <a:t>objeto</a:t>
            </a:r>
            <a:r>
              <a:rPr lang="en-US" dirty="0"/>
              <a:t> “View” para </a:t>
            </a:r>
            <a:r>
              <a:rPr lang="en-US" dirty="0" err="1"/>
              <a:t>entrar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da </a:t>
            </a:r>
            <a:r>
              <a:rPr lang="en-US" dirty="0" err="1"/>
              <a:t>pessoa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no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en-US" dirty="0"/>
              <a:t> para </a:t>
            </a:r>
            <a:r>
              <a:rPr lang="en-US" dirty="0" err="1"/>
              <a:t>armazenar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err="1"/>
              <a:t>arquivo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no </a:t>
            </a:r>
            <a:r>
              <a:rPr lang="en-US" dirty="0" err="1"/>
              <a:t>Controlador</a:t>
            </a:r>
            <a:r>
              <a:rPr lang="en-US" dirty="0"/>
              <a:t> que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da </a:t>
            </a:r>
            <a:r>
              <a:rPr lang="en-US" dirty="0" err="1"/>
              <a:t>pessoa</a:t>
            </a:r>
            <a:r>
              <a:rPr lang="en-US" dirty="0"/>
              <a:t>, </a:t>
            </a:r>
            <a:r>
              <a:rPr lang="en-US" dirty="0" err="1"/>
              <a:t>passe</a:t>
            </a:r>
            <a:r>
              <a:rPr lang="en-US" dirty="0"/>
              <a:t> para a view a </a:t>
            </a:r>
            <a:r>
              <a:rPr lang="en-US" dirty="0" err="1"/>
              <a:t>informação</a:t>
            </a:r>
            <a:r>
              <a:rPr lang="en-US" dirty="0"/>
              <a:t> se a </a:t>
            </a:r>
            <a:r>
              <a:rPr lang="en-US" dirty="0" err="1"/>
              <a:t>pessoa</a:t>
            </a:r>
            <a:r>
              <a:rPr lang="en-US" dirty="0"/>
              <a:t> é </a:t>
            </a:r>
            <a:r>
              <a:rPr lang="en-US" dirty="0" err="1"/>
              <a:t>maior</a:t>
            </a:r>
            <a:r>
              <a:rPr lang="en-US" dirty="0"/>
              <a:t> de idade (&gt;18) para que seja </a:t>
            </a:r>
            <a:r>
              <a:rPr lang="en-US" dirty="0" err="1"/>
              <a:t>apresentado</a:t>
            </a:r>
            <a:r>
              <a:rPr lang="en-US" dirty="0"/>
              <a:t> 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420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Aula 1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/>
              <a:t>Apresentação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Avisos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Conteúdo</a:t>
            </a:r>
            <a:r>
              <a:rPr lang="en-US" dirty="0"/>
              <a:t> </a:t>
            </a:r>
            <a:r>
              <a:rPr lang="en-US" dirty="0" err="1"/>
              <a:t>Programático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Bibliografia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GUIs </a:t>
            </a:r>
            <a:r>
              <a:rPr lang="en-US" dirty="0" err="1"/>
              <a:t>em</a:t>
            </a:r>
            <a:r>
              <a:rPr lang="en-US" dirty="0"/>
              <a:t> JAVA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Visão</a:t>
            </a:r>
            <a:r>
              <a:rPr lang="en-US" dirty="0"/>
              <a:t> Geral do SWING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Revisão</a:t>
            </a:r>
            <a:r>
              <a:rPr lang="en-US" dirty="0"/>
              <a:t> de Java e </a:t>
            </a:r>
            <a:r>
              <a:rPr lang="en-US" dirty="0" err="1"/>
              <a:t>Exercícios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</p:spTree>
    <p:extLst>
      <p:ext uri="{BB962C8B-B14F-4D97-AF65-F5344CB8AC3E}">
        <p14:creationId xmlns:p14="http://schemas.microsoft.com/office/powerpoint/2010/main" val="268008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II</a:t>
            </a:r>
            <a:br>
              <a:rPr lang="en-US" dirty="0"/>
            </a:br>
            <a:r>
              <a:rPr lang="en-US" b="1" i="1" dirty="0" err="1"/>
              <a:t>Avisos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pt-BR" dirty="0"/>
              <a:t>AV1, AV2 </a:t>
            </a:r>
            <a:r>
              <a:rPr lang="pt-BR" dirty="0">
                <a:sym typeface="Wingdings" panose="05000000000000000000" pitchFamily="2" charset="2"/>
              </a:rPr>
              <a:t> 50% prova Escrita + 50% Trabalho Prático</a:t>
            </a:r>
            <a:endParaRPr lang="pt-BR" dirty="0"/>
          </a:p>
          <a:p>
            <a:pPr>
              <a:buFont typeface="+mj-lt"/>
              <a:buAutoNum type="arabicPeriod"/>
            </a:pPr>
            <a:r>
              <a:rPr lang="pt-BR" dirty="0"/>
              <a:t> AV3 </a:t>
            </a:r>
            <a:r>
              <a:rPr lang="pt-BR" dirty="0">
                <a:sym typeface="Wingdings" panose="05000000000000000000" pitchFamily="2" charset="2"/>
              </a:rPr>
              <a:t>Prova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Provas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são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nominais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não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como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fazer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outra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turma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pt-B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Trabalhos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grupo</a:t>
            </a:r>
            <a:r>
              <a:rPr lang="en-US" dirty="0">
                <a:sym typeface="Wingdings" panose="05000000000000000000" pitchFamily="2" charset="2"/>
              </a:rPr>
              <a:t>  A </a:t>
            </a:r>
            <a:r>
              <a:rPr lang="en-US" dirty="0" err="1">
                <a:sym typeface="Wingdings" panose="05000000000000000000" pitchFamily="2" charset="2"/>
              </a:rPr>
              <a:t>decidir</a:t>
            </a:r>
            <a:endParaRPr lang="en-US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Trabalhos</a:t>
            </a:r>
            <a:r>
              <a:rPr lang="en-US" dirty="0">
                <a:sym typeface="Wingdings" panose="05000000000000000000" pitchFamily="2" charset="2"/>
              </a:rPr>
              <a:t>  Quem </a:t>
            </a:r>
            <a:r>
              <a:rPr lang="en-US" dirty="0" err="1">
                <a:sym typeface="Wingdings" panose="05000000000000000000" pitchFamily="2" charset="2"/>
              </a:rPr>
              <a:t>faltar</a:t>
            </a:r>
            <a:r>
              <a:rPr lang="en-US" dirty="0">
                <a:sym typeface="Wingdings" panose="05000000000000000000" pitchFamily="2" charset="2"/>
              </a:rPr>
              <a:t> no </a:t>
            </a:r>
            <a:r>
              <a:rPr lang="en-US" dirty="0" err="1">
                <a:sym typeface="Wingdings" panose="05000000000000000000" pitchFamily="2" charset="2"/>
              </a:rPr>
              <a:t>dia</a:t>
            </a:r>
            <a:r>
              <a:rPr lang="en-US" dirty="0">
                <a:sym typeface="Wingdings" panose="05000000000000000000" pitchFamily="2" charset="2"/>
              </a:rPr>
              <a:t> da </a:t>
            </a:r>
            <a:r>
              <a:rPr lang="en-US" dirty="0" err="1">
                <a:sym typeface="Wingdings" panose="05000000000000000000" pitchFamily="2" charset="2"/>
              </a:rPr>
              <a:t>entrega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ficará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sem</a:t>
            </a:r>
            <a:r>
              <a:rPr lang="en-US" dirty="0">
                <a:sym typeface="Wingdings" panose="05000000000000000000" pitchFamily="2" charset="2"/>
              </a:rPr>
              <a:t> nota</a:t>
            </a:r>
            <a:endParaRPr lang="pt-BR" dirty="0"/>
          </a:p>
          <a:p>
            <a:pPr>
              <a:buFont typeface="+mj-lt"/>
              <a:buAutoNum type="arabicPeriod"/>
            </a:pPr>
            <a:r>
              <a:rPr lang="pt-BR" dirty="0"/>
              <a:t>Seu professor é DALTÔNICO!!!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Celulares</a:t>
            </a:r>
            <a:r>
              <a:rPr lang="en-US" dirty="0"/>
              <a:t> / WhatsApp / Conversas </a:t>
            </a:r>
            <a:r>
              <a:rPr lang="en-US" dirty="0" err="1"/>
              <a:t>paralelas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Lá</a:t>
            </a:r>
            <a:r>
              <a:rPr lang="en-US" dirty="0">
                <a:sym typeface="Wingdings" panose="05000000000000000000" pitchFamily="2" charset="2"/>
              </a:rPr>
              <a:t> fora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</p:spTree>
    <p:extLst>
      <p:ext uri="{BB962C8B-B14F-4D97-AF65-F5344CB8AC3E}">
        <p14:creationId xmlns:p14="http://schemas.microsoft.com/office/powerpoint/2010/main" val="298960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314325"/>
            <a:ext cx="10018713" cy="1249230"/>
          </a:xfrm>
        </p:spPr>
        <p:txBody>
          <a:bodyPr>
            <a:normAutofit fontScale="90000"/>
          </a:bodyPr>
          <a:lstStyle/>
          <a:p>
            <a:r>
              <a:rPr lang="en-US" sz="4900" dirty="0" err="1"/>
              <a:t>Programação</a:t>
            </a:r>
            <a:r>
              <a:rPr lang="en-US" sz="4900" dirty="0"/>
              <a:t> II</a:t>
            </a:r>
            <a:br>
              <a:rPr lang="en-US" dirty="0"/>
            </a:br>
            <a:r>
              <a:rPr lang="en-US" b="1" dirty="0" err="1"/>
              <a:t>Conteúdo</a:t>
            </a:r>
            <a:r>
              <a:rPr lang="en-US" b="1" dirty="0"/>
              <a:t> </a:t>
            </a:r>
            <a:r>
              <a:rPr lang="en-US" b="1" dirty="0" err="1"/>
              <a:t>Programático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 fontScale="70000" lnSpcReduction="20000"/>
          </a:bodyPr>
          <a:lstStyle/>
          <a:p>
            <a:r>
              <a:rPr lang="pt-BR" b="1" dirty="0"/>
              <a:t>Unidade 1 </a:t>
            </a:r>
            <a:r>
              <a:rPr lang="pt-BR" dirty="0"/>
              <a:t>– Interfaces Gráficas</a:t>
            </a:r>
          </a:p>
          <a:p>
            <a:pPr lvl="1"/>
            <a:r>
              <a:rPr lang="en-US" dirty="0" err="1"/>
              <a:t>Visão</a:t>
            </a:r>
            <a:r>
              <a:rPr lang="en-US" dirty="0"/>
              <a:t> Geral</a:t>
            </a:r>
          </a:p>
          <a:p>
            <a:pPr lvl="1"/>
            <a:r>
              <a:rPr lang="en-US" dirty="0"/>
              <a:t>A</a:t>
            </a:r>
            <a:r>
              <a:rPr lang="pt-BR" dirty="0" err="1"/>
              <a:t>rquitetura</a:t>
            </a:r>
            <a:r>
              <a:rPr lang="pt-BR" dirty="0"/>
              <a:t> Geral do SWING / AWT</a:t>
            </a:r>
          </a:p>
          <a:p>
            <a:pPr lvl="1"/>
            <a:r>
              <a:rPr lang="en-US" dirty="0"/>
              <a:t>C</a:t>
            </a:r>
            <a:r>
              <a:rPr lang="pt-BR" dirty="0" err="1"/>
              <a:t>omponentes</a:t>
            </a:r>
            <a:r>
              <a:rPr lang="pt-BR" dirty="0"/>
              <a:t> de Apresentação</a:t>
            </a:r>
          </a:p>
          <a:p>
            <a:pPr lvl="1"/>
            <a:r>
              <a:rPr lang="en-US" dirty="0"/>
              <a:t>C</a:t>
            </a:r>
            <a:r>
              <a:rPr lang="pt-BR" dirty="0" err="1"/>
              <a:t>omponentes</a:t>
            </a:r>
            <a:r>
              <a:rPr lang="pt-BR" dirty="0"/>
              <a:t> de Entrada</a:t>
            </a:r>
          </a:p>
          <a:p>
            <a:pPr lvl="1"/>
            <a:r>
              <a:rPr lang="en-US" dirty="0" err="1"/>
              <a:t>Componentes</a:t>
            </a:r>
            <a:r>
              <a:rPr lang="en-US" dirty="0"/>
              <a:t> de </a:t>
            </a:r>
            <a:r>
              <a:rPr lang="en-US" dirty="0" err="1"/>
              <a:t>Ação</a:t>
            </a:r>
            <a:endParaRPr lang="en-US" dirty="0"/>
          </a:p>
          <a:p>
            <a:pPr lvl="1"/>
            <a:r>
              <a:rPr lang="en-US" dirty="0" err="1"/>
              <a:t>Gerenciamento</a:t>
            </a:r>
            <a:r>
              <a:rPr lang="en-US" dirty="0"/>
              <a:t> de Layout</a:t>
            </a:r>
            <a:endParaRPr lang="pt-BR" dirty="0"/>
          </a:p>
          <a:p>
            <a:r>
              <a:rPr lang="pt-BR" b="1" dirty="0"/>
              <a:t>Unidade 2 </a:t>
            </a:r>
            <a:r>
              <a:rPr lang="pt-BR" dirty="0"/>
              <a:t>– Tratamento de Eventos</a:t>
            </a:r>
          </a:p>
          <a:p>
            <a:pPr lvl="1"/>
            <a:r>
              <a:rPr lang="en-US" dirty="0" err="1"/>
              <a:t>Modelo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Eventos</a:t>
            </a:r>
            <a:endParaRPr lang="pt-BR" dirty="0"/>
          </a:p>
          <a:p>
            <a:r>
              <a:rPr lang="pt-BR" b="1" dirty="0"/>
              <a:t>Unidade 3 </a:t>
            </a:r>
            <a:r>
              <a:rPr lang="pt-BR" dirty="0"/>
              <a:t>– </a:t>
            </a:r>
            <a:r>
              <a:rPr lang="pt-BR" i="1" dirty="0"/>
              <a:t>Threads</a:t>
            </a:r>
            <a:r>
              <a:rPr lang="pt-BR" dirty="0"/>
              <a:t> e Concorrência</a:t>
            </a:r>
          </a:p>
          <a:p>
            <a:pPr lvl="1"/>
            <a:r>
              <a:rPr lang="en-US" dirty="0" err="1"/>
              <a:t>Criação</a:t>
            </a:r>
            <a:r>
              <a:rPr lang="en-US" dirty="0"/>
              <a:t> e </a:t>
            </a:r>
            <a:r>
              <a:rPr lang="en-US" dirty="0" err="1"/>
              <a:t>Gerencia</a:t>
            </a:r>
            <a:endParaRPr lang="en-US" dirty="0"/>
          </a:p>
          <a:p>
            <a:pPr lvl="1"/>
            <a:r>
              <a:rPr lang="en-US" dirty="0" err="1"/>
              <a:t>Concorrência</a:t>
            </a:r>
            <a:endParaRPr lang="en-US" dirty="0"/>
          </a:p>
          <a:p>
            <a:pPr lvl="1"/>
            <a:r>
              <a:rPr lang="en-US" dirty="0" err="1"/>
              <a:t>Sincronização</a:t>
            </a:r>
            <a:endParaRPr lang="pt-BR" dirty="0"/>
          </a:p>
          <a:p>
            <a:r>
              <a:rPr lang="pt-BR" b="1" dirty="0"/>
              <a:t>Unidade 4 </a:t>
            </a:r>
            <a:r>
              <a:rPr lang="pt-BR" dirty="0"/>
              <a:t>– Banco de Dados e JDBC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JDBC - </a:t>
            </a:r>
            <a:r>
              <a:rPr lang="en-US" dirty="0" err="1"/>
              <a:t>Criação</a:t>
            </a:r>
            <a:r>
              <a:rPr lang="en-US" dirty="0"/>
              <a:t> e </a:t>
            </a:r>
            <a:r>
              <a:rPr lang="en-US" dirty="0" err="1"/>
              <a:t>Conexão</a:t>
            </a:r>
            <a:endParaRPr lang="en-US" dirty="0"/>
          </a:p>
          <a:p>
            <a:pPr lvl="1"/>
            <a:r>
              <a:rPr lang="en-US" dirty="0"/>
              <a:t>JDBD – </a:t>
            </a:r>
            <a:r>
              <a:rPr lang="en-US" dirty="0" err="1"/>
              <a:t>Leitura</a:t>
            </a:r>
            <a:r>
              <a:rPr lang="en-US" dirty="0"/>
              <a:t>, </a:t>
            </a:r>
            <a:r>
              <a:rPr lang="en-US" dirty="0" err="1"/>
              <a:t>Inserção</a:t>
            </a:r>
            <a:r>
              <a:rPr lang="en-US" dirty="0"/>
              <a:t>, </a:t>
            </a:r>
            <a:r>
              <a:rPr lang="en-US" dirty="0" err="1"/>
              <a:t>Exclusão</a:t>
            </a:r>
            <a:r>
              <a:rPr lang="en-US" dirty="0"/>
              <a:t> de Dados 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</p:spTree>
    <p:extLst>
      <p:ext uri="{BB962C8B-B14F-4D97-AF65-F5344CB8AC3E}">
        <p14:creationId xmlns:p14="http://schemas.microsoft.com/office/powerpoint/2010/main" val="370410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320676"/>
            <a:ext cx="10018713" cy="877754"/>
          </a:xfrm>
        </p:spPr>
        <p:txBody>
          <a:bodyPr/>
          <a:lstStyle/>
          <a:p>
            <a:r>
              <a:rPr lang="en-US" dirty="0" err="1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08" y="1198430"/>
            <a:ext cx="10018713" cy="5049970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Básica:</a:t>
            </a:r>
          </a:p>
          <a:p>
            <a:pPr lvl="1"/>
            <a:r>
              <a:rPr lang="pt-BR" dirty="0">
                <a:effectLst>
                  <a:glow rad="127000">
                    <a:srgbClr val="FFFF00"/>
                  </a:glow>
                </a:effectLst>
              </a:rPr>
              <a:t>DEITEL, </a:t>
            </a:r>
            <a:r>
              <a:rPr lang="pt-BR" b="1" dirty="0">
                <a:effectLst>
                  <a:glow rad="127000">
                    <a:srgbClr val="FFFF00"/>
                  </a:glow>
                </a:effectLst>
              </a:rPr>
              <a:t>JAVA COMO PROGRAMAR - </a:t>
            </a:r>
            <a:r>
              <a:rPr lang="pt-BR" dirty="0">
                <a:effectLst>
                  <a:glow rad="127000">
                    <a:srgbClr val="FFFF00"/>
                  </a:glow>
                </a:effectLst>
              </a:rPr>
              <a:t>8a edição</a:t>
            </a:r>
          </a:p>
          <a:p>
            <a:pPr lvl="1"/>
            <a:r>
              <a:rPr lang="pt-BR" dirty="0"/>
              <a:t>FLANAGAN, David. </a:t>
            </a:r>
            <a:r>
              <a:rPr lang="pt-BR" b="1" dirty="0"/>
              <a:t>O guia essencial</a:t>
            </a:r>
            <a:r>
              <a:rPr lang="pt-BR" dirty="0"/>
              <a:t>. 5. ed. Rio de Janeiro: </a:t>
            </a:r>
            <a:r>
              <a:rPr lang="pt-BR" dirty="0" err="1"/>
              <a:t>Bookman</a:t>
            </a:r>
            <a:r>
              <a:rPr lang="pt-BR" dirty="0"/>
              <a:t>, 2006.</a:t>
            </a:r>
          </a:p>
          <a:p>
            <a:pPr lvl="1"/>
            <a:r>
              <a:rPr lang="pt-BR" dirty="0"/>
              <a:t>SANTOS, Fabiano. </a:t>
            </a:r>
            <a:r>
              <a:rPr lang="pt-BR" b="1" dirty="0"/>
              <a:t>Linguagens de programação</a:t>
            </a:r>
            <a:r>
              <a:rPr lang="pt-BR" dirty="0"/>
              <a:t>. Rio de janeiro: SESES, 2015.</a:t>
            </a:r>
            <a:endParaRPr lang="pt-BR" dirty="0">
              <a:effectLst>
                <a:glow rad="127000">
                  <a:srgbClr val="FFFF00"/>
                </a:glow>
              </a:effectLst>
            </a:endParaRPr>
          </a:p>
          <a:p>
            <a:r>
              <a:rPr lang="pt-BR" b="1" dirty="0"/>
              <a:t>Complementar:</a:t>
            </a:r>
          </a:p>
          <a:p>
            <a:pPr lvl="1"/>
            <a:r>
              <a:rPr lang="en-US" dirty="0"/>
              <a:t>CORNELL, Gary; HORSTMANN, Cay S. </a:t>
            </a:r>
            <a:r>
              <a:rPr lang="en-US" i="1" dirty="0"/>
              <a:t>Core Java </a:t>
            </a:r>
            <a:r>
              <a:rPr lang="en-US" dirty="0"/>
              <a:t>- Vol. 1 - </a:t>
            </a:r>
            <a:r>
              <a:rPr lang="en-US" dirty="0" err="1"/>
              <a:t>Fundamentos</a:t>
            </a:r>
            <a:r>
              <a:rPr lang="en-US" dirty="0"/>
              <a:t> - 8a. ed., </a:t>
            </a:r>
            <a:r>
              <a:rPr lang="pt-BR" dirty="0"/>
              <a:t>Pearson </a:t>
            </a:r>
            <a:r>
              <a:rPr lang="pt-BR" dirty="0" err="1"/>
              <a:t>Education</a:t>
            </a:r>
            <a:r>
              <a:rPr lang="pt-BR" dirty="0"/>
              <a:t>, 2010.</a:t>
            </a:r>
          </a:p>
          <a:p>
            <a:pPr lvl="1"/>
            <a:r>
              <a:rPr lang="pt-BR" dirty="0"/>
              <a:t>CORNELL, G. ; HORSTMANN, </a:t>
            </a:r>
            <a:r>
              <a:rPr lang="pt-BR" dirty="0" err="1"/>
              <a:t>Cay</a:t>
            </a:r>
            <a:r>
              <a:rPr lang="pt-BR" dirty="0"/>
              <a:t> : </a:t>
            </a:r>
            <a:r>
              <a:rPr lang="pt-BR" i="1" dirty="0"/>
              <a:t>Core Java 2</a:t>
            </a:r>
            <a:r>
              <a:rPr lang="pt-BR" dirty="0"/>
              <a:t>: Recursos Avançados . São </a:t>
            </a:r>
            <a:r>
              <a:rPr lang="en-US" dirty="0" err="1"/>
              <a:t>Paulo,SP</a:t>
            </a:r>
            <a:r>
              <a:rPr lang="en-US" dirty="0"/>
              <a:t>: </a:t>
            </a:r>
            <a:r>
              <a:rPr lang="en-US" dirty="0" err="1"/>
              <a:t>Makron</a:t>
            </a:r>
            <a:r>
              <a:rPr lang="en-US" dirty="0"/>
              <a:t> Books, 2001.</a:t>
            </a:r>
          </a:p>
          <a:p>
            <a:pPr lvl="1"/>
            <a:r>
              <a:rPr lang="en-US" dirty="0"/>
              <a:t>ECKEL, Bruce. </a:t>
            </a:r>
            <a:r>
              <a:rPr lang="en-US" i="1" dirty="0"/>
              <a:t>Thinking in Java </a:t>
            </a:r>
            <a:r>
              <a:rPr lang="en-US" dirty="0"/>
              <a:t>(4th edition). Upper Saddle River, New Jersey: </a:t>
            </a:r>
            <a:r>
              <a:rPr lang="pt-BR" dirty="0"/>
              <a:t>Prentice Hall., 2006.</a:t>
            </a:r>
          </a:p>
          <a:p>
            <a:pPr lvl="1"/>
            <a:r>
              <a:rPr lang="pt-BR" dirty="0"/>
              <a:t>HUBBARD, J. R. </a:t>
            </a:r>
            <a:r>
              <a:rPr lang="pt-BR" i="1" dirty="0"/>
              <a:t>Programação com Java</a:t>
            </a:r>
            <a:r>
              <a:rPr lang="pt-BR" dirty="0"/>
              <a:t>. 2a. ed. Rio de </a:t>
            </a:r>
            <a:r>
              <a:rPr lang="pt-BR" dirty="0" err="1"/>
              <a:t>Janeiro:Bookman</a:t>
            </a:r>
            <a:r>
              <a:rPr lang="pt-BR" dirty="0"/>
              <a:t>, 2006.</a:t>
            </a:r>
          </a:p>
          <a:p>
            <a:pPr lvl="1"/>
            <a:r>
              <a:rPr lang="pt-BR" dirty="0"/>
              <a:t>REESE, George. J</a:t>
            </a:r>
            <a:r>
              <a:rPr lang="pt-BR" i="1" dirty="0"/>
              <a:t>DBC e Java</a:t>
            </a:r>
            <a:r>
              <a:rPr lang="pt-BR" dirty="0"/>
              <a:t>: programação para banco de dados [tradução Marcos Vieira.]. São Paulo: Berkeley Brasil, 2001.</a:t>
            </a:r>
          </a:p>
          <a:p>
            <a:pPr lvl="1"/>
            <a:r>
              <a:rPr lang="pt-BR" dirty="0"/>
              <a:t>SIERRA, Kathy; Bates, Bert. </a:t>
            </a:r>
            <a:r>
              <a:rPr lang="pt-BR" i="1" dirty="0"/>
              <a:t>Use a Cabeça! Java</a:t>
            </a:r>
            <a:r>
              <a:rPr lang="pt-BR" dirty="0"/>
              <a:t>, 2a. edição, ed. </a:t>
            </a:r>
            <a:r>
              <a:rPr lang="pt-BR" dirty="0" err="1"/>
              <a:t>AltaBooks</a:t>
            </a:r>
            <a:r>
              <a:rPr lang="pt-BR" dirty="0"/>
              <a:t>, 2007.</a:t>
            </a:r>
            <a:endParaRPr lang="pt-BR" b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C367B182-CE54-45EF-A197-EB323C28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</p:spTree>
    <p:extLst>
      <p:ext uri="{BB962C8B-B14F-4D97-AF65-F5344CB8AC3E}">
        <p14:creationId xmlns:p14="http://schemas.microsoft.com/office/powerpoint/2010/main" val="1182548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Graphical User Interfaces (GUIs)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16320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AWT - Abstract Window Toolkit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JAVA 1.1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Muito Código </a:t>
            </a:r>
            <a:r>
              <a:rPr lang="en-US" dirty="0" err="1"/>
              <a:t>nativo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SWING                </a:t>
            </a:r>
            <a:r>
              <a:rPr lang="en-US" dirty="0">
                <a:sym typeface="Wingdings" panose="05000000000000000000" pitchFamily="2" charset="2"/>
              </a:rPr>
              <a:t>         </a:t>
            </a:r>
            <a:r>
              <a:rPr lang="en-US" dirty="0" err="1">
                <a:sym typeface="Wingdings" panose="05000000000000000000" pitchFamily="2" charset="2"/>
              </a:rPr>
              <a:t>Ultrapassado</a:t>
            </a:r>
            <a:r>
              <a:rPr lang="en-US" dirty="0">
                <a:sym typeface="Wingdings" panose="05000000000000000000" pitchFamily="2" charset="2"/>
              </a:rPr>
              <a:t> ?</a:t>
            </a:r>
            <a:endParaRPr lang="en-US" dirty="0"/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Visual </a:t>
            </a:r>
            <a:r>
              <a:rPr lang="en-US" dirty="0" err="1"/>
              <a:t>Configurável</a:t>
            </a:r>
            <a:endParaRPr lang="en-US" dirty="0"/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MVC (Model View </a:t>
            </a:r>
            <a:r>
              <a:rPr lang="en-US" dirty="0" err="1"/>
              <a:t>Controler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IBM’s SWT - </a:t>
            </a:r>
            <a:r>
              <a:rPr lang="pt-BR" dirty="0"/>
              <a:t>STANDARD WIDGET TOOLKIT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Mais </a:t>
            </a:r>
            <a:r>
              <a:rPr lang="en-US" dirty="0" err="1"/>
              <a:t>rápido</a:t>
            </a:r>
            <a:r>
              <a:rPr lang="en-US" dirty="0"/>
              <a:t> e </a:t>
            </a:r>
            <a:r>
              <a:rPr lang="en-US" dirty="0" err="1"/>
              <a:t>leve</a:t>
            </a:r>
            <a:endParaRPr lang="en-US" dirty="0"/>
          </a:p>
          <a:p>
            <a:pPr marL="971550" lvl="1" indent="-514350">
              <a:buFont typeface="+mj-lt"/>
              <a:buAutoNum type="arabicParenR"/>
            </a:pPr>
            <a:r>
              <a:rPr lang="en-US" dirty="0" err="1"/>
              <a:t>Superado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novas</a:t>
            </a:r>
            <a:r>
              <a:rPr lang="en-US" dirty="0"/>
              <a:t> </a:t>
            </a:r>
            <a:r>
              <a:rPr lang="en-US" dirty="0" err="1"/>
              <a:t>versões</a:t>
            </a:r>
            <a:r>
              <a:rPr lang="en-US" dirty="0"/>
              <a:t> do SWING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JavaFX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Atual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Tendencia</a:t>
            </a: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arenR"/>
            </a:pP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3D366D9-FB10-4A15-92B8-20FC5CF45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147" y="1563654"/>
            <a:ext cx="1465150" cy="115243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36F21A5-C7E7-46F2-8C76-A9526D674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31" y="2950533"/>
            <a:ext cx="1017169" cy="106825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B23E818-1C77-4BF0-9D93-4077AC6751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97" y="4272389"/>
            <a:ext cx="1014975" cy="121797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E7714F2-E18D-4E75-B2C7-94C6B5B810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325" y="5490359"/>
            <a:ext cx="913127" cy="86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6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 err="1"/>
              <a:t>Visão</a:t>
            </a:r>
            <a:r>
              <a:rPr lang="en-US" sz="5400" b="1" dirty="0"/>
              <a:t> Geral do Swing – MVC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86B9FD4-BC84-4B67-8D82-FF013626D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974" y="1880098"/>
            <a:ext cx="7319346" cy="428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60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4900" b="1" dirty="0"/>
              <a:t>SWING – </a:t>
            </a:r>
            <a:r>
              <a:rPr lang="en-US" sz="4900" b="1" dirty="0" err="1"/>
              <a:t>Hierarquia</a:t>
            </a:r>
            <a:r>
              <a:rPr lang="en-US" sz="4900" b="1" dirty="0"/>
              <a:t> de </a:t>
            </a:r>
            <a:r>
              <a:rPr lang="en-US" sz="4900" b="1" dirty="0" err="1"/>
              <a:t>Componentes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D1C76FE-1E7F-4CE9-B1AD-B4CF9D75B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909" y="1550866"/>
            <a:ext cx="7600398" cy="494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25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4900" b="1" dirty="0"/>
              <a:t>SWING – </a:t>
            </a:r>
            <a:r>
              <a:rPr lang="en-US" sz="4900" b="1" dirty="0" err="1"/>
              <a:t>Exemplo</a:t>
            </a:r>
            <a:r>
              <a:rPr lang="en-US" sz="4900" b="1" dirty="0"/>
              <a:t> (NetBeans)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F914B55-316A-4B91-BB26-438FB9210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044" y="1691322"/>
            <a:ext cx="10127675" cy="446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3680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2125</TotalTime>
  <Words>788</Words>
  <Application>Microsoft Office PowerPoint</Application>
  <PresentationFormat>Widescreen</PresentationFormat>
  <Paragraphs>143</Paragraphs>
  <Slides>15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Wingdings</vt:lpstr>
      <vt:lpstr>Wingdings 2</vt:lpstr>
      <vt:lpstr>HDOfficeLightV0</vt:lpstr>
      <vt:lpstr>Programação II (Aula 1)</vt:lpstr>
      <vt:lpstr>Programação II Aula 1</vt:lpstr>
      <vt:lpstr>Programação II Avisos</vt:lpstr>
      <vt:lpstr>Programação II Conteúdo Programático</vt:lpstr>
      <vt:lpstr>Bibliografia</vt:lpstr>
      <vt:lpstr>Programação II Graphical User Interfaces (GUIs)</vt:lpstr>
      <vt:lpstr>Programação II Visão Geral do Swing – MVC</vt:lpstr>
      <vt:lpstr>Programação II SWING – Hierarquia de Componentes</vt:lpstr>
      <vt:lpstr>Programação II SWING – Exemplo (NetBeans)</vt:lpstr>
      <vt:lpstr>Programação II SWING – GUI Padrão – JOptionPane (Deitel Cap. 14)</vt:lpstr>
      <vt:lpstr>Programação II SWING – GUI Padrão – JOptionPane (Deitel Cap. 14)</vt:lpstr>
      <vt:lpstr>Programação II SWING – GUI Padrão – JOptionPane (Deitel Cap. 14)</vt:lpstr>
      <vt:lpstr>Programação II Aula 1 – Exercício em Sala(1)</vt:lpstr>
      <vt:lpstr>Programação II Aula 1 – Exercício em Sala(2)</vt:lpstr>
      <vt:lpstr>Programação II Aula 1 – Exercício pra casa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67</cp:revision>
  <cp:lastPrinted>2018-02-21T20:08:26Z</cp:lastPrinted>
  <dcterms:created xsi:type="dcterms:W3CDTF">2016-08-01T02:15:42Z</dcterms:created>
  <dcterms:modified xsi:type="dcterms:W3CDTF">2018-02-28T14:11:47Z</dcterms:modified>
</cp:coreProperties>
</file>